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6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3" r:id="rId17"/>
    <p:sldId id="334" r:id="rId18"/>
    <p:sldId id="346" r:id="rId19"/>
    <p:sldId id="335" r:id="rId20"/>
    <p:sldId id="347" r:id="rId21"/>
    <p:sldId id="336" r:id="rId22"/>
    <p:sldId id="348" r:id="rId23"/>
    <p:sldId id="337" r:id="rId24"/>
    <p:sldId id="338" r:id="rId25"/>
    <p:sldId id="339" r:id="rId26"/>
    <p:sldId id="340" r:id="rId27"/>
    <p:sldId id="341" r:id="rId28"/>
    <p:sldId id="342" r:id="rId29"/>
    <p:sldId id="344" r:id="rId30"/>
    <p:sldId id="345" r:id="rId31"/>
    <p:sldId id="274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AA9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74084" autoAdjust="0"/>
  </p:normalViewPr>
  <p:slideViewPr>
    <p:cSldViewPr snapToGrid="0">
      <p:cViewPr>
        <p:scale>
          <a:sx n="55" d="100"/>
          <a:sy n="55" d="100"/>
        </p:scale>
        <p:origin x="-1764" y="-7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01583-4E9E-4CD8-A032-94CDA79F14A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151E351-42F9-468E-BB5A-38719225E3DA}">
      <dgm:prSet phldrT="[Text]" custT="1"/>
      <dgm:spPr/>
      <dgm:t>
        <a:bodyPr/>
        <a:lstStyle/>
        <a:p>
          <a:r>
            <a:rPr lang="hu-HU" sz="3600" dirty="0" smtClean="0"/>
            <a:t>Teendőink a következő években</a:t>
          </a:r>
          <a:endParaRPr lang="de-DE" sz="3600" dirty="0"/>
        </a:p>
      </dgm:t>
    </dgm:pt>
    <dgm:pt modelId="{C1BCCF44-5DA9-475F-9D10-1A6A7E59E6A0}" type="parTrans" cxnId="{34C30F78-8425-4848-B0E2-68982F72C948}">
      <dgm:prSet/>
      <dgm:spPr/>
      <dgm:t>
        <a:bodyPr/>
        <a:lstStyle/>
        <a:p>
          <a:endParaRPr lang="de-DE"/>
        </a:p>
      </dgm:t>
    </dgm:pt>
    <dgm:pt modelId="{C30765E1-57AE-4996-B3DE-67A842B527EB}" type="sibTrans" cxnId="{34C30F78-8425-4848-B0E2-68982F72C948}">
      <dgm:prSet/>
      <dgm:spPr/>
      <dgm:t>
        <a:bodyPr/>
        <a:lstStyle/>
        <a:p>
          <a:endParaRPr lang="de-DE"/>
        </a:p>
      </dgm:t>
    </dgm:pt>
    <dgm:pt modelId="{63470D5D-3AAC-4F0D-829D-EBF1BDFBA78A}">
      <dgm:prSet phldrT="[Text]" custT="1"/>
      <dgm:spPr/>
      <dgm:t>
        <a:bodyPr/>
        <a:lstStyle/>
        <a:p>
          <a:r>
            <a:rPr lang="hu-HU" sz="2400" dirty="0" smtClean="0"/>
            <a:t>A hallgatói központok tevékenységének bővítése helyi és nemzeti szinten.</a:t>
          </a:r>
          <a:endParaRPr lang="de-DE" sz="2400" dirty="0"/>
        </a:p>
      </dgm:t>
    </dgm:pt>
    <dgm:pt modelId="{1EE4F769-6018-4AE2-B777-8A93E440C1F1}" type="parTrans" cxnId="{23F4EC2D-1369-4A03-96B6-C18A97E0DA20}">
      <dgm:prSet/>
      <dgm:spPr/>
      <dgm:t>
        <a:bodyPr/>
        <a:lstStyle/>
        <a:p>
          <a:endParaRPr lang="de-DE"/>
        </a:p>
      </dgm:t>
    </dgm:pt>
    <dgm:pt modelId="{8AE1435F-2A54-43FC-9026-B1BF899C29C8}" type="sibTrans" cxnId="{23F4EC2D-1369-4A03-96B6-C18A97E0DA20}">
      <dgm:prSet/>
      <dgm:spPr/>
      <dgm:t>
        <a:bodyPr/>
        <a:lstStyle/>
        <a:p>
          <a:endParaRPr lang="de-DE"/>
        </a:p>
      </dgm:t>
    </dgm:pt>
    <dgm:pt modelId="{E54E161F-5ED0-46BD-B515-26932DF8E2C9}">
      <dgm:prSet phldrT="[Text]" custT="1"/>
      <dgm:spPr/>
      <dgm:t>
        <a:bodyPr/>
        <a:lstStyle/>
        <a:p>
          <a:r>
            <a:rPr lang="hu-HU" sz="3600" dirty="0" smtClean="0"/>
            <a:t>Kormányzattal szembeni igényeink</a:t>
          </a:r>
          <a:endParaRPr lang="de-DE" sz="3600" dirty="0"/>
        </a:p>
      </dgm:t>
    </dgm:pt>
    <dgm:pt modelId="{C5C12216-296A-4D66-9649-106AA30AEB78}" type="parTrans" cxnId="{8F215656-0BC5-4485-8869-A0400FC381F9}">
      <dgm:prSet/>
      <dgm:spPr/>
      <dgm:t>
        <a:bodyPr/>
        <a:lstStyle/>
        <a:p>
          <a:endParaRPr lang="de-DE"/>
        </a:p>
      </dgm:t>
    </dgm:pt>
    <dgm:pt modelId="{76463548-2B0E-4206-AC1B-A812E0A88ADE}" type="sibTrans" cxnId="{8F215656-0BC5-4485-8869-A0400FC381F9}">
      <dgm:prSet/>
      <dgm:spPr/>
      <dgm:t>
        <a:bodyPr/>
        <a:lstStyle/>
        <a:p>
          <a:endParaRPr lang="de-DE"/>
        </a:p>
      </dgm:t>
    </dgm:pt>
    <dgm:pt modelId="{F0802CAE-0F31-4570-9A95-B216FCBDE55E}">
      <dgm:prSet phldrT="[Text]" custT="1"/>
      <dgm:spPr/>
      <dgm:t>
        <a:bodyPr/>
        <a:lstStyle/>
        <a:p>
          <a:r>
            <a:rPr lang="hu-HU" sz="2400" dirty="0" smtClean="0"/>
            <a:t>Gazdasági ösztönzők (adócsökkentés, adómentesség, mentor fizetés) biztosítása olyan vállalatok számára, amelyek gyakornokokat fogadnak.</a:t>
          </a:r>
          <a:endParaRPr lang="de-DE" sz="2400" dirty="0"/>
        </a:p>
      </dgm:t>
    </dgm:pt>
    <dgm:pt modelId="{E7700AB4-F059-4136-936C-548EC45C7F3A}" type="parTrans" cxnId="{4C35DAE4-CBE6-4436-8C8D-CBB019D9697B}">
      <dgm:prSet/>
      <dgm:spPr/>
      <dgm:t>
        <a:bodyPr/>
        <a:lstStyle/>
        <a:p>
          <a:endParaRPr lang="de-DE"/>
        </a:p>
      </dgm:t>
    </dgm:pt>
    <dgm:pt modelId="{9D87F052-01D6-4895-A026-6EAF4D4C9981}" type="sibTrans" cxnId="{4C35DAE4-CBE6-4436-8C8D-CBB019D9697B}">
      <dgm:prSet/>
      <dgm:spPr/>
      <dgm:t>
        <a:bodyPr/>
        <a:lstStyle/>
        <a:p>
          <a:endParaRPr lang="de-DE"/>
        </a:p>
      </dgm:t>
    </dgm:pt>
    <dgm:pt modelId="{69E88FD0-8B9E-46DC-B12A-FB9203D53DDF}">
      <dgm:prSet phldrT="[Text]" custT="1"/>
      <dgm:spPr/>
      <dgm:t>
        <a:bodyPr/>
        <a:lstStyle/>
        <a:p>
          <a:r>
            <a:rPr lang="hu-HU" sz="2400" dirty="0" err="1" smtClean="0"/>
            <a:t>Alumni</a:t>
          </a:r>
          <a:r>
            <a:rPr lang="hu-HU" sz="2400" dirty="0" smtClean="0"/>
            <a:t> hallgatók bevonása az oktatásba.</a:t>
          </a:r>
          <a:endParaRPr lang="de-DE" sz="2400" dirty="0"/>
        </a:p>
      </dgm:t>
    </dgm:pt>
    <dgm:pt modelId="{A08D41B8-87C9-4BAB-B9AC-29BD378E7D3C}" type="parTrans" cxnId="{B67545C6-C469-4F9E-B034-D26CE1D371D6}">
      <dgm:prSet/>
      <dgm:spPr/>
      <dgm:t>
        <a:bodyPr/>
        <a:lstStyle/>
        <a:p>
          <a:endParaRPr lang="hu-HU"/>
        </a:p>
      </dgm:t>
    </dgm:pt>
    <dgm:pt modelId="{0823815A-AB47-4659-B63E-EBFFF75F531C}" type="sibTrans" cxnId="{B67545C6-C469-4F9E-B034-D26CE1D371D6}">
      <dgm:prSet/>
      <dgm:spPr/>
      <dgm:t>
        <a:bodyPr/>
        <a:lstStyle/>
        <a:p>
          <a:endParaRPr lang="hu-HU"/>
        </a:p>
      </dgm:t>
    </dgm:pt>
    <dgm:pt modelId="{453F8432-1D92-4FEF-A02F-C952DD67BFF6}">
      <dgm:prSet phldrT="[Text]" custT="1"/>
      <dgm:spPr/>
      <dgm:t>
        <a:bodyPr/>
        <a:lstStyle/>
        <a:p>
          <a:r>
            <a:rPr lang="hu-HU" sz="2400" dirty="0" smtClean="0"/>
            <a:t>Tapasztalaton alapuló, minőségi eszközök létrehozása.</a:t>
          </a:r>
          <a:endParaRPr lang="de-DE" sz="2400" dirty="0"/>
        </a:p>
      </dgm:t>
    </dgm:pt>
    <dgm:pt modelId="{0F7ED865-AE82-4FB7-A431-627CB18B3376}" type="parTrans" cxnId="{553A9E0B-CD6E-4292-B28E-19E1CE908CC6}">
      <dgm:prSet/>
      <dgm:spPr/>
      <dgm:t>
        <a:bodyPr/>
        <a:lstStyle/>
        <a:p>
          <a:endParaRPr lang="hu-HU"/>
        </a:p>
      </dgm:t>
    </dgm:pt>
    <dgm:pt modelId="{73E9F701-255A-498E-B8C5-8964CB542D89}" type="sibTrans" cxnId="{553A9E0B-CD6E-4292-B28E-19E1CE908CC6}">
      <dgm:prSet/>
      <dgm:spPr/>
      <dgm:t>
        <a:bodyPr/>
        <a:lstStyle/>
        <a:p>
          <a:endParaRPr lang="hu-HU"/>
        </a:p>
      </dgm:t>
    </dgm:pt>
    <dgm:pt modelId="{5044C982-38D1-4D7A-8919-9902FF700286}" type="pres">
      <dgm:prSet presAssocID="{7FF01583-4E9E-4CD8-A032-94CDA79F14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E2FF655-F2BC-4A32-8F7C-CA3142B01718}" type="pres">
      <dgm:prSet presAssocID="{E151E351-42F9-468E-BB5A-38719225E3D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C33BD6-35A8-43CC-8E37-38F128624AEE}" type="pres">
      <dgm:prSet presAssocID="{E151E351-42F9-468E-BB5A-38719225E3D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A64726-0E80-410A-87B3-CDADA2726A27}" type="pres">
      <dgm:prSet presAssocID="{E54E161F-5ED0-46BD-B515-26932DF8E2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7EEAE4-3C6F-491A-B783-B0B654CC776B}" type="pres">
      <dgm:prSet presAssocID="{E54E161F-5ED0-46BD-B515-26932DF8E2C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523F9CB-D1FE-4AA1-8E15-1AC2443B3B41}" type="presOf" srcId="{453F8432-1D92-4FEF-A02F-C952DD67BFF6}" destId="{FFC33BD6-35A8-43CC-8E37-38F128624AEE}" srcOrd="0" destOrd="2" presId="urn:microsoft.com/office/officeart/2005/8/layout/vList2"/>
    <dgm:cxn modelId="{B67545C6-C469-4F9E-B034-D26CE1D371D6}" srcId="{E151E351-42F9-468E-BB5A-38719225E3DA}" destId="{69E88FD0-8B9E-46DC-B12A-FB9203D53DDF}" srcOrd="1" destOrd="0" parTransId="{A08D41B8-87C9-4BAB-B9AC-29BD378E7D3C}" sibTransId="{0823815A-AB47-4659-B63E-EBFFF75F531C}"/>
    <dgm:cxn modelId="{23F4EC2D-1369-4A03-96B6-C18A97E0DA20}" srcId="{E151E351-42F9-468E-BB5A-38719225E3DA}" destId="{63470D5D-3AAC-4F0D-829D-EBF1BDFBA78A}" srcOrd="0" destOrd="0" parTransId="{1EE4F769-6018-4AE2-B777-8A93E440C1F1}" sibTransId="{8AE1435F-2A54-43FC-9026-B1BF899C29C8}"/>
    <dgm:cxn modelId="{4C35DAE4-CBE6-4436-8C8D-CBB019D9697B}" srcId="{E54E161F-5ED0-46BD-B515-26932DF8E2C9}" destId="{F0802CAE-0F31-4570-9A95-B216FCBDE55E}" srcOrd="0" destOrd="0" parTransId="{E7700AB4-F059-4136-936C-548EC45C7F3A}" sibTransId="{9D87F052-01D6-4895-A026-6EAF4D4C9981}"/>
    <dgm:cxn modelId="{3675EA83-0CE6-4669-819E-3D6EAB1BAC6E}" type="presOf" srcId="{69E88FD0-8B9E-46DC-B12A-FB9203D53DDF}" destId="{FFC33BD6-35A8-43CC-8E37-38F128624AEE}" srcOrd="0" destOrd="1" presId="urn:microsoft.com/office/officeart/2005/8/layout/vList2"/>
    <dgm:cxn modelId="{A9E9F38D-3D2A-4703-9CD7-AE1414EA9DE0}" type="presOf" srcId="{7FF01583-4E9E-4CD8-A032-94CDA79F14AD}" destId="{5044C982-38D1-4D7A-8919-9902FF700286}" srcOrd="0" destOrd="0" presId="urn:microsoft.com/office/officeart/2005/8/layout/vList2"/>
    <dgm:cxn modelId="{6C53610C-C9E8-4223-90BA-0B9EC82BD308}" type="presOf" srcId="{F0802CAE-0F31-4570-9A95-B216FCBDE55E}" destId="{9B7EEAE4-3C6F-491A-B783-B0B654CC776B}" srcOrd="0" destOrd="0" presId="urn:microsoft.com/office/officeart/2005/8/layout/vList2"/>
    <dgm:cxn modelId="{34C30F78-8425-4848-B0E2-68982F72C948}" srcId="{7FF01583-4E9E-4CD8-A032-94CDA79F14AD}" destId="{E151E351-42F9-468E-BB5A-38719225E3DA}" srcOrd="0" destOrd="0" parTransId="{C1BCCF44-5DA9-475F-9D10-1A6A7E59E6A0}" sibTransId="{C30765E1-57AE-4996-B3DE-67A842B527EB}"/>
    <dgm:cxn modelId="{553A9E0B-CD6E-4292-B28E-19E1CE908CC6}" srcId="{E151E351-42F9-468E-BB5A-38719225E3DA}" destId="{453F8432-1D92-4FEF-A02F-C952DD67BFF6}" srcOrd="2" destOrd="0" parTransId="{0F7ED865-AE82-4FB7-A431-627CB18B3376}" sibTransId="{73E9F701-255A-498E-B8C5-8964CB542D89}"/>
    <dgm:cxn modelId="{8F215656-0BC5-4485-8869-A0400FC381F9}" srcId="{7FF01583-4E9E-4CD8-A032-94CDA79F14AD}" destId="{E54E161F-5ED0-46BD-B515-26932DF8E2C9}" srcOrd="1" destOrd="0" parTransId="{C5C12216-296A-4D66-9649-106AA30AEB78}" sibTransId="{76463548-2B0E-4206-AC1B-A812E0A88ADE}"/>
    <dgm:cxn modelId="{5D171206-C268-4416-B0CD-689F7852DBA1}" type="presOf" srcId="{63470D5D-3AAC-4F0D-829D-EBF1BDFBA78A}" destId="{FFC33BD6-35A8-43CC-8E37-38F128624AEE}" srcOrd="0" destOrd="0" presId="urn:microsoft.com/office/officeart/2005/8/layout/vList2"/>
    <dgm:cxn modelId="{D41A86AB-196A-4AEE-AAF9-82EF6DC7F02A}" type="presOf" srcId="{E54E161F-5ED0-46BD-B515-26932DF8E2C9}" destId="{97A64726-0E80-410A-87B3-CDADA2726A27}" srcOrd="0" destOrd="0" presId="urn:microsoft.com/office/officeart/2005/8/layout/vList2"/>
    <dgm:cxn modelId="{6FC5CB8C-2C29-4DAA-ABB6-800D37B41011}" type="presOf" srcId="{E151E351-42F9-468E-BB5A-38719225E3DA}" destId="{1E2FF655-F2BC-4A32-8F7C-CA3142B01718}" srcOrd="0" destOrd="0" presId="urn:microsoft.com/office/officeart/2005/8/layout/vList2"/>
    <dgm:cxn modelId="{4E1F6CF7-D95A-4623-8778-6A07892B2304}" type="presParOf" srcId="{5044C982-38D1-4D7A-8919-9902FF700286}" destId="{1E2FF655-F2BC-4A32-8F7C-CA3142B01718}" srcOrd="0" destOrd="0" presId="urn:microsoft.com/office/officeart/2005/8/layout/vList2"/>
    <dgm:cxn modelId="{222CF524-3CCC-491D-B3F0-B62678AED30F}" type="presParOf" srcId="{5044C982-38D1-4D7A-8919-9902FF700286}" destId="{FFC33BD6-35A8-43CC-8E37-38F128624AEE}" srcOrd="1" destOrd="0" presId="urn:microsoft.com/office/officeart/2005/8/layout/vList2"/>
    <dgm:cxn modelId="{BB08C217-12F5-4C6F-8CA3-8432296D2BFE}" type="presParOf" srcId="{5044C982-38D1-4D7A-8919-9902FF700286}" destId="{97A64726-0E80-410A-87B3-CDADA2726A27}" srcOrd="2" destOrd="0" presId="urn:microsoft.com/office/officeart/2005/8/layout/vList2"/>
    <dgm:cxn modelId="{7AC2A014-92F4-4ED8-8262-D5E03B0244C0}" type="presParOf" srcId="{5044C982-38D1-4D7A-8919-9902FF700286}" destId="{9B7EEAE4-3C6F-491A-B783-B0B654CC776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FF655-F2BC-4A32-8F7C-CA3142B01718}">
      <dsp:nvSpPr>
        <dsp:cNvPr id="0" name=""/>
        <dsp:cNvSpPr/>
      </dsp:nvSpPr>
      <dsp:spPr>
        <a:xfrm>
          <a:off x="0" y="10423"/>
          <a:ext cx="9348259" cy="992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Teendőink a következő években</a:t>
          </a:r>
          <a:endParaRPr lang="de-DE" sz="3600" kern="1200" dirty="0"/>
        </a:p>
      </dsp:txBody>
      <dsp:txXfrm>
        <a:off x="0" y="10423"/>
        <a:ext cx="9348259" cy="992160"/>
      </dsp:txXfrm>
    </dsp:sp>
    <dsp:sp modelId="{FFC33BD6-35A8-43CC-8E37-38F128624AEE}">
      <dsp:nvSpPr>
        <dsp:cNvPr id="0" name=""/>
        <dsp:cNvSpPr/>
      </dsp:nvSpPr>
      <dsp:spPr>
        <a:xfrm>
          <a:off x="0" y="1002583"/>
          <a:ext cx="9348259" cy="145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8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kern="1200" dirty="0" smtClean="0"/>
            <a:t>A hallgatói központok tevékenységének bővítése helyi és nemzeti szinten.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kern="1200" dirty="0" err="1" smtClean="0"/>
            <a:t>Alumni</a:t>
          </a:r>
          <a:r>
            <a:rPr lang="hu-HU" sz="2400" kern="1200" dirty="0" smtClean="0"/>
            <a:t> hallgatók bevonása az oktatásba.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kern="1200" dirty="0" smtClean="0"/>
            <a:t>Tapasztalaton alapuló, minőségi eszközök létrehozása.</a:t>
          </a:r>
          <a:endParaRPr lang="de-DE" sz="2400" kern="1200" dirty="0"/>
        </a:p>
      </dsp:txBody>
      <dsp:txXfrm>
        <a:off x="0" y="1002583"/>
        <a:ext cx="9348259" cy="1453657"/>
      </dsp:txXfrm>
    </dsp:sp>
    <dsp:sp modelId="{97A64726-0E80-410A-87B3-CDADA2726A27}">
      <dsp:nvSpPr>
        <dsp:cNvPr id="0" name=""/>
        <dsp:cNvSpPr/>
      </dsp:nvSpPr>
      <dsp:spPr>
        <a:xfrm>
          <a:off x="0" y="2456240"/>
          <a:ext cx="9348259" cy="992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Kormányzattal szembeni igényeink</a:t>
          </a:r>
          <a:endParaRPr lang="de-DE" sz="3600" kern="1200" dirty="0"/>
        </a:p>
      </dsp:txBody>
      <dsp:txXfrm>
        <a:off x="0" y="2456240"/>
        <a:ext cx="9348259" cy="992160"/>
      </dsp:txXfrm>
    </dsp:sp>
    <dsp:sp modelId="{9B7EEAE4-3C6F-491A-B783-B0B654CC776B}">
      <dsp:nvSpPr>
        <dsp:cNvPr id="0" name=""/>
        <dsp:cNvSpPr/>
      </dsp:nvSpPr>
      <dsp:spPr>
        <a:xfrm>
          <a:off x="0" y="3448400"/>
          <a:ext cx="9348259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8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400" kern="1200" dirty="0" smtClean="0"/>
            <a:t>Gazdasági ösztönzők (adócsökkentés, adómentesség, mentor fizetés) biztosítása olyan vállalatok számára, amelyek gyakornokokat fogadnak.</a:t>
          </a:r>
          <a:endParaRPr lang="de-DE" sz="2400" kern="1200" dirty="0"/>
        </a:p>
      </dsp:txBody>
      <dsp:txXfrm>
        <a:off x="0" y="3448400"/>
        <a:ext cx="9348259" cy="87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B7C7-5C99-456C-94E6-81E42E1585A9}" type="datetimeFigureOut">
              <a:rPr lang="hu-HU" smtClean="0"/>
              <a:pPr/>
              <a:t>2018.11.21.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8B707-4060-44D9-A452-1E3BE74F3FA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713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BF14-AC3B-4F28-987F-13F12CF4C19A}" type="datetimeFigureOut">
              <a:rPr lang="hu-HU" smtClean="0"/>
              <a:pPr/>
              <a:t>2018.11.21.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3881-73E4-4F57-A0AE-53F3E46575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235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749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993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572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337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27792" y="1923940"/>
            <a:ext cx="9068586" cy="20262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u-HU" sz="2800" b="1" dirty="0"/>
              <a:t>Hallgatók elhelyezése a munka világában</a:t>
            </a:r>
            <a:endParaRPr lang="hu-HU" sz="2800" b="1" i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40" y="1977112"/>
            <a:ext cx="1999661" cy="4389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413" y="1821643"/>
            <a:ext cx="2274005" cy="6462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474" y="3950198"/>
            <a:ext cx="1511939" cy="73768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020" y="4248552"/>
            <a:ext cx="3194581" cy="542591"/>
          </a:xfrm>
          <a:prstGeom prst="rect">
            <a:avLst/>
          </a:prstGeom>
        </p:spPr>
      </p:pic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560576" y="3174522"/>
            <a:ext cx="9070848" cy="194360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Prof. </a:t>
            </a:r>
            <a:r>
              <a:rPr lang="hu-HU" b="1" dirty="0"/>
              <a:t>Dr. </a:t>
            </a:r>
            <a:r>
              <a:rPr lang="en-US" b="1" dirty="0" err="1"/>
              <a:t>Wéber</a:t>
            </a:r>
            <a:r>
              <a:rPr lang="en-US" b="1" dirty="0"/>
              <a:t> </a:t>
            </a:r>
            <a:r>
              <a:rPr lang="en-US" b="1" dirty="0" err="1"/>
              <a:t>György</a:t>
            </a:r>
            <a:r>
              <a:rPr lang="en-US" dirty="0"/>
              <a:t>	</a:t>
            </a:r>
          </a:p>
          <a:p>
            <a:r>
              <a:rPr lang="hu-HU" dirty="0"/>
              <a:t> </a:t>
            </a:r>
            <a:r>
              <a:rPr lang="hu-HU" b="1" dirty="0"/>
              <a:t>PROCSEE Projektzáró Konferencia</a:t>
            </a:r>
          </a:p>
          <a:p>
            <a:r>
              <a:rPr lang="hu-HU" b="1" dirty="0"/>
              <a:t>2018.november22.</a:t>
            </a:r>
            <a:r>
              <a:rPr lang="hu-HU" dirty="0"/>
              <a:t>	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209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6030" y="590836"/>
            <a:ext cx="10058400" cy="13716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/>
              <a:t>Kihívás: </a:t>
            </a:r>
            <a:r>
              <a:rPr lang="hu-HU" sz="3600" dirty="0"/>
              <a:t>A tanulókat figyelemmel kell </a:t>
            </a:r>
            <a:r>
              <a:rPr lang="hu-HU" sz="3600" dirty="0" smtClean="0"/>
              <a:t>kísérni</a:t>
            </a:r>
            <a:r>
              <a:rPr lang="hu-HU" sz="3600" dirty="0"/>
              <a:t>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34824" y="2252899"/>
            <a:ext cx="7922351" cy="3384376"/>
          </a:xfrm>
        </p:spPr>
        <p:txBody>
          <a:bodyPr>
            <a:normAutofit/>
          </a:bodyPr>
          <a:lstStyle/>
          <a:p>
            <a:r>
              <a:rPr lang="hu-HU" sz="2500" dirty="0"/>
              <a:t>a szakmai gyakorlat </a:t>
            </a:r>
            <a:r>
              <a:rPr lang="hu-HU" sz="2500" dirty="0" smtClean="0"/>
              <a:t>alatt</a:t>
            </a:r>
            <a:br>
              <a:rPr lang="hu-HU" sz="2500" dirty="0" smtClean="0"/>
            </a:br>
            <a:endParaRPr lang="hu-HU" sz="2500" dirty="0"/>
          </a:p>
          <a:p>
            <a:r>
              <a:rPr lang="hu-HU" sz="2500" dirty="0"/>
              <a:t>és később a tényleges munkájuk során </a:t>
            </a:r>
            <a:r>
              <a:rPr lang="hu-HU" sz="2500" dirty="0" smtClean="0"/>
              <a:t/>
            </a:r>
            <a:br>
              <a:rPr lang="hu-HU" sz="2500" dirty="0" smtClean="0"/>
            </a:br>
            <a:r>
              <a:rPr lang="hu-HU" sz="2500" dirty="0" smtClean="0"/>
              <a:t>(</a:t>
            </a:r>
            <a:r>
              <a:rPr lang="hu-HU" sz="2500" dirty="0"/>
              <a:t>a végzős pályakövető rendszer aktív használata</a:t>
            </a:r>
            <a:r>
              <a:rPr lang="hu-HU" sz="2500" dirty="0" smtClean="0"/>
              <a:t>),</a:t>
            </a:r>
            <a:br>
              <a:rPr lang="hu-HU" sz="2500" dirty="0" smtClean="0"/>
            </a:br>
            <a:endParaRPr lang="hu-HU" sz="2500" dirty="0"/>
          </a:p>
          <a:p>
            <a:r>
              <a:rPr lang="hu-HU" sz="2500" dirty="0"/>
              <a:t>a tudás felhasználása a felügyelet és a karrier irodák </a:t>
            </a:r>
            <a:r>
              <a:rPr lang="hu-HU" sz="2500" dirty="0" smtClean="0"/>
              <a:t>működése során szerzett tapasztalatok hasznosítása.</a:t>
            </a:r>
          </a:p>
        </p:txBody>
      </p:sp>
    </p:spTree>
    <p:extLst>
      <p:ext uri="{BB962C8B-B14F-4D97-AF65-F5344CB8AC3E}">
        <p14:creationId xmlns:p14="http://schemas.microsoft.com/office/powerpoint/2010/main" xmlns="" val="30375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/>
              <a:t>Kihívás</a:t>
            </a:r>
            <a:r>
              <a:rPr lang="hu-HU" sz="3600" dirty="0"/>
              <a:t>: A magasan képzett emberek nincsenek </a:t>
            </a:r>
            <a:r>
              <a:rPr lang="hu-HU" sz="3600" dirty="0" smtClean="0"/>
              <a:t>		a megfelelő </a:t>
            </a:r>
            <a:r>
              <a:rPr lang="hu-HU" sz="3600" dirty="0"/>
              <a:t>helyen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1246" y="2252898"/>
            <a:ext cx="7626604" cy="3906362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Sokszor a mérnökök és más magasan képzett emberek nem megfelelő helyen vannak.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  <a:p>
            <a:r>
              <a:rPr lang="hu-HU" sz="2400" dirty="0"/>
              <a:t>Meg kell akadályoznunk az IT-szakemberek, mérnökök stb</a:t>
            </a:r>
            <a:r>
              <a:rPr lang="hu-HU" sz="2400" dirty="0" smtClean="0"/>
              <a:t>. „elvesztését”.</a:t>
            </a:r>
            <a:br>
              <a:rPr lang="hu-HU" sz="2400" dirty="0" smtClean="0"/>
            </a:br>
            <a:endParaRPr lang="hu-HU" sz="2400" dirty="0"/>
          </a:p>
          <a:p>
            <a:r>
              <a:rPr lang="hu-HU" sz="2400" dirty="0"/>
              <a:t>Nem szabad alkalmazni őket, mintha nem lenne </a:t>
            </a:r>
            <a:r>
              <a:rPr lang="hu-HU" sz="2400" dirty="0" smtClean="0"/>
              <a:t>diplomájuk.</a:t>
            </a:r>
            <a:br>
              <a:rPr lang="hu-HU" sz="2400" dirty="0" smtClean="0"/>
            </a:br>
            <a:endParaRPr lang="hu-HU" sz="2400" dirty="0"/>
          </a:p>
          <a:p>
            <a:r>
              <a:rPr lang="hu-HU" sz="2400" dirty="0"/>
              <a:t>Segítséget kell nyújtanunk az oklevél nélküli </a:t>
            </a:r>
            <a:r>
              <a:rPr lang="hu-HU" sz="2400" dirty="0" smtClean="0"/>
              <a:t>munkavállalóknak</a:t>
            </a:r>
            <a:r>
              <a:rPr lang="hu-HU" sz="2400" dirty="0"/>
              <a:t> </a:t>
            </a:r>
            <a:r>
              <a:rPr lang="hu-HU" sz="2400" dirty="0" smtClean="0"/>
              <a:t>továbbtanulásához.</a:t>
            </a:r>
            <a:endParaRPr lang="hu-HU" sz="2400" dirty="0"/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98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szempontok: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23226" y="1965098"/>
            <a:ext cx="7483416" cy="3931920"/>
          </a:xfrm>
        </p:spPr>
        <p:txBody>
          <a:bodyPr>
            <a:normAutofit/>
          </a:bodyPr>
          <a:lstStyle/>
          <a:p>
            <a:r>
              <a:rPr lang="hu-HU" sz="2500" dirty="0" smtClean="0"/>
              <a:t>Inkább az elhelyezés minősége, és nem a </a:t>
            </a:r>
            <a:r>
              <a:rPr lang="hu-HU" sz="2500" dirty="0"/>
              <a:t>kínálat </a:t>
            </a:r>
            <a:r>
              <a:rPr lang="hu-HU" sz="2500" dirty="0" smtClean="0"/>
              <a:t>okoz gondot,</a:t>
            </a:r>
            <a:br>
              <a:rPr lang="hu-HU" sz="2500" dirty="0" smtClean="0"/>
            </a:br>
            <a:endParaRPr lang="hu-HU" sz="2500" dirty="0" smtClean="0"/>
          </a:p>
          <a:p>
            <a:r>
              <a:rPr lang="hu-HU" sz="2500" dirty="0"/>
              <a:t>hallgatói </a:t>
            </a:r>
            <a:r>
              <a:rPr lang="hu-HU" sz="2500" dirty="0" smtClean="0"/>
              <a:t>igények </a:t>
            </a:r>
            <a:r>
              <a:rPr lang="hu-HU" sz="2500" dirty="0"/>
              <a:t>és </a:t>
            </a:r>
            <a:r>
              <a:rPr lang="hu-HU" sz="2500" dirty="0" smtClean="0"/>
              <a:t>munkahely lehetőségei közötti </a:t>
            </a:r>
            <a:r>
              <a:rPr lang="hu-HU" sz="2500" dirty="0"/>
              <a:t>eltérés, </a:t>
            </a:r>
            <a:r>
              <a:rPr lang="hu-HU" sz="2500" dirty="0" smtClean="0"/>
              <a:t>motivált </a:t>
            </a:r>
            <a:r>
              <a:rPr lang="hu-HU" sz="2500" dirty="0"/>
              <a:t>hallgatók </a:t>
            </a:r>
            <a:r>
              <a:rPr lang="hu-HU" sz="2500" dirty="0" smtClean="0"/>
              <a:t>hiánya,</a:t>
            </a:r>
            <a:br>
              <a:rPr lang="hu-HU" sz="2500" dirty="0" smtClean="0"/>
            </a:br>
            <a:endParaRPr lang="hu-HU" sz="2500" dirty="0" smtClean="0"/>
          </a:p>
          <a:p>
            <a:r>
              <a:rPr lang="hu-HU" sz="2500" dirty="0" smtClean="0"/>
              <a:t>Az elhelyezés </a:t>
            </a:r>
            <a:r>
              <a:rPr lang="hu-HU" sz="2500" dirty="0"/>
              <a:t>megszervezése és irányítása gyakran nem optimális, </a:t>
            </a:r>
            <a:r>
              <a:rPr lang="hu-HU" sz="2500" dirty="0" smtClean="0"/>
              <a:t>(nem </a:t>
            </a:r>
            <a:r>
              <a:rPr lang="hu-HU" sz="2500" dirty="0"/>
              <a:t>megfelelő </a:t>
            </a:r>
            <a:r>
              <a:rPr lang="hu-HU" sz="2500" dirty="0" smtClean="0"/>
              <a:t>mechanizmusok </a:t>
            </a:r>
            <a:r>
              <a:rPr lang="hu-HU" sz="2500" dirty="0"/>
              <a:t>és </a:t>
            </a:r>
            <a:r>
              <a:rPr lang="hu-HU" sz="2500" dirty="0" smtClean="0"/>
              <a:t>tantervek)</a:t>
            </a:r>
            <a:endParaRPr lang="hu-HU" sz="2500" dirty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621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Okok: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717" y="1947845"/>
            <a:ext cx="8784566" cy="3931920"/>
          </a:xfrm>
        </p:spPr>
        <p:txBody>
          <a:bodyPr>
            <a:normAutofit/>
          </a:bodyPr>
          <a:lstStyle/>
          <a:p>
            <a:r>
              <a:rPr lang="hu-HU" sz="2500" dirty="0" smtClean="0"/>
              <a:t>A </a:t>
            </a:r>
            <a:r>
              <a:rPr lang="hu-HU" sz="2500" dirty="0"/>
              <a:t>munkahelyekre vonatkozó szabványok hiánya olyan környezetet teremt, amely lehetővé teszi az alacsony minőségű </a:t>
            </a:r>
            <a:r>
              <a:rPr lang="hu-HU" sz="2500" dirty="0" smtClean="0"/>
              <a:t>elhelyezéseket,</a:t>
            </a:r>
            <a:br>
              <a:rPr lang="hu-HU" sz="2500" dirty="0" smtClean="0"/>
            </a:br>
            <a:endParaRPr lang="hu-HU" sz="2500" dirty="0" smtClean="0"/>
          </a:p>
          <a:p>
            <a:r>
              <a:rPr lang="hu-HU" sz="2500" dirty="0" smtClean="0"/>
              <a:t>Az </a:t>
            </a:r>
            <a:r>
              <a:rPr lang="hu-HU" sz="2500" dirty="0"/>
              <a:t>intézményi és / vagy program akkreditációk gyakran nem szabályozzák </a:t>
            </a:r>
            <a:r>
              <a:rPr lang="hu-HU" sz="2500" dirty="0" smtClean="0"/>
              <a:t>az elhelyezés szempontjait (vagy </a:t>
            </a:r>
            <a:r>
              <a:rPr lang="hu-HU" sz="2500" dirty="0"/>
              <a:t>egyáltalán nem </a:t>
            </a:r>
            <a:r>
              <a:rPr lang="hu-HU" sz="2500" dirty="0" smtClean="0"/>
              <a:t>is rendelkeznek az elhelyezéssel kapcsolatban).</a:t>
            </a:r>
            <a:br>
              <a:rPr lang="hu-HU" sz="2500" dirty="0" smtClean="0"/>
            </a:br>
            <a:endParaRPr lang="hu-HU" sz="2500" dirty="0" smtClean="0"/>
          </a:p>
          <a:p>
            <a:r>
              <a:rPr lang="hu-HU" sz="2500" dirty="0" smtClean="0"/>
              <a:t>Az elhelyezési folyamat minőségéről kevés adat áll rendelkezésre.</a:t>
            </a:r>
          </a:p>
        </p:txBody>
      </p:sp>
    </p:spTree>
    <p:extLst>
      <p:ext uri="{BB962C8B-B14F-4D97-AF65-F5344CB8AC3E}">
        <p14:creationId xmlns:p14="http://schemas.microsoft.com/office/powerpoint/2010/main" xmlns="" val="6161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Okok: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5721" y="1690777"/>
            <a:ext cx="9500558" cy="4502989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Források </a:t>
            </a:r>
            <a:r>
              <a:rPr lang="hu-HU" sz="2400" dirty="0"/>
              <a:t>hiánya miatt</a:t>
            </a:r>
            <a:r>
              <a:rPr lang="hu-HU" sz="2400" dirty="0" smtClean="0"/>
              <a:t> a PHE </a:t>
            </a:r>
            <a:r>
              <a:rPr lang="hu-HU" sz="2400" dirty="0"/>
              <a:t>intézmények gyakran képtelenek a hallgatók elhelyezéseinek kezelésére és figyelemmel </a:t>
            </a:r>
            <a:r>
              <a:rPr lang="hu-HU" sz="2400" dirty="0" smtClean="0"/>
              <a:t>kísérésére.</a:t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problémát súlyosbítja a megfelelő képzettséggel rendelkező személyzet hiánya az elhelyezések minden </a:t>
            </a:r>
            <a:r>
              <a:rPr lang="hu-HU" sz="2400" dirty="0" smtClean="0"/>
              <a:t>szintjén.</a:t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diákok </a:t>
            </a:r>
            <a:r>
              <a:rPr lang="hu-HU" sz="2400" dirty="0" smtClean="0"/>
              <a:t>gyakran nem </a:t>
            </a:r>
            <a:r>
              <a:rPr lang="hu-HU" sz="2400" dirty="0"/>
              <a:t>kapnak</a:t>
            </a:r>
            <a:r>
              <a:rPr lang="hu-HU" sz="2400" dirty="0" smtClean="0"/>
              <a:t> </a:t>
            </a:r>
            <a:r>
              <a:rPr lang="hu-HU" sz="2400" dirty="0"/>
              <a:t>világos képet </a:t>
            </a:r>
            <a:r>
              <a:rPr lang="hu-HU" sz="2400" dirty="0" smtClean="0"/>
              <a:t>a lehetséges pályafutásukról</a:t>
            </a:r>
            <a:r>
              <a:rPr lang="hu-HU" sz="2400" dirty="0"/>
              <a:t>, </a:t>
            </a:r>
            <a:r>
              <a:rPr lang="hu-HU" sz="2400" dirty="0" smtClean="0"/>
              <a:t>ez befolyásolja motiváltságukat.</a:t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/>
              <a:t>A PHE intézmények és a munka világa nem </a:t>
            </a:r>
            <a:r>
              <a:rPr lang="hu-HU" sz="2400" dirty="0" smtClean="0"/>
              <a:t>látja egymást.</a:t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PHE intézmények nem mindig szolgálják a munka világát.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41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Ahhoz, hogy a munka világában jobban szervezhessék </a:t>
            </a:r>
            <a:r>
              <a:rPr lang="hu-HU" sz="3200" dirty="0" smtClean="0"/>
              <a:t>a </a:t>
            </a:r>
            <a:r>
              <a:rPr lang="hu-HU" sz="3200" dirty="0"/>
              <a:t>hallgatói elhelyezéseket</a:t>
            </a:r>
            <a:r>
              <a:rPr lang="hu-HU" sz="3200" dirty="0" smtClean="0"/>
              <a:t>: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8083" y="2169545"/>
            <a:ext cx="9655833" cy="3713671"/>
          </a:xfrm>
        </p:spPr>
        <p:txBody>
          <a:bodyPr>
            <a:noAutofit/>
          </a:bodyPr>
          <a:lstStyle/>
          <a:p>
            <a:r>
              <a:rPr lang="hu-HU" sz="2500" dirty="0" smtClean="0"/>
              <a:t>Együttműködési struktúrák, </a:t>
            </a:r>
            <a:r>
              <a:rPr lang="hu-HU" sz="2500" dirty="0"/>
              <a:t>amelyek egyértelműen meghatározzák az elhelyezésekben részt vevő összes szereplő </a:t>
            </a:r>
            <a:r>
              <a:rPr lang="hu-HU" sz="2500" dirty="0" smtClean="0"/>
              <a:t>szerepét </a:t>
            </a:r>
            <a:r>
              <a:rPr lang="hu-HU" sz="2500" dirty="0"/>
              <a:t>és </a:t>
            </a:r>
            <a:r>
              <a:rPr lang="hu-HU" sz="2500" dirty="0" smtClean="0"/>
              <a:t>kötelezettségeit,</a:t>
            </a:r>
          </a:p>
          <a:p>
            <a:r>
              <a:rPr lang="hu-HU" sz="2500" dirty="0"/>
              <a:t>Integrálja a diákok hangját, különösen az elhelyezések értékelésében és hatásuk </a:t>
            </a:r>
            <a:r>
              <a:rPr lang="hu-HU" sz="2500" dirty="0" smtClean="0"/>
              <a:t>elemzésében,</a:t>
            </a:r>
          </a:p>
          <a:p>
            <a:r>
              <a:rPr lang="hu-HU" sz="2500" dirty="0"/>
              <a:t>az elhelyezések megfelelő minőségellenőrzése minden </a:t>
            </a:r>
            <a:r>
              <a:rPr lang="hu-HU" sz="2500" dirty="0" smtClean="0"/>
              <a:t>szakaszban (előkészítés</a:t>
            </a:r>
            <a:r>
              <a:rPr lang="hu-HU" sz="2500" dirty="0"/>
              <a:t>, megvalósítás, </a:t>
            </a:r>
            <a:r>
              <a:rPr lang="hu-HU" sz="2500" dirty="0" err="1" smtClean="0"/>
              <a:t>feedback</a:t>
            </a:r>
            <a:r>
              <a:rPr lang="hu-HU" sz="2500" dirty="0" smtClean="0"/>
              <a:t>),</a:t>
            </a:r>
          </a:p>
          <a:p>
            <a:r>
              <a:rPr lang="hu-HU" sz="2500" dirty="0" smtClean="0"/>
              <a:t>A </a:t>
            </a:r>
            <a:r>
              <a:rPr lang="hu-HU" sz="2500" dirty="0"/>
              <a:t>munkaadók </a:t>
            </a:r>
            <a:r>
              <a:rPr lang="hu-HU" sz="2500" dirty="0" smtClean="0"/>
              <a:t>igényeinek jobb megértése , </a:t>
            </a:r>
            <a:r>
              <a:rPr lang="hu-HU" sz="2500" dirty="0"/>
              <a:t>annak érdekében, hogy reális elvárásaink legyenek a rendelkezésre álló </a:t>
            </a:r>
            <a:r>
              <a:rPr lang="hu-HU" sz="2500" dirty="0" smtClean="0"/>
              <a:t>elhelyezésekkel kapcsolatban.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xmlns="" val="18939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</a:t>
            </a:r>
            <a:r>
              <a:rPr lang="hu-HU" dirty="0"/>
              <a:t>PHE Excellence Forum</a:t>
            </a:r>
          </a:p>
        </p:txBody>
      </p:sp>
      <p:pic>
        <p:nvPicPr>
          <p:cNvPr id="2050" name="Picture 2" descr="https://i0.wp.com/procsee.eu/wp-content/uploads/2017/07/vis-town.jpg?resize=890%2C373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116" y="2044325"/>
            <a:ext cx="9301768" cy="29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823584" y="3427582"/>
            <a:ext cx="24705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Vis sziget, </a:t>
            </a:r>
            <a:r>
              <a:rPr lang="hu-HU" dirty="0" smtClean="0"/>
              <a:t>Horvátország</a:t>
            </a:r>
          </a:p>
          <a:p>
            <a:r>
              <a:rPr lang="hu-HU" dirty="0" smtClean="0"/>
              <a:t>2017</a:t>
            </a:r>
            <a:r>
              <a:rPr lang="hu-HU" dirty="0"/>
              <a:t>. május </a:t>
            </a:r>
            <a:r>
              <a:rPr lang="hu-HU" dirty="0" smtClean="0"/>
              <a:t>30 - június 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237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700" dirty="0"/>
              <a:t>A hallgatók munka világában történő elhelyezkedésének szervezése és </a:t>
            </a:r>
            <a:r>
              <a:rPr lang="hu-HU" sz="2700" dirty="0" err="1" smtClean="0"/>
              <a:t>nyomonkövetése</a:t>
            </a:r>
            <a:r>
              <a:rPr lang="hu-HU" sz="2700" dirty="0" smtClean="0"/>
              <a:t> (Javaslatok)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138687" y="2035834"/>
            <a:ext cx="9914626" cy="4313207"/>
          </a:xfrm>
        </p:spPr>
        <p:txBody>
          <a:bodyPr>
            <a:normAutofit/>
          </a:bodyPr>
          <a:lstStyle/>
          <a:p>
            <a:r>
              <a:rPr lang="hu-HU" sz="2200" dirty="0"/>
              <a:t>Nevezzünk ki egy "menedzsert", aki biztosítja a kapcsolatot a hallgatók és az ipar érdekelt felei között és mint "programvezető" vagy "termék menedzser" katalizálja a munka világa közötti kapcsolatot.</a:t>
            </a:r>
          </a:p>
          <a:p>
            <a:pPr>
              <a:buNone/>
            </a:pPr>
            <a:r>
              <a:rPr lang="hu-HU" sz="2200" dirty="0"/>
              <a:t> </a:t>
            </a:r>
          </a:p>
          <a:p>
            <a:r>
              <a:rPr lang="hu-HU" sz="2200" dirty="0"/>
              <a:t>Készítsük fel a hallgatókat a munkaerőpiac </a:t>
            </a:r>
            <a:r>
              <a:rPr lang="hu-HU" sz="2200" dirty="0" smtClean="0"/>
              <a:t>igényeire</a:t>
            </a:r>
            <a:r>
              <a:rPr lang="hu-HU" sz="2200" dirty="0"/>
              <a:t>, hívjuk fel a figyelmüket személyes felelősségükre a gyakorlati képzésük színvonalát illetően, vonjuk be őket a munkahely megszerzésének folyamatába, </a:t>
            </a:r>
            <a:r>
              <a:rPr lang="hu-HU" sz="2200" dirty="0" smtClean="0"/>
              <a:t>a </a:t>
            </a:r>
            <a:r>
              <a:rPr lang="hu-HU" sz="2200" dirty="0"/>
              <a:t>legjobb gyakorlati képzésért versengjenek</a:t>
            </a:r>
            <a:r>
              <a:rPr lang="hu-HU" sz="2200" dirty="0" smtClean="0"/>
              <a:t>.</a:t>
            </a:r>
            <a:br>
              <a:rPr lang="hu-HU" sz="2200" dirty="0" smtClean="0"/>
            </a:br>
            <a:endParaRPr lang="hu-HU" sz="2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971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700" dirty="0"/>
              <a:t>A hallgatók munka világában történő elhelyezkedésének szervezése és </a:t>
            </a:r>
            <a:r>
              <a:rPr lang="hu-HU" sz="2700" dirty="0" err="1" smtClean="0"/>
              <a:t>nyomonkövetése</a:t>
            </a:r>
            <a:r>
              <a:rPr lang="hu-HU" sz="2700" dirty="0" smtClean="0"/>
              <a:t> (Javaslatok)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138687" y="2484408"/>
            <a:ext cx="9914626" cy="32780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dirty="0"/>
              <a:t>stratégiai fejlesztés, a tanulmányi programok és a minőségirányítás biztosítása érdekében intézményi szintű bizottság létrehozása javasolt. A rendszeresen ülésező bizottság tagjai legyenek a tanulmányi programhoz kapcsolódó iparági </a:t>
            </a:r>
            <a:r>
              <a:rPr lang="hu-HU" sz="2400" dirty="0" smtClean="0"/>
              <a:t>partnerek képviselői </a:t>
            </a:r>
            <a:r>
              <a:rPr lang="hu-HU" sz="2400" dirty="0"/>
              <a:t>is</a:t>
            </a:r>
            <a:r>
              <a:rPr lang="hu-HU" sz="2400" dirty="0" smtClean="0"/>
              <a:t>.</a:t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/>
              <a:t>A tantervben kiemelten jelenjenek meg a munkahelyek szempontjai is (nemcsak az iskolának, hanem az életnek tanuljunk).</a:t>
            </a:r>
          </a:p>
          <a:p>
            <a:endParaRPr lang="hu-HU" sz="22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07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700" dirty="0"/>
              <a:t>A hallgatók munka világában történő elhelyezkedésének szervezése és </a:t>
            </a:r>
            <a:r>
              <a:rPr lang="hu-HU" sz="2700" dirty="0" err="1" smtClean="0"/>
              <a:t>nyomonkövetése</a:t>
            </a:r>
            <a:r>
              <a:rPr lang="hu-HU" sz="2700" dirty="0" smtClean="0"/>
              <a:t> (Javaslatok)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454989" y="2511693"/>
            <a:ext cx="8758687" cy="238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 </a:t>
            </a:r>
          </a:p>
          <a:p>
            <a:r>
              <a:rPr lang="hu-HU" sz="2400" dirty="0" smtClean="0"/>
              <a:t>Fontos a megfelelő minőségű gyakorlati oktatási eszköz (kézikönyvek, adatbázisok stb.) biztosítása a hallgatók, mentorok, oktatók és más érdekeltek részére. Az oktatók legyenek tudatában a pedagógiai és kommunikációs “</a:t>
            </a:r>
            <a:r>
              <a:rPr lang="hu-HU" sz="2400" dirty="0" err="1" smtClean="0"/>
              <a:t>skill</a:t>
            </a:r>
            <a:r>
              <a:rPr lang="hu-HU" sz="2400" dirty="0" smtClean="0"/>
              <a:t>” lényegével, hiszen csak ennek birtokában lesznek képesek a hallgatók “csapatmunkában” történő oktatására.</a:t>
            </a:r>
          </a:p>
          <a:p>
            <a:pPr>
              <a:buNone/>
            </a:pP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980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r>
              <a:rPr lang="hu-HU" dirty="0" smtClean="0"/>
              <a:t>PROCSEE </a:t>
            </a:r>
            <a:r>
              <a:rPr lang="hu-HU" dirty="0"/>
              <a:t>szakértő	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Prof. Dr. Wéber György </a:t>
            </a:r>
            <a:br>
              <a:rPr lang="hu-HU" sz="2400" dirty="0"/>
            </a:br>
            <a:r>
              <a:rPr lang="hu-HU" sz="2400" dirty="0" smtClean="0"/>
              <a:t>Kísérletes </a:t>
            </a:r>
            <a:r>
              <a:rPr lang="hu-HU" sz="2400" dirty="0"/>
              <a:t>és Sebészeti Műtéttani Intézet</a:t>
            </a:r>
            <a:br>
              <a:rPr lang="hu-HU" sz="2400" dirty="0"/>
            </a:br>
            <a:r>
              <a:rPr lang="hu-HU" sz="2400" dirty="0" smtClean="0"/>
              <a:t>Semmelweis </a:t>
            </a:r>
            <a:r>
              <a:rPr lang="hu-HU" sz="2400" dirty="0"/>
              <a:t>Egyetem ÁOK</a:t>
            </a:r>
            <a:br>
              <a:rPr lang="hu-HU" sz="2400" dirty="0"/>
            </a:br>
            <a:endParaRPr lang="hu-HU" sz="2400" dirty="0"/>
          </a:p>
          <a:p>
            <a:r>
              <a:rPr lang="hu-HU" sz="2400" dirty="0" smtClean="0"/>
              <a:t>40 </a:t>
            </a:r>
            <a:r>
              <a:rPr lang="hu-HU" sz="2400" dirty="0"/>
              <a:t>éves oktatási tapasztalat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(orvostanhallgatók </a:t>
            </a:r>
            <a:r>
              <a:rPr lang="hu-HU" sz="2400" dirty="0"/>
              <a:t>és </a:t>
            </a:r>
            <a:r>
              <a:rPr lang="hu-HU" sz="2400" dirty="0" smtClean="0"/>
              <a:t>rezidensek)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  <a:p>
            <a:r>
              <a:rPr lang="hu-HU" sz="2400" dirty="0" smtClean="0"/>
              <a:t>Intézetünk - mint </a:t>
            </a:r>
            <a:r>
              <a:rPr lang="hu-HU" sz="2400" dirty="0"/>
              <a:t>konzorciumi tag </a:t>
            </a:r>
            <a:r>
              <a:rPr lang="hu-HU" sz="2400" dirty="0" smtClean="0"/>
              <a:t>– </a:t>
            </a:r>
            <a:br>
              <a:rPr lang="hu-HU" sz="2400" dirty="0" smtClean="0"/>
            </a:br>
            <a:r>
              <a:rPr lang="hu-HU" sz="2400" dirty="0" smtClean="0"/>
              <a:t>öt </a:t>
            </a:r>
            <a:r>
              <a:rPr lang="hu-HU" sz="2400" dirty="0"/>
              <a:t>európai </a:t>
            </a:r>
            <a:r>
              <a:rPr lang="hu-HU" sz="2400" dirty="0" smtClean="0"/>
              <a:t>oktatás-fejlesztési </a:t>
            </a:r>
            <a:r>
              <a:rPr lang="hu-HU" sz="2400" dirty="0"/>
              <a:t>projektben vesz részt.</a:t>
            </a:r>
          </a:p>
          <a:p>
            <a:endParaRPr lang="hu-HU" sz="2400" dirty="0"/>
          </a:p>
        </p:txBody>
      </p:sp>
      <p:pic>
        <p:nvPicPr>
          <p:cNvPr id="4" name="Kép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19" y="1690778"/>
            <a:ext cx="1837799" cy="19150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4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700" dirty="0"/>
              <a:t>A hallgatók munka világában történő elhelyezkedésének szervezése és </a:t>
            </a:r>
            <a:r>
              <a:rPr lang="hu-HU" sz="2700" dirty="0" err="1" smtClean="0"/>
              <a:t>nyomonkövetése</a:t>
            </a:r>
            <a:r>
              <a:rPr lang="hu-HU" sz="2700" dirty="0" smtClean="0"/>
              <a:t> (Javaslatok)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984075" y="2028613"/>
            <a:ext cx="8223849" cy="3216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 </a:t>
            </a:r>
          </a:p>
          <a:p>
            <a:r>
              <a:rPr lang="hu-HU" sz="2400" dirty="0" smtClean="0"/>
              <a:t>Kompetens </a:t>
            </a:r>
            <a:r>
              <a:rPr lang="hu-HU" sz="2400" dirty="0"/>
              <a:t>emberek által irányított egyetemi Baráti körnek, az </a:t>
            </a:r>
            <a:r>
              <a:rPr lang="hu-HU" sz="2400" dirty="0" err="1" smtClean="0"/>
              <a:t>Alumninak</a:t>
            </a:r>
            <a:r>
              <a:rPr lang="hu-HU" sz="2400" dirty="0" smtClean="0"/>
              <a:t> </a:t>
            </a:r>
            <a:r>
              <a:rPr lang="hu-HU" sz="2400" dirty="0"/>
              <a:t>komoly szerepe van a végzett hallgatókkal történő kapcsolattartásban. 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  <a:p>
            <a:r>
              <a:rPr lang="hu-HU" sz="2400" dirty="0" smtClean="0"/>
              <a:t>Az </a:t>
            </a:r>
            <a:r>
              <a:rPr lang="hu-HU" sz="2400" dirty="0" err="1"/>
              <a:t>Alumni</a:t>
            </a:r>
            <a:r>
              <a:rPr lang="hu-HU" sz="2400" dirty="0"/>
              <a:t> lehetőséget biztosít az egyetemen kívülre került oktatók oktatásba történő bevonására, példaértékű lehet a jelenlegi hallgatók munkahely választásának megkönnyítésében.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738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700" dirty="0"/>
              <a:t>A hallgatók munka világában történő elhelyezkedésének szervezése és </a:t>
            </a:r>
            <a:r>
              <a:rPr lang="hu-HU" sz="2700" dirty="0" err="1" smtClean="0"/>
              <a:t>nyomonkövetése</a:t>
            </a:r>
            <a:r>
              <a:rPr lang="hu-HU" sz="2700" dirty="0" smtClean="0"/>
              <a:t> (Javaslatok)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690777" y="2483179"/>
            <a:ext cx="8810445" cy="2589153"/>
          </a:xfrm>
        </p:spPr>
        <p:txBody>
          <a:bodyPr>
            <a:normAutofit/>
          </a:bodyPr>
          <a:lstStyle/>
          <a:p>
            <a:r>
              <a:rPr lang="hu-HU" sz="2400" dirty="0"/>
              <a:t>Kampány keretében kell tudatosítani a cégek </a:t>
            </a:r>
            <a:r>
              <a:rPr lang="hu-HU" sz="2400" dirty="0" smtClean="0"/>
              <a:t>vezetőiben, hogy mennyire előnyös a </a:t>
            </a:r>
            <a:r>
              <a:rPr lang="hu-HU" sz="2400" dirty="0"/>
              <a:t>hallgatók </a:t>
            </a:r>
            <a:r>
              <a:rPr lang="hu-HU" sz="2400" dirty="0" smtClean="0"/>
              <a:t>alkalmazása.</a:t>
            </a:r>
            <a:endParaRPr lang="hu-HU" sz="2400" dirty="0"/>
          </a:p>
          <a:p>
            <a:pPr>
              <a:buNone/>
            </a:pPr>
            <a:r>
              <a:rPr lang="hu-HU" sz="2400" dirty="0"/>
              <a:t> </a:t>
            </a:r>
          </a:p>
          <a:p>
            <a:r>
              <a:rPr lang="hu-HU" sz="2400" dirty="0"/>
              <a:t>Gazdasági ösztönzők (adócsökkentés, adómentességek, mentor fizetés) alkalmazása azon cégek számára, akik gyakornokként fogadják be a hallgatókat.</a:t>
            </a:r>
          </a:p>
          <a:p>
            <a:pPr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016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66800" y="625342"/>
            <a:ext cx="10058400" cy="1371600"/>
          </a:xfrm>
        </p:spPr>
        <p:txBody>
          <a:bodyPr>
            <a:normAutofit/>
          </a:bodyPr>
          <a:lstStyle/>
          <a:p>
            <a:r>
              <a:rPr lang="hu-HU" sz="2700" dirty="0"/>
              <a:t>A hallgatók munka világában történő elhelyezkedésének szervezése és </a:t>
            </a:r>
            <a:r>
              <a:rPr lang="hu-HU" sz="2700" dirty="0" err="1" smtClean="0"/>
              <a:t>nyomonkövetése</a:t>
            </a:r>
            <a:r>
              <a:rPr lang="hu-HU" sz="2700" dirty="0" smtClean="0"/>
              <a:t> (Javaslatok)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16656" y="2345156"/>
            <a:ext cx="8758687" cy="28479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u-HU" sz="2000" dirty="0"/>
          </a:p>
          <a:p>
            <a:r>
              <a:rPr lang="hu-HU" sz="2400" dirty="0"/>
              <a:t>A cégektől meghívott gyakorlati szakemberekkel, mint vendég oktatókkal kell erősíteni a munka alapú oktatást és tanulást.</a:t>
            </a:r>
          </a:p>
          <a:p>
            <a:pPr>
              <a:buNone/>
            </a:pPr>
            <a:endParaRPr lang="hu-HU" sz="2400" dirty="0"/>
          </a:p>
          <a:p>
            <a:r>
              <a:rPr lang="hu-HU" sz="2400" dirty="0"/>
              <a:t>A cégeknél szigorúan meg kell határozni a gyakorlati oktatás kereteit, a hallgatónak legyen lehetősége az összes részlegen dolgozni, hogy aztán önmaga választhassa ki a legmegfelelőbbet.</a:t>
            </a:r>
          </a:p>
          <a:p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734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ro-RO" b="1" dirty="0"/>
              <a:t>NCPHEE </a:t>
            </a:r>
            <a:r>
              <a:rPr lang="hu-HU" b="1" dirty="0" smtClean="0"/>
              <a:t>ülés </a:t>
            </a:r>
            <a:r>
              <a:rPr lang="hu-HU" sz="3200" dirty="0" smtClean="0"/>
              <a:t>(</a:t>
            </a:r>
            <a:r>
              <a:rPr lang="hu-HU" sz="3100" dirty="0" smtClean="0"/>
              <a:t>Budapest 2018 máj. 29.)</a:t>
            </a:r>
            <a:endParaRPr lang="hu-HU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053" y="3861048"/>
            <a:ext cx="406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837435"/>
            <a:ext cx="406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Wéber\Downloads\PastedGraphic-3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053" y="1551435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3702" y="2001937"/>
            <a:ext cx="3936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</a:t>
            </a:r>
            <a:r>
              <a:rPr lang="hu-HU" sz="2800" dirty="0" smtClean="0"/>
              <a:t>javaslatok hazai szakértőkkel történő értékelése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2361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Az orvostanhallgatók munka világában történő elhelyezkedésének </a:t>
            </a:r>
            <a:r>
              <a:rPr lang="hu-HU" sz="3200" dirty="0" smtClean="0"/>
              <a:t>nehézségei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785668" y="2198869"/>
            <a:ext cx="8620664" cy="3460059"/>
          </a:xfrm>
        </p:spPr>
        <p:txBody>
          <a:bodyPr>
            <a:normAutofit/>
          </a:bodyPr>
          <a:lstStyle/>
          <a:p>
            <a:r>
              <a:rPr lang="hu-HU" sz="2400" dirty="0"/>
              <a:t>Az egyetemi és a szakorvosképzés problémái azonosak: hiányzik a megfelelő számú oktató, a források és a hatékony minőségbiztosítás.</a:t>
            </a:r>
            <a:br>
              <a:rPr lang="hu-HU" sz="2400" dirty="0"/>
            </a:br>
            <a:endParaRPr lang="hu-HU" sz="2400" dirty="0"/>
          </a:p>
          <a:p>
            <a:r>
              <a:rPr lang="hu-HU" sz="2400" dirty="0"/>
              <a:t>Legfontosabb külső tényező az alacsony bérek és a hálapénz. </a:t>
            </a:r>
          </a:p>
          <a:p>
            <a:endParaRPr lang="hu-HU" sz="2400" dirty="0"/>
          </a:p>
          <a:p>
            <a:r>
              <a:rPr lang="hu-HU" sz="2400" dirty="0"/>
              <a:t>Az alacsony bérek miatt a frissen végzett orvosok jelentős része külföldön kezd el dolgozni.</a:t>
            </a:r>
          </a:p>
        </p:txBody>
      </p:sp>
    </p:spTree>
    <p:extLst>
      <p:ext uri="{BB962C8B-B14F-4D97-AF65-F5344CB8AC3E}">
        <p14:creationId xmlns:p14="http://schemas.microsoft.com/office/powerpoint/2010/main" xmlns="" val="13108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Az orvostanhallgatók munka világában történő elhelyezkedésének </a:t>
            </a:r>
            <a:r>
              <a:rPr lang="hu-HU" sz="3200" dirty="0" smtClean="0"/>
              <a:t>nehézségei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302588" y="1979849"/>
            <a:ext cx="9586823" cy="4144905"/>
          </a:xfrm>
        </p:spPr>
        <p:txBody>
          <a:bodyPr>
            <a:noAutofit/>
          </a:bodyPr>
          <a:lstStyle/>
          <a:p>
            <a:r>
              <a:rPr lang="hu-HU" sz="2400" dirty="0"/>
              <a:t>A hálapénz morális hátrányai mellett a gyakorlati oktatás komoly hátráltatója. </a:t>
            </a:r>
            <a:br>
              <a:rPr lang="hu-HU" sz="2400" dirty="0"/>
            </a:b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hálapénz reményében a beavatkozásokat általában idősebb orvosok végzik, kizárva ezzel a fiatalok tanulási lehetőségeit.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végzős orvostanhallgatók érzékelik, hogy csapatmunkában lehet eredményesen és hatékonyan gyógyítani.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dirty="0"/>
              <a:t>is tudatosodott bennük, hogy a hálapénz ez ellen hat, mivel azt csak egyetlen ember kapja egy kezelésért.</a:t>
            </a:r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1461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Bérrendezés </a:t>
            </a:r>
            <a:r>
              <a:rPr lang="hu-HU" sz="3200" dirty="0"/>
              <a:t>és a hálapénz megszüntetése nélkül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242204" y="1847093"/>
            <a:ext cx="9707592" cy="4174144"/>
          </a:xfrm>
        </p:spPr>
        <p:txBody>
          <a:bodyPr>
            <a:normAutofit/>
          </a:bodyPr>
          <a:lstStyle/>
          <a:p>
            <a:r>
              <a:rPr lang="hu-HU" sz="2400" dirty="0"/>
              <a:t>nem érhető el az</a:t>
            </a:r>
            <a:r>
              <a:rPr lang="hu-HU" sz="2400" dirty="0" smtClean="0"/>
              <a:t> </a:t>
            </a:r>
            <a:r>
              <a:rPr lang="hu-HU" sz="2400" dirty="0"/>
              <a:t>orvosképzés minőségének </a:t>
            </a:r>
            <a:r>
              <a:rPr lang="hu-HU" sz="2400" dirty="0" smtClean="0"/>
              <a:t>javítása.</a:t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dirty="0"/>
              <a:t>államvizsgázó orvostanhallgatók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1" dirty="0" smtClean="0"/>
              <a:t>62 </a:t>
            </a:r>
            <a:r>
              <a:rPr lang="hu-HU" sz="2400" b="1" dirty="0"/>
              <a:t>százalék elutasítja, de szükségesnek tartja</a:t>
            </a:r>
            <a:r>
              <a:rPr lang="hu-HU" sz="2400" dirty="0"/>
              <a:t>, további </a:t>
            </a:r>
            <a:br>
              <a:rPr lang="hu-HU" sz="2400" dirty="0"/>
            </a:br>
            <a:r>
              <a:rPr lang="hu-HU" sz="2400" b="1" dirty="0" smtClean="0"/>
              <a:t>20 </a:t>
            </a:r>
            <a:r>
              <a:rPr lang="hu-HU" sz="2400" b="1" dirty="0"/>
              <a:t>százalék azonban teljesen elutasítja </a:t>
            </a:r>
            <a:r>
              <a:rPr lang="hu-HU" sz="2400" dirty="0"/>
              <a:t>a hálapénz rendszerét.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1" dirty="0" smtClean="0"/>
              <a:t>56 </a:t>
            </a:r>
            <a:r>
              <a:rPr lang="hu-HU" sz="2400" b="1" dirty="0"/>
              <a:t>százalék csak akkor nem fogadna el hálapénzt, ha a jelenlegi fizetést duplájára emelnék. </a:t>
            </a:r>
            <a:r>
              <a:rPr lang="hu-HU" sz="2400" dirty="0" smtClean="0"/>
              <a:t>"300 </a:t>
            </a:r>
            <a:r>
              <a:rPr lang="hu-HU" sz="2400" dirty="0"/>
              <a:t>ezres összeg kezd körvonalazódni", amely felett már nem fogadnának el hálapénzt a rezidensek</a:t>
            </a:r>
            <a:r>
              <a:rPr lang="hu-HU" sz="2400" dirty="0" smtClean="0"/>
              <a:t>. </a:t>
            </a:r>
            <a:r>
              <a:rPr lang="hu-HU" sz="1600" dirty="0" smtClean="0"/>
              <a:t>(</a:t>
            </a:r>
            <a:r>
              <a:rPr lang="hu-HU" sz="1600" dirty="0"/>
              <a:t>Magyar Rezidens Szövetség felmérése </a:t>
            </a:r>
            <a:r>
              <a:rPr lang="hu-HU" sz="1600" dirty="0" smtClean="0"/>
              <a:t>)</a:t>
            </a:r>
            <a:br>
              <a:rPr lang="hu-HU" sz="1600" dirty="0" smtClean="0"/>
            </a:br>
            <a:r>
              <a:rPr lang="hu-HU" sz="2400" dirty="0" smtClean="0"/>
              <a:t>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betegek </a:t>
            </a:r>
            <a:r>
              <a:rPr lang="hu-HU" sz="2400" dirty="0" smtClean="0"/>
              <a:t>nagy többsége "már </a:t>
            </a:r>
            <a:r>
              <a:rPr lang="hu-HU" sz="2400" dirty="0"/>
              <a:t>nem </a:t>
            </a:r>
            <a:r>
              <a:rPr lang="hu-HU" sz="2400" dirty="0" smtClean="0"/>
              <a:t>toleráns </a:t>
            </a:r>
            <a:r>
              <a:rPr lang="hu-HU" sz="2400" dirty="0"/>
              <a:t>a </a:t>
            </a:r>
            <a:r>
              <a:rPr lang="hu-HU" sz="2400" dirty="0" smtClean="0"/>
              <a:t>hálapénzzel".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3876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Az orvostanhallgatók munka világában történő elhelyezkedésének </a:t>
            </a:r>
            <a:r>
              <a:rPr lang="hu-HU" sz="3200" dirty="0" smtClean="0"/>
              <a:t>nehézségei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449237" y="2074653"/>
            <a:ext cx="9293525" cy="4610819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 végzettek </a:t>
            </a:r>
            <a:r>
              <a:rPr lang="hu-HU" sz="2400" b="1" dirty="0"/>
              <a:t>mindössze 58 százaléka </a:t>
            </a:r>
            <a:r>
              <a:rPr lang="hu-HU" sz="2400" dirty="0"/>
              <a:t>szándékozik jelentkezni </a:t>
            </a:r>
            <a:r>
              <a:rPr lang="hu-HU" sz="2400" dirty="0" smtClean="0"/>
              <a:t>szakorvos-képzésre </a:t>
            </a:r>
            <a:r>
              <a:rPr lang="hu-HU" sz="2400" dirty="0"/>
              <a:t>a nem kielégítő munkakörülmények és az alacsony fizetés miatt.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végzősök </a:t>
            </a:r>
            <a:r>
              <a:rPr lang="hu-HU" sz="2400" b="1" dirty="0"/>
              <a:t>44</a:t>
            </a:r>
            <a:r>
              <a:rPr lang="hu-HU" sz="2400" b="1" dirty="0" smtClean="0"/>
              <a:t> </a:t>
            </a:r>
            <a:r>
              <a:rPr lang="hu-HU" sz="2400" b="1" dirty="0"/>
              <a:t>százaléka </a:t>
            </a:r>
            <a:r>
              <a:rPr lang="hu-HU" sz="2400" b="1" dirty="0" smtClean="0"/>
              <a:t>tervez </a:t>
            </a:r>
            <a:r>
              <a:rPr lang="hu-HU" sz="2400" b="1" dirty="0"/>
              <a:t>külföldi munkavállalást</a:t>
            </a:r>
            <a:r>
              <a:rPr lang="hu-HU" sz="2400" dirty="0"/>
              <a:t>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b="1" dirty="0" smtClean="0"/>
          </a:p>
          <a:p>
            <a:r>
              <a:rPr lang="hu-HU" sz="2400" dirty="0" smtClean="0"/>
              <a:t>További </a:t>
            </a:r>
            <a:r>
              <a:rPr lang="hu-HU" sz="2400" dirty="0"/>
              <a:t>nehézség, hogy a frissen végzettektől - orvoshiány miatt - azonnali elvárás az ügyeleti rendszerbe való belépés.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Ugyanakkor </a:t>
            </a:r>
            <a:r>
              <a:rPr lang="hu-HU" sz="2400" dirty="0"/>
              <a:t>az orvosi ügyeletről szóló új miniszteri rendelet szerint az első két évben, azaz a törzsképzés ideje alatt csak akkor vállalhatna ügyeletet a szakorvosjelölt, ha a sürgősségi feladatait teljesítette.</a:t>
            </a:r>
            <a:br>
              <a:rPr lang="hu-HU" sz="2400" dirty="0"/>
            </a:b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970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Ki ellenőrzi majd a jogszabályban előírt kötelezettséget?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578634" y="1686463"/>
            <a:ext cx="9034732" cy="4610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Ki kellene terjeszteni azon szakorvosi ellátások körét, amelyekben kizárólag szakorvosok felügyelete mellett láthatnának el ügyeletet a rezidensek. </a:t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smtClean="0"/>
              <a:t>Ugyanakkor </a:t>
            </a:r>
            <a:r>
              <a:rPr lang="hu-HU" sz="2400" dirty="0"/>
              <a:t>kevés az esély, hogy minden szakorvosjelölt mellé szakorvost állítsanak, de "nem a jogszabályokat kell a szomorú valósághoz igazítani, hanem a szomorú valóságot kell megváltoztatni”.</a:t>
            </a:r>
            <a:br>
              <a:rPr lang="hu-HU" sz="2400" dirty="0"/>
            </a:br>
            <a:endParaRPr lang="hu-HU" sz="2400" dirty="0"/>
          </a:p>
          <a:p>
            <a:r>
              <a:rPr lang="hu-HU" sz="2400" dirty="0"/>
              <a:t>Az orvos- és szakorvosképzés minőségbiztosítására független ellenőrző szervezetet kellene létrehozni, az ügyeleti beosztásoknak pedig nyilvánosaknak  kell lenniük.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553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/>
              <a:t>PHE Excellence Forum</a:t>
            </a:r>
          </a:p>
        </p:txBody>
      </p:sp>
      <p:pic>
        <p:nvPicPr>
          <p:cNvPr id="4098" name="Picture 2" descr="https://i2.wp.com/procsee.eu/wp-content/uploads/2018/06/PROCSEE3rdForumPIC-1.jpg?resize=897%2C598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817" y="1942659"/>
            <a:ext cx="6396366" cy="31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83579" y="2087092"/>
            <a:ext cx="164884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/>
              <a:t>Hruba</a:t>
            </a:r>
            <a:r>
              <a:rPr lang="hu-HU" dirty="0"/>
              <a:t> </a:t>
            </a:r>
            <a:r>
              <a:rPr lang="hu-HU" dirty="0" err="1"/>
              <a:t>Skala</a:t>
            </a:r>
            <a:r>
              <a:rPr lang="hu-HU" dirty="0"/>
              <a:t> </a:t>
            </a:r>
            <a:endParaRPr lang="hu-HU" dirty="0" smtClean="0"/>
          </a:p>
          <a:p>
            <a:r>
              <a:rPr lang="hu-HU" dirty="0" smtClean="0"/>
              <a:t>2018. </a:t>
            </a:r>
            <a:r>
              <a:rPr lang="hu-HU" dirty="0" err="1" smtClean="0"/>
              <a:t>Jun</a:t>
            </a:r>
            <a:r>
              <a:rPr lang="hu-HU" dirty="0" smtClean="0"/>
              <a:t> 27-30.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03446" y="5280123"/>
            <a:ext cx="9985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Esettanulmányokat készítettünk </a:t>
            </a:r>
            <a:r>
              <a:rPr lang="hu-HU" sz="2200" dirty="0"/>
              <a:t>az adott tematikus területhez tartozó jó </a:t>
            </a:r>
            <a:r>
              <a:rPr lang="hu-HU" sz="2200" dirty="0" smtClean="0"/>
              <a:t>gyakorlatokról (120), </a:t>
            </a:r>
            <a:r>
              <a:rPr lang="hu-HU" sz="2200" dirty="0"/>
              <a:t>illetve </a:t>
            </a:r>
            <a:r>
              <a:rPr lang="hu-HU" sz="2200" dirty="0" smtClean="0"/>
              <a:t>közösen fogalmaztunk </a:t>
            </a:r>
            <a:r>
              <a:rPr lang="hu-HU" sz="2200" dirty="0"/>
              <a:t>meg közép-kelet európai szintű javaslatokat</a:t>
            </a:r>
            <a:r>
              <a:rPr lang="hu-HU" sz="2200" dirty="0" smtClean="0"/>
              <a:t>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xmlns="" val="30274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1830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Hallgatók elhelyezése a munka világában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70008"/>
            <a:ext cx="10058400" cy="42579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/>
              <a:t>Kihívások</a:t>
            </a:r>
            <a:r>
              <a:rPr lang="en-US" sz="2600" b="1" dirty="0" smtClean="0"/>
              <a:t>:</a:t>
            </a:r>
            <a:br>
              <a:rPr lang="en-US" sz="2600" b="1" dirty="0" smtClean="0"/>
            </a:br>
            <a:endParaRPr lang="en-US" sz="2600" dirty="0"/>
          </a:p>
          <a:p>
            <a:r>
              <a:rPr lang="en-US" sz="2600" b="1" dirty="0" err="1" smtClean="0">
                <a:solidFill>
                  <a:srgbClr val="FF0000"/>
                </a:solidFill>
              </a:rPr>
              <a:t>minőségbiztosítás</a:t>
            </a:r>
            <a:r>
              <a:rPr lang="en-US" sz="2600" dirty="0" smtClean="0"/>
              <a:t> </a:t>
            </a:r>
            <a:r>
              <a:rPr lang="en-US" sz="2600" dirty="0"/>
              <a:t>a </a:t>
            </a:r>
            <a:r>
              <a:rPr lang="en-US" sz="2600" dirty="0" err="1"/>
              <a:t>szakmai</a:t>
            </a:r>
            <a:r>
              <a:rPr lang="en-US" sz="2600" dirty="0"/>
              <a:t> </a:t>
            </a:r>
            <a:r>
              <a:rPr lang="en-US" sz="2600" dirty="0" err="1" smtClean="0"/>
              <a:t>gyakorlatokon</a:t>
            </a:r>
            <a:r>
              <a:rPr lang="en-US" sz="2600" dirty="0" smtClean="0"/>
              <a:t> </a:t>
            </a:r>
            <a:r>
              <a:rPr lang="en-US" sz="2600" dirty="0" err="1" smtClean="0"/>
              <a:t>és</a:t>
            </a:r>
            <a:r>
              <a:rPr lang="en-US" sz="2600" dirty="0" smtClean="0"/>
              <a:t> a </a:t>
            </a:r>
            <a:r>
              <a:rPr lang="en-US" sz="2600" dirty="0" err="1" smtClean="0"/>
              <a:t>képzés</a:t>
            </a:r>
            <a:r>
              <a:rPr lang="en-US" sz="2600" dirty="0"/>
              <a:t> </a:t>
            </a:r>
            <a:r>
              <a:rPr lang="en-US" sz="2600" dirty="0" err="1"/>
              <a:t>minden</a:t>
            </a:r>
            <a:r>
              <a:rPr lang="en-US" sz="2600" dirty="0"/>
              <a:t> </a:t>
            </a:r>
            <a:r>
              <a:rPr lang="en-US" sz="2600" dirty="0" err="1" smtClean="0"/>
              <a:t>területén</a:t>
            </a:r>
            <a:r>
              <a:rPr lang="en-US" sz="2600" dirty="0"/>
              <a:t>, </a:t>
            </a:r>
            <a:r>
              <a:rPr lang="en-US" sz="2600" dirty="0" err="1" smtClean="0"/>
              <a:t>vezetői</a:t>
            </a:r>
            <a:r>
              <a:rPr lang="en-US" sz="2600" dirty="0" smtClean="0"/>
              <a:t> </a:t>
            </a:r>
            <a:r>
              <a:rPr lang="en-US" sz="2600" dirty="0" err="1"/>
              <a:t>motiváltság</a:t>
            </a:r>
            <a:r>
              <a:rPr lang="en-US" sz="2600" dirty="0"/>
              <a:t> a </a:t>
            </a:r>
            <a:r>
              <a:rPr lang="en-US" sz="2600" dirty="0" err="1" smtClean="0"/>
              <a:t>minőségbiztosításban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dirty="0" err="1" smtClean="0"/>
              <a:t>utódnevelés</a:t>
            </a:r>
            <a:r>
              <a:rPr lang="en-US" sz="2600" dirty="0" smtClean="0"/>
              <a:t> </a:t>
            </a:r>
            <a:r>
              <a:rPr lang="en-US" sz="2600" dirty="0" err="1"/>
              <a:t>hasznának</a:t>
            </a:r>
            <a:r>
              <a:rPr lang="en-US" sz="2600" dirty="0"/>
              <a:t>, </a:t>
            </a:r>
            <a:r>
              <a:rPr lang="en-US" sz="2600" dirty="0" err="1"/>
              <a:t>szerepének</a:t>
            </a:r>
            <a:r>
              <a:rPr lang="en-US" sz="2600" dirty="0"/>
              <a:t> </a:t>
            </a:r>
            <a:r>
              <a:rPr lang="en-US" sz="2600" dirty="0" err="1"/>
              <a:t>tudatosítása</a:t>
            </a:r>
            <a:r>
              <a:rPr lang="en-US" sz="2600" dirty="0"/>
              <a:t> a </a:t>
            </a:r>
            <a:r>
              <a:rPr lang="en-US" sz="2600" dirty="0" err="1" smtClean="0"/>
              <a:t>munkáltatókban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err="1"/>
              <a:t>szakmai</a:t>
            </a:r>
            <a:r>
              <a:rPr lang="en-US" sz="2600" dirty="0"/>
              <a:t> </a:t>
            </a:r>
            <a:r>
              <a:rPr lang="en-US" sz="2600" dirty="0" err="1"/>
              <a:t>gyakorlat</a:t>
            </a:r>
            <a:r>
              <a:rPr lang="en-US" sz="2600" dirty="0"/>
              <a:t> </a:t>
            </a:r>
            <a:r>
              <a:rPr lang="en-US" sz="2600" dirty="0" err="1" smtClean="0"/>
              <a:t>lényegének</a:t>
            </a:r>
            <a:r>
              <a:rPr lang="en-US" sz="2600" dirty="0" smtClean="0"/>
              <a:t> </a:t>
            </a:r>
            <a:r>
              <a:rPr lang="en-US" sz="2600" dirty="0" err="1" smtClean="0"/>
              <a:t>definiálása</a:t>
            </a:r>
            <a:r>
              <a:rPr lang="en-US" sz="2600" dirty="0" smtClean="0"/>
              <a:t>, </a:t>
            </a:r>
          </a:p>
          <a:p>
            <a:r>
              <a:rPr lang="en-US" sz="2600" dirty="0" smtClean="0"/>
              <a:t>a </a:t>
            </a:r>
            <a:r>
              <a:rPr lang="en-US" sz="2600" dirty="0" err="1"/>
              <a:t>megfelelő</a:t>
            </a:r>
            <a:r>
              <a:rPr lang="en-US" sz="2600" dirty="0"/>
              <a:t> </a:t>
            </a:r>
            <a:r>
              <a:rPr lang="en-US" sz="2600" dirty="0" err="1"/>
              <a:t>körülmények</a:t>
            </a:r>
            <a:r>
              <a:rPr lang="en-US" sz="2600" dirty="0"/>
              <a:t> </a:t>
            </a:r>
            <a:r>
              <a:rPr lang="en-US" sz="2600" dirty="0" err="1"/>
              <a:t>megteremtése</a:t>
            </a:r>
            <a:r>
              <a:rPr lang="en-US" sz="2600" dirty="0"/>
              <a:t>; </a:t>
            </a:r>
            <a:r>
              <a:rPr lang="en-US" sz="2600" dirty="0" err="1"/>
              <a:t>jogszabályi</a:t>
            </a:r>
            <a:r>
              <a:rPr lang="en-US" sz="2600" dirty="0"/>
              <a:t> </a:t>
            </a:r>
            <a:r>
              <a:rPr lang="en-US" sz="2600" dirty="0" err="1"/>
              <a:t>háttérrel</a:t>
            </a:r>
            <a:r>
              <a:rPr lang="en-US" sz="2600" dirty="0"/>
              <a:t> </a:t>
            </a:r>
            <a:r>
              <a:rPr lang="en-US" sz="2600" dirty="0" err="1"/>
              <a:t>lehetőség</a:t>
            </a:r>
            <a:r>
              <a:rPr lang="en-US" sz="2600" dirty="0"/>
              <a:t> </a:t>
            </a:r>
            <a:r>
              <a:rPr lang="en-US" sz="2600" dirty="0" err="1"/>
              <a:t>biztosítása</a:t>
            </a:r>
            <a:r>
              <a:rPr lang="en-US" sz="2600" dirty="0"/>
              <a:t> a KKV-k </a:t>
            </a:r>
            <a:r>
              <a:rPr lang="en-US" sz="2600" dirty="0" err="1"/>
              <a:t>számára</a:t>
            </a:r>
            <a:r>
              <a:rPr lang="en-US" sz="2600" dirty="0"/>
              <a:t> </a:t>
            </a:r>
            <a:r>
              <a:rPr lang="en-US" sz="2600" dirty="0" err="1"/>
              <a:t>gyakornok</a:t>
            </a:r>
            <a:r>
              <a:rPr lang="en-US" sz="2600" dirty="0"/>
              <a:t> </a:t>
            </a:r>
            <a:r>
              <a:rPr lang="en-US" sz="2600" dirty="0" err="1" smtClean="0"/>
              <a:t>fogadására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/>
              <a:t>alumni </a:t>
            </a:r>
            <a:r>
              <a:rPr lang="en-US" sz="2600" dirty="0" err="1"/>
              <a:t>rendszerek</a:t>
            </a:r>
            <a:r>
              <a:rPr lang="en-US" sz="2600" dirty="0"/>
              <a:t> </a:t>
            </a:r>
            <a:r>
              <a:rPr lang="en-US" sz="2600" dirty="0" err="1"/>
              <a:t>fejlesztése</a:t>
            </a:r>
            <a:r>
              <a:rPr lang="en-US" sz="2600" dirty="0"/>
              <a:t> </a:t>
            </a:r>
            <a:r>
              <a:rPr lang="en-US" sz="2600" dirty="0" err="1"/>
              <a:t>akár</a:t>
            </a:r>
            <a:r>
              <a:rPr lang="en-US" sz="2600" dirty="0"/>
              <a:t> a </a:t>
            </a:r>
            <a:r>
              <a:rPr lang="en-US" sz="2600" dirty="0" err="1"/>
              <a:t>mesteroktatók</a:t>
            </a:r>
            <a:r>
              <a:rPr lang="en-US" sz="2600" dirty="0"/>
              <a:t> </a:t>
            </a:r>
            <a:r>
              <a:rPr lang="en-US" sz="2600" dirty="0" err="1"/>
              <a:t>bevonására</a:t>
            </a:r>
            <a:r>
              <a:rPr lang="en-US" sz="2600" dirty="0"/>
              <a:t> 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72951" y="6127959"/>
            <a:ext cx="8212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PROCSEE National Stakeholder Committee </a:t>
            </a:r>
            <a:r>
              <a:rPr lang="en-US" sz="1200" b="1" dirty="0" smtClean="0"/>
              <a:t>1</a:t>
            </a:r>
            <a:r>
              <a:rPr lang="en-US" sz="1200" b="1" dirty="0"/>
              <a:t>. workshop – </a:t>
            </a:r>
            <a:r>
              <a:rPr lang="hu-HU" sz="1200" b="1" dirty="0" err="1"/>
              <a:t>Bp</a:t>
            </a:r>
            <a:r>
              <a:rPr lang="hu-HU" sz="1200" b="1" dirty="0"/>
              <a:t> </a:t>
            </a:r>
            <a:r>
              <a:rPr lang="en-US" sz="1200" b="1" dirty="0"/>
              <a:t>2016.júl.5. 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xmlns="" val="26764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7E153-B0CD-416C-B41B-A8B0095F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07" y="749721"/>
            <a:ext cx="10657184" cy="720080"/>
          </a:xfrm>
        </p:spPr>
        <p:txBody>
          <a:bodyPr>
            <a:noAutofit/>
          </a:bodyPr>
          <a:lstStyle/>
          <a:p>
            <a:r>
              <a:rPr lang="hu-HU" sz="4000" dirty="0"/>
              <a:t>Hallgatók elhelyezése a munka világában	</a:t>
            </a:r>
            <a:endParaRPr lang="de-DE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044B2F3-896B-4248-B214-1466062C0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9319386"/>
              </p:ext>
            </p:extLst>
          </p:nvPr>
        </p:nvGraphicFramePr>
        <p:xfrm>
          <a:off x="1421870" y="1846053"/>
          <a:ext cx="9348259" cy="43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02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64362" y="2548462"/>
            <a:ext cx="9068586" cy="2590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5000" dirty="0" smtClean="0"/>
              <a:t>Köszönöm a figyelmet!</a:t>
            </a:r>
            <a:endParaRPr lang="hu-HU" sz="5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2100" y="4910662"/>
            <a:ext cx="9070848" cy="457201"/>
          </a:xfrm>
        </p:spPr>
        <p:txBody>
          <a:bodyPr/>
          <a:lstStyle/>
          <a:p>
            <a:r>
              <a:rPr lang="hu-HU" dirty="0" err="1"/>
              <a:t>gyorgyweber</a:t>
            </a:r>
            <a:r>
              <a:rPr lang="hu-HU" dirty="0"/>
              <a:t>@</a:t>
            </a:r>
            <a:r>
              <a:rPr lang="hu-HU" dirty="0" err="1"/>
              <a:t>yahoo.com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76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/>
              <a:t>Hallgatók elhelyezése a munka világában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40809"/>
            <a:ext cx="10058400" cy="4549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 smtClean="0"/>
              <a:t>Kihívások</a:t>
            </a:r>
            <a:r>
              <a:rPr lang="en-US" sz="2400" b="1" dirty="0" smtClean="0"/>
              <a:t>:</a:t>
            </a:r>
            <a:endParaRPr lang="en-US" sz="2400" dirty="0"/>
          </a:p>
          <a:p>
            <a:r>
              <a:rPr lang="en-US" sz="2400" b="1" dirty="0" err="1">
                <a:solidFill>
                  <a:srgbClr val="FF0000"/>
                </a:solidFill>
              </a:rPr>
              <a:t>hallgatói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érdek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érvényesítése</a:t>
            </a:r>
            <a:endParaRPr lang="en-US" sz="2400" dirty="0"/>
          </a:p>
          <a:p>
            <a:r>
              <a:rPr lang="en-US" sz="2400" dirty="0" err="1"/>
              <a:t>képességek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szakmai</a:t>
            </a:r>
            <a:r>
              <a:rPr lang="en-US" sz="2400" dirty="0"/>
              <a:t> </a:t>
            </a:r>
            <a:r>
              <a:rPr lang="en-US" sz="2400" dirty="0" err="1"/>
              <a:t>elvárások</a:t>
            </a:r>
            <a:r>
              <a:rPr lang="en-US" sz="2400" dirty="0"/>
              <a:t> </a:t>
            </a:r>
            <a:r>
              <a:rPr lang="en-US" sz="2400" dirty="0" err="1"/>
              <a:t>definiálása</a:t>
            </a:r>
            <a:r>
              <a:rPr lang="en-US" sz="2400" dirty="0"/>
              <a:t>, </a:t>
            </a:r>
            <a:r>
              <a:rPr lang="en-US" sz="2400" dirty="0" err="1"/>
              <a:t>hallgatók</a:t>
            </a:r>
            <a:r>
              <a:rPr lang="en-US" sz="2400" dirty="0"/>
              <a:t> </a:t>
            </a:r>
            <a:r>
              <a:rPr lang="en-US" sz="2400" dirty="0" err="1"/>
              <a:t>kommunikációs</a:t>
            </a:r>
            <a:r>
              <a:rPr lang="en-US" sz="2400" dirty="0"/>
              <a:t> </a:t>
            </a:r>
            <a:r>
              <a:rPr lang="en-US" sz="2400" dirty="0" err="1"/>
              <a:t>készségének</a:t>
            </a:r>
            <a:r>
              <a:rPr lang="en-US" sz="2400" dirty="0"/>
              <a:t> </a:t>
            </a:r>
            <a:r>
              <a:rPr lang="en-US" sz="2400" dirty="0" err="1"/>
              <a:t>fejlesztése</a:t>
            </a:r>
            <a:endParaRPr lang="en-US" sz="2400" dirty="0"/>
          </a:p>
          <a:p>
            <a:r>
              <a:rPr lang="en-US" sz="2400" dirty="0" err="1"/>
              <a:t>k</a:t>
            </a:r>
            <a:r>
              <a:rPr lang="en-US" sz="2400" dirty="0" err="1" smtClean="0"/>
              <a:t>arrierirodákban</a:t>
            </a:r>
            <a:r>
              <a:rPr lang="en-US" sz="2400" dirty="0" smtClean="0"/>
              <a:t> </a:t>
            </a:r>
            <a:r>
              <a:rPr lang="en-US" sz="2400" dirty="0" err="1"/>
              <a:t>meglévő</a:t>
            </a:r>
            <a:r>
              <a:rPr lang="en-US" sz="2400" dirty="0"/>
              <a:t> </a:t>
            </a:r>
            <a:r>
              <a:rPr lang="en-US" sz="2400" dirty="0" err="1"/>
              <a:t>tudás</a:t>
            </a:r>
            <a:r>
              <a:rPr lang="en-US" sz="2400" dirty="0"/>
              <a:t> </a:t>
            </a:r>
            <a:r>
              <a:rPr lang="en-US" sz="2400" dirty="0" err="1"/>
              <a:t>hasznosítása</a:t>
            </a:r>
            <a:r>
              <a:rPr lang="en-US" sz="2400" dirty="0"/>
              <a:t>; </a:t>
            </a:r>
            <a:endParaRPr lang="en-US" sz="2400" dirty="0" smtClean="0"/>
          </a:p>
          <a:p>
            <a:r>
              <a:rPr lang="en-US" sz="2400" dirty="0" err="1" smtClean="0"/>
              <a:t>hallgatók</a:t>
            </a:r>
            <a:r>
              <a:rPr lang="en-US" sz="2400" dirty="0" smtClean="0"/>
              <a:t> </a:t>
            </a:r>
            <a:r>
              <a:rPr lang="en-US" sz="2400" dirty="0" err="1"/>
              <a:t>monitorozása</a:t>
            </a:r>
            <a:r>
              <a:rPr lang="en-US" sz="2400" dirty="0"/>
              <a:t>,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ennek</a:t>
            </a:r>
            <a:r>
              <a:rPr lang="en-US" sz="2400" dirty="0"/>
              <a:t> </a:t>
            </a:r>
            <a:r>
              <a:rPr lang="en-US" sz="2400" dirty="0" err="1"/>
              <a:t>során</a:t>
            </a:r>
            <a:r>
              <a:rPr lang="en-US" sz="2400" dirty="0"/>
              <a:t> </a:t>
            </a:r>
            <a:r>
              <a:rPr lang="en-US" sz="2400" dirty="0" err="1"/>
              <a:t>szerzett</a:t>
            </a:r>
            <a:r>
              <a:rPr lang="en-US" sz="2400" dirty="0"/>
              <a:t> </a:t>
            </a:r>
            <a:r>
              <a:rPr lang="en-US" sz="2400" dirty="0" err="1"/>
              <a:t>tudás</a:t>
            </a:r>
            <a:r>
              <a:rPr lang="en-US" sz="2400" dirty="0"/>
              <a:t> </a:t>
            </a:r>
            <a:r>
              <a:rPr lang="en-US" sz="2400" dirty="0" err="1"/>
              <a:t>hasznosítása</a:t>
            </a:r>
            <a:r>
              <a:rPr lang="en-US" sz="2400" dirty="0"/>
              <a:t>; </a:t>
            </a:r>
            <a:endParaRPr lang="en-US" sz="2400" dirty="0" smtClean="0"/>
          </a:p>
          <a:p>
            <a:r>
              <a:rPr lang="en-US" sz="2400" dirty="0" err="1" smtClean="0"/>
              <a:t>szakmai</a:t>
            </a:r>
            <a:r>
              <a:rPr lang="en-US" sz="2400" dirty="0" smtClean="0"/>
              <a:t> </a:t>
            </a:r>
            <a:r>
              <a:rPr lang="en-US" sz="2400" dirty="0" err="1"/>
              <a:t>gyakorlat</a:t>
            </a:r>
            <a:r>
              <a:rPr lang="en-US" sz="2400" dirty="0"/>
              <a:t> </a:t>
            </a:r>
            <a:r>
              <a:rPr lang="en-US" sz="2400" dirty="0" err="1"/>
              <a:t>során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később</a:t>
            </a:r>
            <a:r>
              <a:rPr lang="en-US" sz="2400" dirty="0"/>
              <a:t> a </a:t>
            </a:r>
            <a:r>
              <a:rPr lang="en-US" sz="2400" dirty="0" err="1"/>
              <a:t>tényleges</a:t>
            </a:r>
            <a:r>
              <a:rPr lang="en-US" sz="2400" dirty="0"/>
              <a:t> </a:t>
            </a:r>
            <a:r>
              <a:rPr lang="en-US" sz="2400" dirty="0" err="1"/>
              <a:t>munkavállalás</a:t>
            </a:r>
            <a:r>
              <a:rPr lang="en-US" sz="2400" dirty="0"/>
              <a:t> </a:t>
            </a:r>
            <a:r>
              <a:rPr lang="en-US" sz="2400" dirty="0" err="1"/>
              <a:t>során</a:t>
            </a:r>
            <a:r>
              <a:rPr lang="en-US" sz="2400" dirty="0"/>
              <a:t> (</a:t>
            </a:r>
            <a:r>
              <a:rPr lang="en-US" sz="2400" dirty="0" err="1"/>
              <a:t>diplomás</a:t>
            </a:r>
            <a:r>
              <a:rPr lang="en-US" sz="2400" dirty="0"/>
              <a:t> </a:t>
            </a:r>
            <a:r>
              <a:rPr lang="en-US" sz="2400" dirty="0" err="1"/>
              <a:t>pályakövetési</a:t>
            </a:r>
            <a:r>
              <a:rPr lang="en-US" sz="2400" dirty="0"/>
              <a:t> </a:t>
            </a:r>
            <a:r>
              <a:rPr lang="en-US" sz="2400" dirty="0" err="1"/>
              <a:t>rendszer</a:t>
            </a:r>
            <a:r>
              <a:rPr lang="en-US" sz="2400" dirty="0"/>
              <a:t> </a:t>
            </a:r>
            <a:r>
              <a:rPr lang="en-US" sz="2400" dirty="0" err="1"/>
              <a:t>aktív</a:t>
            </a:r>
            <a:r>
              <a:rPr lang="en-US" sz="2400" dirty="0"/>
              <a:t> </a:t>
            </a:r>
            <a:r>
              <a:rPr lang="en-US" sz="2400" dirty="0" err="1"/>
              <a:t>használata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lemorzsolódás</a:t>
            </a:r>
            <a:r>
              <a:rPr lang="en-US" sz="2400" dirty="0" smtClean="0"/>
              <a:t> </a:t>
            </a:r>
            <a:r>
              <a:rPr lang="en-US" sz="2400" dirty="0" err="1"/>
              <a:t>csökkentése</a:t>
            </a:r>
            <a:r>
              <a:rPr lang="en-US" sz="2400" dirty="0"/>
              <a:t>, diploma </a:t>
            </a:r>
            <a:r>
              <a:rPr lang="en-US" sz="2400" dirty="0" err="1"/>
              <a:t>nélkül</a:t>
            </a:r>
            <a:r>
              <a:rPr lang="en-US" sz="2400" dirty="0"/>
              <a:t> </a:t>
            </a:r>
            <a:r>
              <a:rPr lang="en-US" sz="2400" dirty="0" err="1"/>
              <a:t>dolgozók</a:t>
            </a:r>
            <a:r>
              <a:rPr lang="en-US" sz="2400" dirty="0"/>
              <a:t> </a:t>
            </a:r>
            <a:r>
              <a:rPr lang="en-US" sz="2400" dirty="0" err="1"/>
              <a:t>képesítésének</a:t>
            </a:r>
            <a:r>
              <a:rPr lang="en-US" sz="2400" dirty="0"/>
              <a:t> </a:t>
            </a:r>
            <a:r>
              <a:rPr lang="en-US" sz="2400" dirty="0" err="1"/>
              <a:t>megszervezése</a:t>
            </a:r>
            <a:r>
              <a:rPr lang="en-US" sz="2400" dirty="0"/>
              <a:t> (pl. </a:t>
            </a:r>
            <a:r>
              <a:rPr lang="en-US" sz="2400" dirty="0" err="1"/>
              <a:t>lemorzsolódó</a:t>
            </a:r>
            <a:r>
              <a:rPr lang="en-US" sz="2400" dirty="0"/>
              <a:t> </a:t>
            </a:r>
            <a:r>
              <a:rPr lang="en-US" sz="2400" dirty="0" err="1"/>
              <a:t>informatikusok</a:t>
            </a:r>
            <a:r>
              <a:rPr lang="en-US" sz="2400" dirty="0"/>
              <a:t>, </a:t>
            </a:r>
            <a:r>
              <a:rPr lang="en-US" sz="2400" dirty="0" err="1"/>
              <a:t>villamosmérnökök</a:t>
            </a:r>
            <a:r>
              <a:rPr lang="en-US" sz="2400" dirty="0"/>
              <a:t>, </a:t>
            </a:r>
            <a:r>
              <a:rPr lang="en-US" sz="2400" dirty="0" err="1"/>
              <a:t>stb</a:t>
            </a:r>
            <a:r>
              <a:rPr lang="en-US" sz="2400" dirty="0"/>
              <a:t>. </a:t>
            </a:r>
            <a:r>
              <a:rPr lang="en-US" sz="2400" dirty="0" err="1"/>
              <a:t>foglalkoztatása</a:t>
            </a:r>
            <a:r>
              <a:rPr lang="en-US" sz="2400" dirty="0"/>
              <a:t> diploma </a:t>
            </a:r>
            <a:r>
              <a:rPr lang="en-US" sz="2400" dirty="0" err="1"/>
              <a:t>nélkül</a:t>
            </a:r>
            <a:r>
              <a:rPr lang="en-US" sz="2400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88817" y="6152238"/>
            <a:ext cx="4880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PROCSEE National Stakeholder Committee 1. workshop – </a:t>
            </a:r>
            <a:r>
              <a:rPr lang="hu-HU" sz="1200" b="1" dirty="0" err="1"/>
              <a:t>Bp</a:t>
            </a:r>
            <a:r>
              <a:rPr lang="hu-HU" sz="1200" b="1" dirty="0"/>
              <a:t> </a:t>
            </a:r>
            <a:r>
              <a:rPr lang="en-US" sz="1200" b="1" dirty="0"/>
              <a:t>2016.júl.5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xmlns="" val="24149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tel_plesnik-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745" y="1987893"/>
            <a:ext cx="9446510" cy="28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226395" y="2221391"/>
            <a:ext cx="32011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/>
              <a:t>Logarska</a:t>
            </a:r>
            <a:r>
              <a:rPr lang="hu-HU" dirty="0"/>
              <a:t> Dolina, </a:t>
            </a:r>
            <a:r>
              <a:rPr lang="hu-HU" dirty="0" err="1" smtClean="0"/>
              <a:t>Slovenia</a:t>
            </a:r>
            <a:endParaRPr lang="hu-HU" dirty="0" smtClean="0"/>
          </a:p>
          <a:p>
            <a:r>
              <a:rPr lang="hu-HU" dirty="0"/>
              <a:t> </a:t>
            </a:r>
            <a:r>
              <a:rPr lang="hu-HU" dirty="0" smtClean="0"/>
              <a:t>2016. </a:t>
            </a:r>
            <a:r>
              <a:rPr lang="hu-HU" dirty="0"/>
              <a:t>szeptember </a:t>
            </a:r>
            <a:r>
              <a:rPr lang="hu-HU" dirty="0" smtClean="0"/>
              <a:t>28 - </a:t>
            </a:r>
            <a:r>
              <a:rPr lang="hu-HU" dirty="0"/>
              <a:t>október </a:t>
            </a:r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dirty="0"/>
              <a:t>PHE Excellence Forum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6756" y="5157190"/>
            <a:ext cx="10778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Policy Challenge </a:t>
            </a:r>
            <a:r>
              <a:rPr lang="sl-SI" sz="2400" b="1" dirty="0" smtClean="0"/>
              <a:t>Statement: </a:t>
            </a:r>
            <a:r>
              <a:rPr lang="hu-HU" sz="2400" dirty="0" smtClean="0"/>
              <a:t>összefoglalja </a:t>
            </a:r>
            <a:r>
              <a:rPr lang="hu-HU" sz="2400" dirty="0"/>
              <a:t>az egyes országok </a:t>
            </a:r>
            <a:r>
              <a:rPr lang="hu-HU" sz="2400" dirty="0" smtClean="0"/>
              <a:t>PHE </a:t>
            </a:r>
            <a:r>
              <a:rPr lang="hu-HU" sz="2400" dirty="0"/>
              <a:t>szektorral szemben </a:t>
            </a:r>
            <a:r>
              <a:rPr lang="hu-HU" sz="2400" dirty="0" smtClean="0"/>
              <a:t>								álló </a:t>
            </a:r>
            <a:r>
              <a:rPr lang="hu-HU" sz="2400" dirty="0"/>
              <a:t>főbb</a:t>
            </a:r>
            <a:r>
              <a:rPr lang="hu-HU" sz="2400" dirty="0" smtClean="0"/>
              <a:t> </a:t>
            </a:r>
            <a:r>
              <a:rPr lang="hu-HU" sz="2400" dirty="0"/>
              <a:t>kihívásait, és </a:t>
            </a:r>
            <a:r>
              <a:rPr lang="hu-HU" sz="2400" dirty="0" smtClean="0"/>
              <a:t>	amelyek </a:t>
            </a:r>
            <a:r>
              <a:rPr lang="hu-HU" sz="2400" dirty="0"/>
              <a:t>alapul szolgálnak a legjobb </a:t>
            </a:r>
            <a:r>
              <a:rPr lang="hu-HU" sz="2400" dirty="0" smtClean="0"/>
              <a:t>								gyakorlatok </a:t>
            </a:r>
            <a:r>
              <a:rPr lang="hu-HU" sz="2400" dirty="0"/>
              <a:t>gyűjtéséhez és az azt követő </a:t>
            </a:r>
            <a:r>
              <a:rPr lang="hu-HU" sz="2400" dirty="0" smtClean="0"/>
              <a:t>javaslatokhoz.</a:t>
            </a: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946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Hallgatók elhelyezése a munka világában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4294" y="1673523"/>
            <a:ext cx="8350370" cy="39217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600" b="1" dirty="0"/>
              <a:t>Kihívások </a:t>
            </a:r>
            <a:r>
              <a:rPr lang="hu-HU" sz="2600" dirty="0" smtClean="0"/>
              <a:t>:</a:t>
            </a:r>
            <a:br>
              <a:rPr lang="hu-HU" sz="2600" dirty="0" smtClean="0"/>
            </a:br>
            <a:endParaRPr lang="hu-HU" sz="2600" dirty="0"/>
          </a:p>
          <a:p>
            <a:r>
              <a:rPr lang="hu-HU" sz="2600" dirty="0"/>
              <a:t>A szakmai gyakorlat minőségbiztosítása</a:t>
            </a:r>
          </a:p>
          <a:p>
            <a:r>
              <a:rPr lang="hu-HU" sz="2600" dirty="0"/>
              <a:t>Biztosítsanak </a:t>
            </a:r>
            <a:r>
              <a:rPr lang="hu-HU" sz="2600" dirty="0" smtClean="0"/>
              <a:t>minőségi </a:t>
            </a:r>
            <a:r>
              <a:rPr lang="hu-HU" sz="2600" dirty="0"/>
              <a:t>munkát a hallgatók számára</a:t>
            </a:r>
          </a:p>
          <a:p>
            <a:r>
              <a:rPr lang="hu-HU" sz="2600" dirty="0"/>
              <a:t>Diákok kommunikációs készsége</a:t>
            </a:r>
          </a:p>
          <a:p>
            <a:r>
              <a:rPr lang="hu-HU" sz="2600" dirty="0"/>
              <a:t>A szakmai gyakorlat lényegének meghatározása</a:t>
            </a:r>
          </a:p>
          <a:p>
            <a:r>
              <a:rPr lang="hu-HU" sz="2600" dirty="0" err="1" smtClean="0"/>
              <a:t>Feedback</a:t>
            </a:r>
            <a:r>
              <a:rPr lang="hu-HU" sz="2600" dirty="0" smtClean="0"/>
              <a:t>: </a:t>
            </a:r>
            <a:r>
              <a:rPr lang="hu-HU" sz="2600" dirty="0"/>
              <a:t>A tanulókat figyelemmel kell kísérni</a:t>
            </a:r>
          </a:p>
          <a:p>
            <a:r>
              <a:rPr lang="hu-HU" sz="2600" dirty="0"/>
              <a:t>A megfelelő helyen nincsenek </a:t>
            </a:r>
            <a:r>
              <a:rPr lang="hu-HU" sz="2600" dirty="0" smtClean="0"/>
              <a:t>magasan </a:t>
            </a:r>
            <a:r>
              <a:rPr lang="hu-HU" sz="2600" dirty="0"/>
              <a:t>képzett emberek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0746" y="603150"/>
            <a:ext cx="3789420" cy="1893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6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/>
              <a:t>Kihívás: a </a:t>
            </a:r>
            <a:r>
              <a:rPr lang="hu-HU" sz="3600" dirty="0"/>
              <a:t>szakmai gyakorlat </a:t>
            </a:r>
            <a:r>
              <a:rPr lang="hu-HU" sz="3600" dirty="0" smtClean="0"/>
              <a:t>minőségbiztosítása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7475" y="2149381"/>
            <a:ext cx="8817050" cy="3440535"/>
          </a:xfrm>
        </p:spPr>
        <p:txBody>
          <a:bodyPr>
            <a:normAutofit lnSpcReduction="10000"/>
          </a:bodyPr>
          <a:lstStyle/>
          <a:p>
            <a:r>
              <a:rPr lang="hu-HU" sz="2500" dirty="0" smtClean="0"/>
              <a:t>A képzés </a:t>
            </a:r>
            <a:r>
              <a:rPr lang="hu-HU" sz="2500" dirty="0"/>
              <a:t>minden területén</a:t>
            </a:r>
            <a:r>
              <a:rPr lang="hu-HU" sz="2500" dirty="0" smtClean="0"/>
              <a:t>;</a:t>
            </a:r>
            <a:br>
              <a:rPr lang="hu-HU" sz="2500" dirty="0" smtClean="0"/>
            </a:br>
            <a:endParaRPr lang="hu-HU" sz="2500" dirty="0"/>
          </a:p>
          <a:p>
            <a:r>
              <a:rPr lang="hu-HU" sz="2500" dirty="0"/>
              <a:t>H</a:t>
            </a:r>
            <a:r>
              <a:rPr lang="hu-HU" sz="2500" dirty="0" smtClean="0"/>
              <a:t>angsúly </a:t>
            </a:r>
            <a:r>
              <a:rPr lang="hu-HU" sz="2500" dirty="0"/>
              <a:t>a menedzseri </a:t>
            </a:r>
            <a:r>
              <a:rPr lang="hu-HU" sz="2500" dirty="0" smtClean="0"/>
              <a:t>motiváción</a:t>
            </a:r>
            <a:br>
              <a:rPr lang="hu-HU" sz="2500" dirty="0" smtClean="0"/>
            </a:br>
            <a:endParaRPr lang="hu-HU" sz="2500" dirty="0"/>
          </a:p>
          <a:p>
            <a:r>
              <a:rPr lang="hu-HU" sz="2500" dirty="0" smtClean="0"/>
              <a:t>Képzett </a:t>
            </a:r>
            <a:r>
              <a:rPr lang="hu-HU" sz="2500" dirty="0"/>
              <a:t>és erősen motivált gyakornokok szükségesek</a:t>
            </a:r>
            <a:r>
              <a:rPr lang="hu-HU" sz="2500" dirty="0" smtClean="0"/>
              <a:t>.</a:t>
            </a:r>
            <a:br>
              <a:rPr lang="hu-HU" sz="2500" dirty="0" smtClean="0"/>
            </a:br>
            <a:endParaRPr lang="hu-HU" sz="2500" dirty="0"/>
          </a:p>
          <a:p>
            <a:r>
              <a:rPr lang="hu-HU" sz="2500" dirty="0"/>
              <a:t>Az </a:t>
            </a:r>
            <a:r>
              <a:rPr lang="hu-HU" sz="2500" dirty="0" err="1"/>
              <a:t>alumni</a:t>
            </a:r>
            <a:r>
              <a:rPr lang="hu-HU" sz="2500" dirty="0"/>
              <a:t> rendszerek fejlesztése lehetővé tenné a további mesterképzők bevonását.</a:t>
            </a:r>
            <a:endParaRPr lang="hu-HU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34889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/>
              <a:t>Kihívás: </a:t>
            </a:r>
            <a:r>
              <a:rPr lang="hu-HU" sz="3600" dirty="0"/>
              <a:t>minőségi munkát a hallgatók számára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7187" y="2028611"/>
            <a:ext cx="7420444" cy="1008112"/>
          </a:xfrm>
        </p:spPr>
        <p:txBody>
          <a:bodyPr>
            <a:normAutofit/>
          </a:bodyPr>
          <a:lstStyle/>
          <a:p>
            <a:r>
              <a:rPr lang="hu-HU" sz="2500" dirty="0"/>
              <a:t>egyszerű fénymásolás és kávé készítése </a:t>
            </a:r>
            <a:r>
              <a:rPr lang="hu-HU" sz="2500" dirty="0" smtClean="0"/>
              <a:t>helyett ….</a:t>
            </a:r>
            <a:endParaRPr lang="hu-HU" sz="2500" dirty="0"/>
          </a:p>
          <a:p>
            <a:r>
              <a:rPr lang="hu-HU" sz="2500" dirty="0"/>
              <a:t>A </a:t>
            </a:r>
            <a:r>
              <a:rPr lang="hu-HU" sz="2500" dirty="0" smtClean="0"/>
              <a:t>szakmai </a:t>
            </a:r>
            <a:r>
              <a:rPr lang="hu-HU" sz="2500" dirty="0"/>
              <a:t>elvárásokat világosan meg kell határozni.</a:t>
            </a:r>
            <a:endParaRPr lang="hu-HU" sz="25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815414" y="3429001"/>
            <a:ext cx="6731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Kihívás</a:t>
            </a:r>
            <a:r>
              <a:rPr lang="hu-HU" sz="3200" dirty="0" smtClean="0"/>
              <a:t>: diákok </a:t>
            </a:r>
            <a:r>
              <a:rPr lang="hu-HU" sz="3200" dirty="0"/>
              <a:t>kommunikációs </a:t>
            </a:r>
            <a:r>
              <a:rPr lang="hu-HU" sz="3200" dirty="0" smtClean="0"/>
              <a:t>készsége</a:t>
            </a:r>
            <a:endParaRPr lang="hu-HU" sz="3200" dirty="0"/>
          </a:p>
        </p:txBody>
      </p:sp>
      <p:sp>
        <p:nvSpPr>
          <p:cNvPr id="5" name="Téglalap 4"/>
          <p:cNvSpPr/>
          <p:nvPr/>
        </p:nvSpPr>
        <p:spPr>
          <a:xfrm>
            <a:off x="2448359" y="4422994"/>
            <a:ext cx="68467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dirty="0"/>
              <a:t>fejleszteni </a:t>
            </a:r>
            <a:r>
              <a:rPr lang="hu-HU" sz="2500" dirty="0" smtClean="0"/>
              <a:t>kell</a:t>
            </a:r>
            <a:endParaRPr lang="hu-HU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dirty="0"/>
              <a:t>meg kell erősíteniük saját </a:t>
            </a:r>
            <a:r>
              <a:rPr lang="hu-HU" sz="2500" dirty="0" smtClean="0"/>
              <a:t>érdekérvényesítésüket</a:t>
            </a:r>
            <a:r>
              <a:rPr lang="hu-H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989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/>
              <a:t>Kihívás: </a:t>
            </a:r>
            <a:br>
              <a:rPr lang="hu-HU" sz="3600" dirty="0" smtClean="0"/>
            </a:br>
            <a:r>
              <a:rPr lang="hu-HU" sz="3600" dirty="0" smtClean="0"/>
              <a:t>a </a:t>
            </a:r>
            <a:r>
              <a:rPr lang="hu-HU" sz="3600" dirty="0"/>
              <a:t>szakmai gyakorlat lényegének </a:t>
            </a:r>
            <a:r>
              <a:rPr lang="hu-HU" sz="3600" dirty="0" smtClean="0"/>
              <a:t>meghatározása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5060" y="2260119"/>
            <a:ext cx="7781880" cy="3847382"/>
          </a:xfrm>
        </p:spPr>
        <p:txBody>
          <a:bodyPr>
            <a:normAutofit fontScale="92500" lnSpcReduction="10000"/>
          </a:bodyPr>
          <a:lstStyle/>
          <a:p>
            <a:r>
              <a:rPr lang="hu-HU" sz="2500" dirty="0"/>
              <a:t>mind a munkaadók, mind a diákok számára fontos</a:t>
            </a:r>
            <a:r>
              <a:rPr lang="hu-HU" sz="2500" dirty="0" smtClean="0"/>
              <a:t>.</a:t>
            </a:r>
            <a:br>
              <a:rPr lang="hu-HU" sz="2500" dirty="0" smtClean="0"/>
            </a:br>
            <a:endParaRPr lang="hu-HU" sz="2500" dirty="0"/>
          </a:p>
          <a:p>
            <a:r>
              <a:rPr lang="hu-HU" sz="2500" dirty="0" smtClean="0"/>
              <a:t>fő </a:t>
            </a:r>
            <a:r>
              <a:rPr lang="hu-HU" sz="2500" dirty="0"/>
              <a:t>feladata, hogy </a:t>
            </a:r>
            <a:r>
              <a:rPr lang="hu-HU" sz="2500" dirty="0" smtClean="0"/>
              <a:t>definiálja a </a:t>
            </a:r>
            <a:r>
              <a:rPr lang="hu-HU" sz="2500" dirty="0"/>
              <a:t>szerepét és megteremtse a megfelelő feltételeket</a:t>
            </a:r>
            <a:r>
              <a:rPr lang="hu-HU" sz="2500" dirty="0" smtClean="0"/>
              <a:t>;</a:t>
            </a:r>
            <a:br>
              <a:rPr lang="hu-HU" sz="2500" dirty="0" smtClean="0"/>
            </a:br>
            <a:endParaRPr lang="hu-HU" sz="2500" dirty="0"/>
          </a:p>
          <a:p>
            <a:r>
              <a:rPr lang="hu-HU" sz="2500" dirty="0"/>
              <a:t>biztosítva a kkv-k számára a gyakornokok befogadási lehetőségeinek jogi hátterét</a:t>
            </a:r>
            <a:r>
              <a:rPr lang="hu-HU" sz="2500" dirty="0" smtClean="0"/>
              <a:t>.</a:t>
            </a:r>
            <a:br>
              <a:rPr lang="hu-HU" sz="2500" dirty="0" smtClean="0"/>
            </a:br>
            <a:endParaRPr lang="hu-HU" sz="2500" dirty="0"/>
          </a:p>
          <a:p>
            <a:r>
              <a:rPr lang="hu-HU" sz="2500" dirty="0"/>
              <a:t>javítsák a munkaadók tudatosságát az előnyök növelésében és szerepük fontosságában</a:t>
            </a:r>
            <a:r>
              <a:rPr lang="hu-HU" sz="2500" dirty="0" smtClean="0"/>
              <a:t>.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xmlns="" val="35179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1. egyéni séma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pott anyagmin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3965</TotalTime>
  <Words>797</Words>
  <Application>Microsoft Office PowerPoint</Application>
  <PresentationFormat>Egyéni</PresentationFormat>
  <Paragraphs>156</Paragraphs>
  <Slides>31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Szappan</vt:lpstr>
      <vt:lpstr>Hallgatók elhelyezése a munka világában</vt:lpstr>
      <vt:lpstr>  PROCSEE szakértő  </vt:lpstr>
      <vt:lpstr>Hallgatók elhelyezése a munka világában </vt:lpstr>
      <vt:lpstr>Hallgatók elhelyezése a munka világában </vt:lpstr>
      <vt:lpstr>1. PHE Excellence Forum</vt:lpstr>
      <vt:lpstr>Hallgatók elhelyezése a munka világában </vt:lpstr>
      <vt:lpstr>Kihívás: a szakmai gyakorlat minőségbiztosítása </vt:lpstr>
      <vt:lpstr>Kihívás: minőségi munkát a hallgatók számára </vt:lpstr>
      <vt:lpstr>Kihívás:  a szakmai gyakorlat lényegének meghatározása</vt:lpstr>
      <vt:lpstr>Kihívás: A tanulókat figyelemmel kell kísérni </vt:lpstr>
      <vt:lpstr>Kihívás: A magasan képzett emberek nincsenek   a megfelelő helyen</vt:lpstr>
      <vt:lpstr>Általános szempontok:</vt:lpstr>
      <vt:lpstr>Okok:</vt:lpstr>
      <vt:lpstr>Okok:</vt:lpstr>
      <vt:lpstr>Ahhoz, hogy a munka világában jobban szervezhessék a hallgatói elhelyezéseket:</vt:lpstr>
      <vt:lpstr>2. PHE Excellence Forum</vt:lpstr>
      <vt:lpstr>A hallgatók munka világában történő elhelyezkedésének szervezése és nyomonkövetése (Javaslatok)</vt:lpstr>
      <vt:lpstr>A hallgatók munka világában történő elhelyezkedésének szervezése és nyomonkövetése (Javaslatok)</vt:lpstr>
      <vt:lpstr>A hallgatók munka világában történő elhelyezkedésének szervezése és nyomonkövetése (Javaslatok)</vt:lpstr>
      <vt:lpstr>A hallgatók munka világában történő elhelyezkedésének szervezése és nyomonkövetése (Javaslatok)</vt:lpstr>
      <vt:lpstr>A hallgatók munka világában történő elhelyezkedésének szervezése és nyomonkövetése (Javaslatok)</vt:lpstr>
      <vt:lpstr>A hallgatók munka világában történő elhelyezkedésének szervezése és nyomonkövetése (Javaslatok)</vt:lpstr>
      <vt:lpstr>NCPHEE ülés (Budapest 2018 máj. 29.)</vt:lpstr>
      <vt:lpstr>Az orvostanhallgatók munka világában történő elhelyezkedésének nehézségei</vt:lpstr>
      <vt:lpstr>Az orvostanhallgatók munka világában történő elhelyezkedésének nehézségei</vt:lpstr>
      <vt:lpstr>Bérrendezés és a hálapénz megszüntetése nélkül</vt:lpstr>
      <vt:lpstr>Az orvostanhallgatók munka világában történő elhelyezkedésének nehézségei</vt:lpstr>
      <vt:lpstr>Ki ellenőrzi majd a jogszabályban előírt kötelezettséget?</vt:lpstr>
      <vt:lpstr>3. PHE Excellence Forum</vt:lpstr>
      <vt:lpstr>Hallgatók elhelyezése a munka világában 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Hungarian Rectors’ Conference</dc:title>
  <dc:creator>Fanni</dc:creator>
  <cp:lastModifiedBy>SE-5570</cp:lastModifiedBy>
  <cp:revision>265</cp:revision>
  <cp:lastPrinted>2016-06-21T14:09:16Z</cp:lastPrinted>
  <dcterms:created xsi:type="dcterms:W3CDTF">2016-03-07T10:03:33Z</dcterms:created>
  <dcterms:modified xsi:type="dcterms:W3CDTF">2018-11-21T14:31:52Z</dcterms:modified>
</cp:coreProperties>
</file>