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86" r:id="rId1"/>
  </p:sldMasterIdLst>
  <p:notesMasterIdLst>
    <p:notesMasterId r:id="rId28"/>
  </p:notesMasterIdLst>
  <p:sldIdLst>
    <p:sldId id="261" r:id="rId2"/>
    <p:sldId id="257" r:id="rId3"/>
    <p:sldId id="303" r:id="rId4"/>
    <p:sldId id="305" r:id="rId5"/>
    <p:sldId id="306" r:id="rId6"/>
    <p:sldId id="342" r:id="rId7"/>
    <p:sldId id="341" r:id="rId8"/>
    <p:sldId id="326" r:id="rId9"/>
    <p:sldId id="340" r:id="rId10"/>
    <p:sldId id="330" r:id="rId11"/>
    <p:sldId id="334" r:id="rId12"/>
    <p:sldId id="311" r:id="rId13"/>
    <p:sldId id="337" r:id="rId14"/>
    <p:sldId id="312" r:id="rId15"/>
    <p:sldId id="313" r:id="rId16"/>
    <p:sldId id="314" r:id="rId17"/>
    <p:sldId id="339" r:id="rId18"/>
    <p:sldId id="343" r:id="rId19"/>
    <p:sldId id="315" r:id="rId20"/>
    <p:sldId id="319" r:id="rId21"/>
    <p:sldId id="332" r:id="rId22"/>
    <p:sldId id="320" r:id="rId23"/>
    <p:sldId id="321" r:id="rId24"/>
    <p:sldId id="336" r:id="rId25"/>
    <p:sldId id="324" r:id="rId26"/>
    <p:sldId id="325" r:id="rId2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262" autoAdjust="0"/>
    <p:restoredTop sz="94660"/>
  </p:normalViewPr>
  <p:slideViewPr>
    <p:cSldViewPr snapToGrid="0">
      <p:cViewPr varScale="1">
        <p:scale>
          <a:sx n="76" d="100"/>
          <a:sy n="76" d="100"/>
        </p:scale>
        <p:origin x="612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EB6B8C-8A31-4CF0-9A9B-F0C5E561CF2C}" type="datetimeFigureOut">
              <a:rPr lang="hu-HU" smtClean="0"/>
              <a:t>2018.11.22.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AFDC7F-8E45-4483-8EB4-725ABEFD62E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646360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40B9176-A0B5-4078-8145-DF91B7128533}" type="slidenum">
              <a:rPr lang="hu-HU" altLang="hu-HU"/>
              <a:pPr/>
              <a:t>3</a:t>
            </a:fld>
            <a:endParaRPr lang="hu-HU" altLang="hu-HU"/>
          </a:p>
        </p:txBody>
      </p:sp>
      <p:sp>
        <p:nvSpPr>
          <p:cNvPr id="4710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7488" y="812800"/>
            <a:ext cx="7123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710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057054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73D97E5-77E9-4BA2-A599-97AA931A6E90}" type="slidenum">
              <a:rPr lang="hu-HU" altLang="hu-HU"/>
              <a:pPr/>
              <a:t>15</a:t>
            </a:fld>
            <a:endParaRPr lang="hu-HU" altLang="hu-HU"/>
          </a:p>
        </p:txBody>
      </p:sp>
      <p:sp>
        <p:nvSpPr>
          <p:cNvPr id="6144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7488" y="812800"/>
            <a:ext cx="7123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144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661594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FC96FDB-41B4-40A7-BD34-5096860904DB}" type="slidenum">
              <a:rPr lang="hu-HU" altLang="hu-HU"/>
              <a:pPr/>
              <a:t>16</a:t>
            </a:fld>
            <a:endParaRPr lang="hu-HU" altLang="hu-HU"/>
          </a:p>
        </p:txBody>
      </p:sp>
      <p:sp>
        <p:nvSpPr>
          <p:cNvPr id="6246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7488" y="812800"/>
            <a:ext cx="7123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246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6885923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7CC0A1F-5053-4717-9C23-BF7879150F7A}" type="slidenum">
              <a:rPr lang="hu-HU" altLang="hu-HU"/>
              <a:pPr/>
              <a:t>17</a:t>
            </a:fld>
            <a:endParaRPr lang="hu-HU" altLang="hu-HU"/>
          </a:p>
        </p:txBody>
      </p:sp>
      <p:sp>
        <p:nvSpPr>
          <p:cNvPr id="6758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7488" y="812800"/>
            <a:ext cx="7123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758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51910583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E327D912-BD0C-438D-A23F-74E259F59CB4}" type="slidenum">
              <a:rPr lang="hu-HU" altLang="hu-HU"/>
              <a:pPr/>
              <a:t>19</a:t>
            </a:fld>
            <a:endParaRPr lang="hu-HU" altLang="hu-HU"/>
          </a:p>
        </p:txBody>
      </p:sp>
      <p:sp>
        <p:nvSpPr>
          <p:cNvPr id="6348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7488" y="812800"/>
            <a:ext cx="7123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349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90585252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E0A479C1-6ECE-4C60-85C5-446062077358}" type="slidenum">
              <a:rPr lang="hu-HU" altLang="hu-HU"/>
              <a:pPr/>
              <a:t>20</a:t>
            </a:fld>
            <a:endParaRPr lang="hu-HU" altLang="hu-HU"/>
          </a:p>
        </p:txBody>
      </p:sp>
      <p:sp>
        <p:nvSpPr>
          <p:cNvPr id="6860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7488" y="812800"/>
            <a:ext cx="7123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861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417848870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C37A12A8-0C7E-4F3D-9157-0E9ABE6846A7}" type="slidenum">
              <a:rPr lang="hu-HU" altLang="hu-HU"/>
              <a:pPr/>
              <a:t>22</a:t>
            </a:fld>
            <a:endParaRPr lang="hu-HU" altLang="hu-HU"/>
          </a:p>
        </p:txBody>
      </p:sp>
      <p:sp>
        <p:nvSpPr>
          <p:cNvPr id="6963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7488" y="812800"/>
            <a:ext cx="7123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963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94610182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64BA86B-4E78-485D-949E-505B479ECA37}" type="slidenum">
              <a:rPr lang="hu-HU" altLang="hu-HU"/>
              <a:pPr/>
              <a:t>23</a:t>
            </a:fld>
            <a:endParaRPr lang="hu-HU" altLang="hu-HU"/>
          </a:p>
        </p:txBody>
      </p:sp>
      <p:sp>
        <p:nvSpPr>
          <p:cNvPr id="7065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7488" y="812800"/>
            <a:ext cx="7123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065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46946079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FC7BD16-FCA0-4A06-B669-FDAFC0714F3D}" type="slidenum">
              <a:rPr lang="hu-HU" altLang="hu-HU"/>
              <a:pPr/>
              <a:t>25</a:t>
            </a:fld>
            <a:endParaRPr lang="hu-HU" altLang="hu-HU"/>
          </a:p>
        </p:txBody>
      </p:sp>
      <p:sp>
        <p:nvSpPr>
          <p:cNvPr id="8601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7488" y="812800"/>
            <a:ext cx="7123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601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66742292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FC5E20B-8BEE-43C9-83EF-50B914379978}" type="slidenum">
              <a:rPr lang="hu-HU" altLang="hu-HU"/>
              <a:pPr/>
              <a:t>26</a:t>
            </a:fld>
            <a:endParaRPr lang="hu-HU" altLang="hu-HU"/>
          </a:p>
        </p:txBody>
      </p:sp>
      <p:sp>
        <p:nvSpPr>
          <p:cNvPr id="8704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7488" y="812800"/>
            <a:ext cx="7123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704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7800673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18352F7-0EC5-40CF-869C-BB4F1506B0B3}" type="slidenum">
              <a:rPr lang="hu-HU" altLang="hu-HU"/>
              <a:pPr/>
              <a:t>4</a:t>
            </a:fld>
            <a:endParaRPr lang="hu-HU" altLang="hu-HU"/>
          </a:p>
        </p:txBody>
      </p:sp>
      <p:sp>
        <p:nvSpPr>
          <p:cNvPr id="5017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7488" y="812800"/>
            <a:ext cx="7123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017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375703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EA50AA0E-3374-401C-9EA0-296726F7529A}" type="slidenum">
              <a:rPr lang="hu-HU" altLang="hu-HU"/>
              <a:pPr/>
              <a:t>5</a:t>
            </a:fld>
            <a:endParaRPr lang="hu-HU" altLang="hu-HU"/>
          </a:p>
        </p:txBody>
      </p:sp>
      <p:sp>
        <p:nvSpPr>
          <p:cNvPr id="5120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7488" y="812800"/>
            <a:ext cx="7123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120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2136157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B9620DD-5E4B-4A68-8110-D2D360CA8A72}" type="slidenum">
              <a:rPr lang="hu-HU" altLang="hu-HU"/>
              <a:pPr/>
              <a:t>6</a:t>
            </a:fld>
            <a:endParaRPr lang="hu-HU" altLang="hu-HU"/>
          </a:p>
        </p:txBody>
      </p:sp>
      <p:sp>
        <p:nvSpPr>
          <p:cNvPr id="5324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7488" y="812800"/>
            <a:ext cx="7123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325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40063768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68957A4-6ABD-4B95-8F51-2DA488273DBB}" type="slidenum">
              <a:rPr lang="hu-HU" altLang="hu-HU"/>
              <a:pPr/>
              <a:t>9</a:t>
            </a:fld>
            <a:endParaRPr lang="hu-HU" altLang="hu-HU"/>
          </a:p>
        </p:txBody>
      </p:sp>
      <p:sp>
        <p:nvSpPr>
          <p:cNvPr id="7884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7488" y="812800"/>
            <a:ext cx="7123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885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486452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CB5B9BD3-7C55-4BE2-9A96-27343AF4F5BE}" type="slidenum">
              <a:rPr lang="hu-HU" altLang="hu-HU"/>
              <a:pPr/>
              <a:t>10</a:t>
            </a:fld>
            <a:endParaRPr lang="hu-HU" altLang="hu-HU"/>
          </a:p>
        </p:txBody>
      </p:sp>
      <p:sp>
        <p:nvSpPr>
          <p:cNvPr id="5427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7488" y="812800"/>
            <a:ext cx="7123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427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0768650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9B8273A-E1FF-4901-8B28-6991E5BCB76D}" type="slidenum">
              <a:rPr lang="hu-HU" altLang="hu-HU"/>
              <a:pPr/>
              <a:t>12</a:t>
            </a:fld>
            <a:endParaRPr lang="hu-HU" altLang="hu-HU"/>
          </a:p>
        </p:txBody>
      </p:sp>
      <p:sp>
        <p:nvSpPr>
          <p:cNvPr id="5734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7488" y="812800"/>
            <a:ext cx="7123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734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42385000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E9F5A96-7763-487D-8FFA-EC820FBDECA7}" type="slidenum">
              <a:rPr lang="hu-HU" altLang="hu-HU"/>
              <a:pPr/>
              <a:t>13</a:t>
            </a:fld>
            <a:endParaRPr lang="hu-HU" altLang="hu-HU"/>
          </a:p>
        </p:txBody>
      </p:sp>
      <p:sp>
        <p:nvSpPr>
          <p:cNvPr id="5529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7488" y="812800"/>
            <a:ext cx="7123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529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6341142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E288473A-42D0-4914-BDAB-7FEF42D5ECF8}" type="slidenum">
              <a:rPr lang="hu-HU" altLang="hu-HU"/>
              <a:pPr/>
              <a:t>14</a:t>
            </a:fld>
            <a:endParaRPr lang="hu-HU" altLang="hu-HU"/>
          </a:p>
        </p:txBody>
      </p:sp>
      <p:sp>
        <p:nvSpPr>
          <p:cNvPr id="5939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7488" y="812800"/>
            <a:ext cx="7123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939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8304228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11/22/2018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35953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ím és képaláír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11/22/2018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89960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dézet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11/22/2018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687724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évkárty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11/22/2018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72827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évkártya idéze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11/22/2018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725531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gaz vagy ham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11/22/2018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81009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11/22/2018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83034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11/22/2018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61209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Egyéni elrendezé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10970684" cy="1143000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0"/>
          </p:nvPr>
        </p:nvSpPr>
        <p:spPr>
          <a:xfrm>
            <a:off x="7207251" y="6042025"/>
            <a:ext cx="910167" cy="363538"/>
          </a:xfrm>
        </p:spPr>
        <p:txBody>
          <a:bodyPr/>
          <a:lstStyle>
            <a:lvl1pPr>
              <a:defRPr/>
            </a:lvl1pPr>
          </a:lstStyle>
          <a:p>
            <a:r>
              <a:rPr lang="hu-HU" altLang="hu-HU"/>
              <a:t>2018. 11. 21.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idx="11"/>
          </p:nvPr>
        </p:nvSpPr>
        <p:spPr>
          <a:xfrm>
            <a:off x="8593667" y="6042025"/>
            <a:ext cx="681567" cy="363538"/>
          </a:xfrm>
        </p:spPr>
        <p:txBody>
          <a:bodyPr/>
          <a:lstStyle>
            <a:lvl1pPr>
              <a:defRPr/>
            </a:lvl1pPr>
          </a:lstStyle>
          <a:p>
            <a:fld id="{5BAB4EB3-A1D6-4627-89F5-3A7A8560995D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470577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11/22/2018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0227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11/22/2018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01326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11/22/2018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76663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11/22/2018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82165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11/22/2018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83063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11/22/2018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59957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11/22/2018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63830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11/22/2018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57190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11/22/2018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93680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  <p:sldLayoutId id="2147483700" r:id="rId14"/>
    <p:sldLayoutId id="2147483701" r:id="rId15"/>
    <p:sldLayoutId id="2147483702" r:id="rId16"/>
    <p:sldLayoutId id="2147483703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.jpe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25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2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4.jpeg"/><Relationship Id="rId4" Type="http://schemas.openxmlformats.org/officeDocument/2006/relationships/image" Target="../media/image3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openxmlformats.org/officeDocument/2006/relationships/image" Target="../media/image35.JPG"/><Relationship Id="rId4" Type="http://schemas.openxmlformats.org/officeDocument/2006/relationships/image" Target="../media/image27.jp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jpeg"/><Relationship Id="rId5" Type="http://schemas.openxmlformats.org/officeDocument/2006/relationships/image" Target="../media/image36.jpeg"/><Relationship Id="rId4" Type="http://schemas.openxmlformats.org/officeDocument/2006/relationships/notesSlide" Target="../notesSlides/notesSlide1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730500" y="609600"/>
            <a:ext cx="6294968" cy="1498600"/>
          </a:xfrm>
        </p:spPr>
        <p:txBody>
          <a:bodyPr>
            <a:normAutofit fontScale="90000"/>
          </a:bodyPr>
          <a:lstStyle/>
          <a:p>
            <a:pPr algn="ctr"/>
            <a:r>
              <a:rPr lang="hu-HU" sz="3800" dirty="0" smtClean="0"/>
              <a:t> A NYÍREGYHÁZI EGYETEM ÉS </a:t>
            </a:r>
            <a:br>
              <a:rPr lang="hu-HU" sz="3800" dirty="0" smtClean="0"/>
            </a:br>
            <a:r>
              <a:rPr lang="hu-HU" sz="3800" dirty="0" smtClean="0"/>
              <a:t>A LEGO  EDUCATION INNOVATION STUDIO</a:t>
            </a:r>
            <a:endParaRPr lang="hu-HU" sz="3800" dirty="0"/>
          </a:p>
        </p:txBody>
      </p:sp>
      <p:sp>
        <p:nvSpPr>
          <p:cNvPr id="4" name="Szöveg helye 3"/>
          <p:cNvSpPr>
            <a:spLocks noGrp="1"/>
          </p:cNvSpPr>
          <p:nvPr>
            <p:ph type="body" sz="quarter" idx="13"/>
          </p:nvPr>
        </p:nvSpPr>
        <p:spPr>
          <a:xfrm>
            <a:off x="0" y="4013200"/>
            <a:ext cx="9274001" cy="514248"/>
          </a:xfrm>
        </p:spPr>
        <p:txBody>
          <a:bodyPr/>
          <a:lstStyle/>
          <a:p>
            <a:r>
              <a:rPr lang="hu-HU" sz="34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Kósáné dr. Bilanics Ágnes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hu-HU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Nyíregyházi Egyetem</a:t>
            </a:r>
          </a:p>
          <a:p>
            <a:r>
              <a:rPr lang="hu-HU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Gazdálkodástudományi Intézet</a:t>
            </a:r>
          </a:p>
          <a:p>
            <a:r>
              <a:rPr lang="hu-HU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Intézetigazgató</a:t>
            </a:r>
          </a:p>
          <a:p>
            <a:r>
              <a:rPr lang="hu-HU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NYE-LEGO kapcsolattartó</a:t>
            </a:r>
            <a:endParaRPr lang="hu-HU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134" y="392111"/>
            <a:ext cx="2143125" cy="214312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5666" y="2203551"/>
            <a:ext cx="4596782" cy="3090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635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Text Box 1"/>
          <p:cNvSpPr txBox="1">
            <a:spLocks noChangeArrowheads="1"/>
          </p:cNvSpPr>
          <p:nvPr/>
        </p:nvSpPr>
        <p:spPr bwMode="auto">
          <a:xfrm>
            <a:off x="2781301" y="1584325"/>
            <a:ext cx="6735763" cy="265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60876" rIns="90000" bIns="450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endParaRPr lang="hu-HU" altLang="hu-HU" dirty="0"/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Akkreditált pedagógus </a:t>
            </a:r>
            <a:r>
              <a:rPr lang="hu-HU" dirty="0" smtClean="0"/>
              <a:t>továbbképzések célja 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77334" y="1930400"/>
            <a:ext cx="8596668" cy="3534698"/>
          </a:xfrm>
        </p:spPr>
        <p:txBody>
          <a:bodyPr>
            <a:normAutofit/>
          </a:bodyPr>
          <a:lstStyle/>
          <a:p>
            <a:r>
              <a:rPr lang="hu-HU" altLang="hu-HU" dirty="0" smtClean="0"/>
              <a:t>Megértsék </a:t>
            </a:r>
            <a:r>
              <a:rPr lang="hu-HU" altLang="hu-HU" dirty="0"/>
              <a:t>a LEGO Education lényegét a tanulásban.</a:t>
            </a:r>
          </a:p>
          <a:p>
            <a:r>
              <a:rPr lang="hu-HU" altLang="hu-HU" dirty="0"/>
              <a:t>H</a:t>
            </a:r>
            <a:r>
              <a:rPr lang="hu-HU" altLang="hu-HU" dirty="0" smtClean="0"/>
              <a:t>ogyan </a:t>
            </a:r>
            <a:r>
              <a:rPr lang="hu-HU" altLang="hu-HU" dirty="0"/>
              <a:t>kell tanítani a LEGO Educationt használva.</a:t>
            </a:r>
          </a:p>
          <a:p>
            <a:r>
              <a:rPr lang="hu-HU" altLang="hu-HU" dirty="0" smtClean="0"/>
              <a:t>Megtanulják </a:t>
            </a:r>
            <a:r>
              <a:rPr lang="hu-HU" altLang="hu-HU" dirty="0"/>
              <a:t>a </a:t>
            </a:r>
            <a:r>
              <a:rPr lang="hu-HU" altLang="hu-HU" dirty="0" err="1"/>
              <a:t>LEIS-ben</a:t>
            </a:r>
            <a:r>
              <a:rPr lang="hu-HU" altLang="hu-HU" dirty="0"/>
              <a:t> található hardver, szoftver és tananyag</a:t>
            </a:r>
          </a:p>
          <a:p>
            <a:r>
              <a:rPr lang="hu-HU" altLang="hu-HU" dirty="0"/>
              <a:t>H</a:t>
            </a:r>
            <a:r>
              <a:rPr lang="hu-HU" altLang="hu-HU" dirty="0" smtClean="0"/>
              <a:t>asználatát </a:t>
            </a:r>
            <a:r>
              <a:rPr lang="hu-HU" altLang="hu-HU" dirty="0"/>
              <a:t>és alkalmazását.</a:t>
            </a:r>
          </a:p>
          <a:p>
            <a:r>
              <a:rPr lang="hu-HU" altLang="hu-HU" dirty="0" smtClean="0"/>
              <a:t>Ötleteket </a:t>
            </a:r>
            <a:r>
              <a:rPr lang="hu-HU" altLang="hu-HU" dirty="0"/>
              <a:t>kapjanak a gyakorlati </a:t>
            </a:r>
            <a:r>
              <a:rPr lang="hu-HU" altLang="hu-HU" dirty="0" smtClean="0"/>
              <a:t>tananyaghoz. </a:t>
            </a:r>
          </a:p>
          <a:p>
            <a:r>
              <a:rPr lang="hu-HU" altLang="hu-HU" dirty="0" smtClean="0"/>
              <a:t>Tervezzenek </a:t>
            </a:r>
            <a:r>
              <a:rPr lang="hu-HU" altLang="hu-HU" dirty="0"/>
              <a:t>saját leckéket és projekteket.</a:t>
            </a:r>
          </a:p>
          <a:p>
            <a:r>
              <a:rPr lang="hu-HU" altLang="hu-HU" dirty="0" smtClean="0"/>
              <a:t>Dolgozzanak </a:t>
            </a:r>
            <a:r>
              <a:rPr lang="hu-HU" altLang="hu-HU" dirty="0"/>
              <a:t>csoportosan, dolgoztassanak csoportokban.</a:t>
            </a:r>
          </a:p>
          <a:p>
            <a:r>
              <a:rPr lang="hu-HU" altLang="hu-HU" dirty="0" smtClean="0"/>
              <a:t>Érezzék </a:t>
            </a:r>
            <a:r>
              <a:rPr lang="hu-HU" altLang="hu-HU" dirty="0"/>
              <a:t>jól magukat a tanulás és tanítás folyamán.</a:t>
            </a:r>
          </a:p>
          <a:p>
            <a:endParaRPr lang="hu-HU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8189" y="5465098"/>
            <a:ext cx="1908175" cy="936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713754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426634" y="698501"/>
            <a:ext cx="8596668" cy="1320800"/>
          </a:xfrm>
        </p:spPr>
        <p:txBody>
          <a:bodyPr/>
          <a:lstStyle/>
          <a:p>
            <a:r>
              <a:rPr lang="hu-HU" dirty="0" smtClean="0"/>
              <a:t>Akkreditált pedagógus továbbképzések: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77334" y="1358901"/>
            <a:ext cx="8596668" cy="4682462"/>
          </a:xfrm>
        </p:spPr>
        <p:txBody>
          <a:bodyPr/>
          <a:lstStyle/>
          <a:p>
            <a:r>
              <a:rPr lang="hu-HU" altLang="hu-H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 LEGO Story Starter </a:t>
            </a:r>
            <a:r>
              <a:rPr lang="hu-HU" altLang="hu-H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készlet a diákok életre kelthetik a feldolgozandó történeteket – eseményeket </a:t>
            </a:r>
            <a:r>
              <a:rPr lang="hu-HU" altLang="hu-H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,LEGO kockákkal </a:t>
            </a:r>
            <a:r>
              <a:rPr lang="hu-HU" altLang="hu-H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megépíthetik azokat, amiket utána prezentálhatnak</a:t>
            </a:r>
            <a:endParaRPr lang="hu-HU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97" y="-29500"/>
            <a:ext cx="1908175" cy="936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050" name="Picture 2" descr="KÃ©ptalÃ¡lat a kÃ¶vetkezÅre: âlego story starterâ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4390" y="2747302"/>
            <a:ext cx="6876066" cy="3433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0819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ext Box 1"/>
          <p:cNvSpPr txBox="1">
            <a:spLocks noChangeArrowheads="1"/>
          </p:cNvSpPr>
          <p:nvPr/>
        </p:nvSpPr>
        <p:spPr bwMode="auto">
          <a:xfrm>
            <a:off x="2070100" y="402527"/>
            <a:ext cx="6994526" cy="86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55584" rIns="90000" bIns="450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r>
              <a:rPr lang="hu-HU" altLang="hu-HU" sz="20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A LEGO Education </a:t>
            </a:r>
            <a:r>
              <a:rPr lang="hu-HU" altLang="hu-HU" sz="2000" dirty="0" err="1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MoreToMath</a:t>
            </a:r>
            <a:r>
              <a:rPr lang="hu-HU" altLang="hu-HU" sz="20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 </a:t>
            </a:r>
            <a:r>
              <a:rPr lang="hu-HU" altLang="hu-HU" sz="20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az </a:t>
            </a:r>
            <a:r>
              <a:rPr lang="hu-HU" altLang="hu-HU" sz="20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1. és a 2. osztály </a:t>
            </a:r>
            <a:r>
              <a:rPr lang="hu-HU" altLang="hu-HU" sz="20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számára</a:t>
            </a:r>
          </a:p>
          <a:p>
            <a:r>
              <a:rPr lang="hu-HU" altLang="hu-HU" sz="20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 </a:t>
            </a:r>
          </a:p>
          <a:p>
            <a:r>
              <a:rPr lang="hu-HU" altLang="hu-HU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Matematikai </a:t>
            </a:r>
            <a:r>
              <a:rPr lang="hu-HU" altLang="hu-HU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problémamegoldást tanít a matematikai tények áthidalásával</a:t>
            </a:r>
            <a:r>
              <a:rPr lang="hu-HU" altLang="hu-HU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 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9901" y="1905000"/>
            <a:ext cx="7127875" cy="43592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7950"/>
            <a:ext cx="1908175" cy="936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9996502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7601" y="1511301"/>
            <a:ext cx="6911975" cy="5084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Nyílt végű tanulás</a:t>
            </a:r>
            <a:endParaRPr lang="hu-H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889" y="5437189"/>
            <a:ext cx="1908175" cy="936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129834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228600" y="273050"/>
            <a:ext cx="9747504" cy="1144588"/>
          </a:xfrm>
          <a:ln/>
        </p:spPr>
        <p:txBody>
          <a:bodyPr>
            <a:normAutofit fontScale="90000"/>
          </a:bodyPr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hu-HU" altLang="hu-HU" sz="2700" b="1" dirty="0"/>
              <a:t>A LEGO® </a:t>
            </a:r>
            <a:r>
              <a:rPr lang="hu-HU" altLang="hu-HU" sz="2700" b="1" dirty="0" err="1"/>
              <a:t>WeDo</a:t>
            </a:r>
            <a:r>
              <a:rPr lang="hu-HU" altLang="hu-HU" sz="2700" b="1" dirty="0"/>
              <a:t> 2.0 </a:t>
            </a:r>
            <a:r>
              <a:rPr lang="hu-HU" altLang="hu-HU" sz="2700" b="1" dirty="0" smtClean="0"/>
              <a:t/>
            </a:r>
            <a:br>
              <a:rPr lang="hu-HU" altLang="hu-HU" sz="2700" b="1" dirty="0" smtClean="0"/>
            </a:br>
            <a:r>
              <a:rPr lang="hu-HU" altLang="hu-HU" sz="1800" dirty="0" smtClean="0"/>
              <a:t/>
            </a:r>
            <a:br>
              <a:rPr lang="hu-HU" altLang="hu-HU" sz="1800" dirty="0" smtClean="0"/>
            </a:br>
            <a:r>
              <a:rPr lang="hu-HU" altLang="hu-HU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 </a:t>
            </a:r>
            <a:r>
              <a:rPr lang="hu-HU" altLang="hu-HU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természettudományos kompetenciák és a 21. századi kompetenciák, illetve a programozási képesség fejlesztését segíti.</a:t>
            </a:r>
            <a:br>
              <a:rPr lang="hu-HU" altLang="hu-HU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hu-HU" altLang="hu-HU" sz="1800" dirty="0"/>
              <a:t/>
            </a:r>
            <a:br>
              <a:rPr lang="hu-HU" altLang="hu-HU" sz="1800" dirty="0"/>
            </a:br>
            <a:r>
              <a:rPr lang="hu-HU" altLang="hu-HU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Cél:elsajátítsák </a:t>
            </a:r>
            <a:r>
              <a:rPr lang="hu-HU" altLang="hu-HU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 számítógépes valamint a mérnöki gondolatmenet alapjait</a:t>
            </a:r>
            <a:r>
              <a:rPr lang="hu-HU" altLang="hu-HU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  <a:br>
              <a:rPr lang="hu-HU" altLang="hu-HU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hu-HU" altLang="hu-HU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17 </a:t>
            </a:r>
            <a:r>
              <a:rPr lang="hu-HU" altLang="hu-HU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projektet tartalmaz különböző </a:t>
            </a:r>
            <a:r>
              <a:rPr lang="hu-HU" altLang="hu-HU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témakörökben</a:t>
            </a:r>
            <a:r>
              <a:rPr lang="hu-HU" altLang="hu-HU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</a:p>
        </p:txBody>
      </p:sp>
      <p:sp>
        <p:nvSpPr>
          <p:cNvPr id="17410" name="Rectangle 2"/>
          <p:cNvSpPr>
            <a:spLocks noGrp="1" noChangeArrowheads="1"/>
          </p:cNvSpPr>
          <p:nvPr>
            <p:ph type="subTitle" idx="4294967295"/>
          </p:nvPr>
        </p:nvSpPr>
        <p:spPr>
          <a:xfrm>
            <a:off x="1981200" y="1604963"/>
            <a:ext cx="8229600" cy="4525962"/>
          </a:xfrm>
          <a:ln/>
        </p:spPr>
        <p:txBody>
          <a:bodyPr vert="horz" lIns="91440" tIns="28224" rIns="91440" bIns="45720" rtlCol="0" anchor="ctr">
            <a:normAutofit/>
          </a:bodyPr>
          <a:lstStyle/>
          <a:p>
            <a:pPr marL="0" indent="0" algn="ctr">
              <a:lnSpc>
                <a:spcPct val="93000"/>
              </a:lnSpc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hu-HU" altLang="hu-HU" sz="32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9826" y="2176463"/>
            <a:ext cx="2447925" cy="2646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3951" y="1944689"/>
            <a:ext cx="2466975" cy="185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00" y="4051300"/>
            <a:ext cx="2533650" cy="2078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9826" y="5380037"/>
            <a:ext cx="1908175" cy="936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3137850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3009900" y="219474"/>
            <a:ext cx="8229600" cy="1144588"/>
          </a:xfrm>
          <a:ln/>
        </p:spPr>
        <p:txBody>
          <a:bodyPr>
            <a:normAutofit fontScale="90000"/>
          </a:bodyPr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hu-HU" altLang="hu-HU" dirty="0"/>
              <a:t>AZ EV3 ÉLMÉNY</a:t>
            </a:r>
            <a:br>
              <a:rPr lang="hu-HU" altLang="hu-HU" dirty="0"/>
            </a:br>
            <a:r>
              <a:rPr lang="hu-HU" altLang="hu-HU" dirty="0"/>
              <a:t>A LEGO MINDSTORMS EV3 </a:t>
            </a:r>
          </a:p>
        </p:txBody>
      </p:sp>
      <p:sp>
        <p:nvSpPr>
          <p:cNvPr id="19458" name="Rectangle 2"/>
          <p:cNvSpPr>
            <a:spLocks noGrp="1" noChangeArrowheads="1"/>
          </p:cNvSpPr>
          <p:nvPr>
            <p:ph type="subTitle" idx="4294967295"/>
          </p:nvPr>
        </p:nvSpPr>
        <p:spPr>
          <a:xfrm>
            <a:off x="1981201" y="1944689"/>
            <a:ext cx="5878513" cy="4186237"/>
          </a:xfrm>
          <a:ln/>
        </p:spPr>
        <p:txBody>
          <a:bodyPr vert="horz" lIns="91440" tIns="28224" rIns="91440" bIns="45720" rtlCol="0" anchor="ctr">
            <a:normAutofit/>
          </a:bodyPr>
          <a:lstStyle/>
          <a:p>
            <a:pPr marL="0" indent="0" algn="ctr">
              <a:lnSpc>
                <a:spcPct val="93000"/>
              </a:lnSpc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endParaRPr lang="hu-HU" altLang="hu-HU" sz="320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0" indent="0" algn="ctr">
              <a:lnSpc>
                <a:spcPct val="93000"/>
              </a:lnSpc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endParaRPr lang="hu-HU" altLang="hu-HU" sz="32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289" y="203995"/>
            <a:ext cx="1908175" cy="936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26" name="Picture 2" descr="KapcsolÃ³dÃ³ kÃ©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4520" y="1652270"/>
            <a:ext cx="4823288" cy="4823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945264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2679700" y="273050"/>
            <a:ext cx="7531100" cy="1144588"/>
          </a:xfrm>
          <a:ln/>
        </p:spPr>
        <p:txBody>
          <a:bodyPr>
            <a:normAutofit fontScale="90000"/>
          </a:bodyPr>
          <a:lstStyle/>
          <a:p>
            <a:r>
              <a:rPr lang="hu-HU" altLang="hu-HU" dirty="0"/>
              <a:t>AZ EV3 ÉLMÉNY</a:t>
            </a:r>
            <a:br>
              <a:rPr lang="hu-HU" altLang="hu-HU" dirty="0"/>
            </a:br>
            <a:r>
              <a:rPr lang="hu-HU" altLang="hu-HU" dirty="0"/>
              <a:t>A LEGO MINDSTORMS EV3 </a:t>
            </a:r>
            <a:endParaRPr lang="hu-HU" dirty="0"/>
          </a:p>
        </p:txBody>
      </p:sp>
      <p:sp>
        <p:nvSpPr>
          <p:cNvPr id="20482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981200" y="1604963"/>
            <a:ext cx="8229600" cy="4525962"/>
          </a:xfrm>
          <a:ln/>
        </p:spPr>
        <p:txBody>
          <a:bodyPr/>
          <a:lstStyle/>
          <a:p>
            <a:pPr marL="431800" indent="-323850">
              <a:buSzPct val="45000"/>
              <a:buFont typeface="Wingdings" panose="05000000000000000000" pitchFamily="2" charset="2"/>
              <a:buChar char="q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hu-HU" altLang="hu-HU" dirty="0"/>
              <a:t>ÉPÍTSD MEG A ROBOTOD</a:t>
            </a:r>
          </a:p>
          <a:p>
            <a:pPr marL="431800" indent="-323850">
              <a:buSzPct val="45000"/>
              <a:buFont typeface="Wingdings" panose="05000000000000000000" pitchFamily="2" charset="2"/>
              <a:buChar char="q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hu-HU" altLang="hu-HU" dirty="0"/>
              <a:t>KELTSD ÉLETRE A ROBOTOD</a:t>
            </a:r>
          </a:p>
          <a:p>
            <a:pPr marL="431800" indent="-323850">
              <a:buSzPct val="45000"/>
              <a:buFont typeface="Wingdings" panose="05000000000000000000" pitchFamily="2" charset="2"/>
              <a:buChar char="q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hu-HU" altLang="hu-HU" dirty="0"/>
              <a:t> UTASÍTÁS ÉS JÁTÉK- programozás</a:t>
            </a:r>
          </a:p>
          <a:p>
            <a:pPr marL="431800" indent="-323850">
              <a:buSzPct val="45000"/>
              <a:buFont typeface="Wingdings" panose="05000000000000000000" pitchFamily="2" charset="2"/>
              <a:buChar char="q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hu-HU" altLang="hu-HU" dirty="0"/>
              <a:t>ÁTÉPÍTÉS TOVÁBBI KALANDOKHOZ</a:t>
            </a:r>
          </a:p>
        </p:txBody>
      </p:sp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0214" y="1728788"/>
            <a:ext cx="2162175" cy="285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9164" y="3455989"/>
            <a:ext cx="2143125" cy="2143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9" y="273050"/>
            <a:ext cx="1908175" cy="936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4946197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80000">
            <a:off x="4368801" y="398464"/>
            <a:ext cx="4487863" cy="2928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80000">
            <a:off x="3006725" y="3670301"/>
            <a:ext cx="4610100" cy="295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9" y="115889"/>
            <a:ext cx="1908175" cy="936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8952462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LEGO </a:t>
            </a:r>
            <a:r>
              <a:rPr lang="hu-HU" dirty="0" smtClean="0"/>
              <a:t>EDUCATION INNOVATION STUDIO</a:t>
            </a:r>
            <a:endParaRPr lang="hu-HU" dirty="0"/>
          </a:p>
        </p:txBody>
      </p:sp>
      <p:sp>
        <p:nvSpPr>
          <p:cNvPr id="3" name="Téglalap 2"/>
          <p:cNvSpPr/>
          <p:nvPr/>
        </p:nvSpPr>
        <p:spPr>
          <a:xfrm>
            <a:off x="939800" y="1997839"/>
            <a:ext cx="820420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 stúdió </a:t>
            </a:r>
            <a:r>
              <a:rPr lang="hu-HU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célja</a:t>
            </a:r>
            <a:r>
              <a:rPr lang="hu-HU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:</a:t>
            </a:r>
          </a:p>
          <a:p>
            <a:pPr marL="265113" indent="-265113"/>
            <a:r>
              <a:rPr lang="hu-HU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• Közösen  </a:t>
            </a:r>
            <a:r>
              <a:rPr lang="hu-HU" sz="2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megismertesük</a:t>
            </a:r>
            <a:r>
              <a:rPr lang="hu-HU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a leendő és a gyakorló </a:t>
            </a:r>
            <a:r>
              <a:rPr lang="hu-HU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tanítókat</a:t>
            </a:r>
            <a:r>
              <a:rPr lang="hu-HU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tanárokat a LEGO Education, mint oktatási, tehetségfejlesztő eszköz nyújtotta lehetőségekkel</a:t>
            </a:r>
            <a:r>
              <a:rPr lang="hu-HU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</a:p>
          <a:p>
            <a:endParaRPr lang="hu-HU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265113" indent="-265113"/>
            <a:r>
              <a:rPr lang="hu-HU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• A </a:t>
            </a:r>
            <a:r>
              <a:rPr lang="hu-HU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LEGO Education taneszközök pedagógiai értékének országos szintű átadása, készségszintű megismertetése a pedagógusokkal. </a:t>
            </a:r>
            <a:endParaRPr lang="hu-HU" sz="24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hu-HU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357188" indent="-357188"/>
            <a:r>
              <a:rPr lang="hu-HU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• A </a:t>
            </a:r>
            <a:r>
              <a:rPr lang="hu-HU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modern pedagógia kultúrájának </a:t>
            </a:r>
            <a:r>
              <a:rPr lang="hu-HU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kialakítása, </a:t>
            </a:r>
            <a:r>
              <a:rPr lang="hu-HU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 résztvevők digitális és módszertani </a:t>
            </a:r>
            <a:r>
              <a:rPr lang="hu-HU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fejlesztése.</a:t>
            </a:r>
            <a:endParaRPr lang="hu-HU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9" y="947737"/>
            <a:ext cx="1908175" cy="936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71019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1"/>
          <p:cNvSpPr>
            <a:spLocks noChangeArrowheads="1"/>
          </p:cNvSpPr>
          <p:nvPr/>
        </p:nvSpPr>
        <p:spPr bwMode="auto">
          <a:xfrm>
            <a:off x="2043113" y="496888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908175" cy="936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49902" y="913051"/>
            <a:ext cx="8596668" cy="1320800"/>
          </a:xfrm>
        </p:spPr>
        <p:txBody>
          <a:bodyPr/>
          <a:lstStyle/>
          <a:p>
            <a:r>
              <a:rPr lang="hu-HU" dirty="0" smtClean="0"/>
              <a:t>Céljaink:</a:t>
            </a:r>
            <a:endParaRPr lang="hu-HU" dirty="0"/>
          </a:p>
        </p:txBody>
      </p:sp>
      <p:pic>
        <p:nvPicPr>
          <p:cNvPr id="6" name="Tartalom helye 5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060" y="2976563"/>
            <a:ext cx="5860208" cy="3881437"/>
          </a:xfr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74461">
            <a:off x="5878156" y="355645"/>
            <a:ext cx="6007608" cy="3980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83087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77334" y="768096"/>
            <a:ext cx="8596668" cy="1162304"/>
          </a:xfrm>
        </p:spPr>
        <p:txBody>
          <a:bodyPr/>
          <a:lstStyle/>
          <a:p>
            <a:r>
              <a:rPr lang="hu-HU" dirty="0" smtClean="0"/>
              <a:t>A Nyíregyházi </a:t>
            </a:r>
            <a:r>
              <a:rPr lang="hu-HU" dirty="0"/>
              <a:t>E</a:t>
            </a:r>
            <a:r>
              <a:rPr lang="hu-HU" dirty="0" smtClean="0"/>
              <a:t>gyetemről…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77334" y="1625601"/>
            <a:ext cx="8596668" cy="4415762"/>
          </a:xfrm>
        </p:spPr>
        <p:txBody>
          <a:bodyPr>
            <a:normAutofit fontScale="47500" lnSpcReduction="20000"/>
          </a:bodyPr>
          <a:lstStyle/>
          <a:p>
            <a:r>
              <a:rPr lang="hu-HU" altLang="hu-HU" sz="3600" dirty="0" smtClean="0">
                <a:latin typeface="+mj-lt"/>
                <a:ea typeface="+mj-ea"/>
                <a:cs typeface="+mj-cs"/>
              </a:rPr>
              <a:t>12 </a:t>
            </a:r>
            <a:r>
              <a:rPr lang="hu-HU" altLang="hu-HU" sz="3600" dirty="0">
                <a:latin typeface="+mj-lt"/>
                <a:ea typeface="+mj-ea"/>
                <a:cs typeface="+mj-cs"/>
              </a:rPr>
              <a:t>intézetből </a:t>
            </a:r>
            <a:endParaRPr lang="hu-HU" altLang="hu-HU" sz="3600" dirty="0" smtClean="0">
              <a:latin typeface="+mj-lt"/>
              <a:ea typeface="+mj-ea"/>
              <a:cs typeface="+mj-cs"/>
            </a:endParaRPr>
          </a:p>
          <a:p>
            <a:r>
              <a:rPr lang="hu-HU" altLang="hu-HU" sz="3600" dirty="0">
                <a:latin typeface="+mj-lt"/>
                <a:ea typeface="+mj-ea"/>
                <a:cs typeface="+mj-cs"/>
              </a:rPr>
              <a:t>B</a:t>
            </a:r>
            <a:r>
              <a:rPr lang="hu-HU" altLang="hu-HU" sz="3600" dirty="0" smtClean="0">
                <a:latin typeface="+mj-lt"/>
                <a:ea typeface="+mj-ea"/>
                <a:cs typeface="+mj-cs"/>
              </a:rPr>
              <a:t>ölcsészeti</a:t>
            </a:r>
            <a:r>
              <a:rPr lang="hu-HU" altLang="hu-HU" sz="3600" dirty="0">
                <a:latin typeface="+mj-lt"/>
                <a:ea typeface="+mj-ea"/>
                <a:cs typeface="+mj-cs"/>
              </a:rPr>
              <a:t>, pedagógiai, társadalmi, gazdasági, művészeti, műszaki, agrár- és </a:t>
            </a:r>
            <a:r>
              <a:rPr lang="hu-HU" altLang="hu-HU" sz="3600" dirty="0" smtClean="0">
                <a:latin typeface="+mj-lt"/>
                <a:ea typeface="+mj-ea"/>
                <a:cs typeface="+mj-cs"/>
              </a:rPr>
              <a:t>természettudományi</a:t>
            </a:r>
            <a:endParaRPr lang="hu-HU" altLang="hu-HU" sz="3600" dirty="0">
              <a:latin typeface="+mj-lt"/>
              <a:ea typeface="+mj-ea"/>
              <a:cs typeface="+mj-cs"/>
            </a:endParaRPr>
          </a:p>
          <a:p>
            <a:r>
              <a:rPr lang="hu-HU" altLang="hu-HU" sz="3600" dirty="0">
                <a:latin typeface="+mj-lt"/>
                <a:ea typeface="+mj-ea"/>
                <a:cs typeface="+mj-cs"/>
              </a:rPr>
              <a:t>2016. január 1-jétől Nyíregyházi Egyetemként működik. </a:t>
            </a:r>
          </a:p>
          <a:p>
            <a:endParaRPr lang="hu-HU" altLang="hu-HU" sz="3600" dirty="0">
              <a:latin typeface="+mj-lt"/>
              <a:ea typeface="+mj-ea"/>
              <a:cs typeface="+mj-cs"/>
            </a:endParaRPr>
          </a:p>
          <a:p>
            <a:r>
              <a:rPr lang="hu-HU" altLang="hu-HU" sz="3600" b="1" u="sng" dirty="0">
                <a:latin typeface="+mj-lt"/>
                <a:ea typeface="+mj-ea"/>
                <a:cs typeface="+mj-cs"/>
              </a:rPr>
              <a:t>Alkalmazott tudományok egyeteme</a:t>
            </a:r>
            <a:r>
              <a:rPr lang="hu-HU" altLang="hu-HU" sz="3600" dirty="0">
                <a:latin typeface="+mj-lt"/>
                <a:ea typeface="+mj-ea"/>
                <a:cs typeface="+mj-cs"/>
              </a:rPr>
              <a:t>:</a:t>
            </a:r>
          </a:p>
          <a:p>
            <a:pPr>
              <a:buFont typeface="Wingdings 3" panose="05040102010807070707" pitchFamily="18" charset="2"/>
              <a:buChar char=""/>
            </a:pPr>
            <a:r>
              <a:rPr lang="hu-HU" altLang="hu-HU" sz="3600" dirty="0">
                <a:latin typeface="+mj-lt"/>
                <a:ea typeface="+mj-ea"/>
                <a:cs typeface="+mj-cs"/>
              </a:rPr>
              <a:t>Praktikus tudás</a:t>
            </a:r>
          </a:p>
          <a:p>
            <a:pPr>
              <a:buFont typeface="Wingdings 3" panose="05040102010807070707" pitchFamily="18" charset="2"/>
              <a:buChar char=""/>
            </a:pPr>
            <a:r>
              <a:rPr lang="hu-HU" altLang="hu-HU" sz="3600" dirty="0">
                <a:latin typeface="+mj-lt"/>
                <a:ea typeface="+mj-ea"/>
                <a:cs typeface="+mj-cs"/>
              </a:rPr>
              <a:t>Gyakorlatorientált képzés</a:t>
            </a:r>
          </a:p>
          <a:p>
            <a:pPr>
              <a:buFont typeface="Wingdings 3" panose="05040102010807070707" pitchFamily="18" charset="2"/>
              <a:buChar char=""/>
            </a:pPr>
            <a:r>
              <a:rPr lang="hu-HU" altLang="hu-HU" sz="3600" dirty="0">
                <a:latin typeface="+mj-lt"/>
                <a:ea typeface="+mj-ea"/>
                <a:cs typeface="+mj-cs"/>
              </a:rPr>
              <a:t>Széleskörű vállalati kapcsolatok</a:t>
            </a:r>
          </a:p>
          <a:p>
            <a:pPr>
              <a:buFont typeface="Wingdings 3" panose="05040102010807070707" pitchFamily="18" charset="2"/>
              <a:buChar char=""/>
            </a:pPr>
            <a:r>
              <a:rPr lang="hu-HU" altLang="hu-HU" sz="3600" dirty="0">
                <a:latin typeface="+mj-lt"/>
                <a:ea typeface="+mj-ea"/>
                <a:cs typeface="+mj-cs"/>
              </a:rPr>
              <a:t>Élhető közösség – elérhető közelség…</a:t>
            </a:r>
          </a:p>
          <a:p>
            <a:pPr>
              <a:buFont typeface="Wingdings 3" panose="05040102010807070707" pitchFamily="18" charset="2"/>
              <a:buChar char=""/>
            </a:pPr>
            <a:r>
              <a:rPr lang="hu-HU" altLang="hu-HU" sz="3600" dirty="0">
                <a:latin typeface="+mj-lt"/>
                <a:ea typeface="+mj-ea"/>
                <a:cs typeface="+mj-cs"/>
              </a:rPr>
              <a:t>Hagyományokra építő</a:t>
            </a:r>
            <a:r>
              <a:rPr lang="hu-HU" altLang="hu-HU" sz="3600" dirty="0" smtClean="0">
                <a:latin typeface="+mj-lt"/>
                <a:ea typeface="+mj-ea"/>
                <a:cs typeface="+mj-cs"/>
              </a:rPr>
              <a:t>,</a:t>
            </a:r>
          </a:p>
          <a:p>
            <a:pPr>
              <a:buFont typeface="Wingdings 3" panose="05040102010807070707" pitchFamily="18" charset="2"/>
              <a:buChar char=""/>
            </a:pPr>
            <a:r>
              <a:rPr lang="hu-HU" altLang="hu-HU" sz="3600" dirty="0">
                <a:latin typeface="+mj-lt"/>
                <a:ea typeface="+mj-ea"/>
                <a:cs typeface="+mj-cs"/>
              </a:rPr>
              <a:t>T</a:t>
            </a:r>
            <a:r>
              <a:rPr lang="hu-HU" altLang="hu-HU" sz="3600" dirty="0" smtClean="0">
                <a:latin typeface="+mj-lt"/>
                <a:ea typeface="+mj-ea"/>
                <a:cs typeface="+mj-cs"/>
              </a:rPr>
              <a:t>öbb </a:t>
            </a:r>
            <a:r>
              <a:rPr lang="hu-HU" altLang="hu-HU" sz="3600" dirty="0">
                <a:latin typeface="+mj-lt"/>
                <a:ea typeface="+mj-ea"/>
                <a:cs typeface="+mj-cs"/>
              </a:rPr>
              <a:t>évtizedes oktatási és szakmai tapasztalat </a:t>
            </a:r>
            <a:endParaRPr lang="hu-HU" altLang="hu-HU" sz="3600" dirty="0" smtClean="0">
              <a:latin typeface="+mj-lt"/>
              <a:ea typeface="+mj-ea"/>
              <a:cs typeface="+mj-cs"/>
            </a:endParaRPr>
          </a:p>
          <a:p>
            <a:pPr>
              <a:buFont typeface="Wingdings 3" panose="05040102010807070707" pitchFamily="18" charset="2"/>
              <a:buChar char=""/>
            </a:pPr>
            <a:r>
              <a:rPr lang="hu-HU" altLang="hu-HU" sz="3600" dirty="0" smtClean="0">
                <a:latin typeface="+mj-lt"/>
                <a:ea typeface="+mj-ea"/>
                <a:cs typeface="+mj-cs"/>
              </a:rPr>
              <a:t>(műszaki</a:t>
            </a:r>
            <a:r>
              <a:rPr lang="hu-HU" altLang="hu-HU" sz="3600" dirty="0">
                <a:latin typeface="+mj-lt"/>
                <a:ea typeface="+mj-ea"/>
                <a:cs typeface="+mj-cs"/>
              </a:rPr>
              <a:t>, agrár és pedagógusképzés)</a:t>
            </a:r>
          </a:p>
          <a:p>
            <a:pPr>
              <a:buFont typeface="Wingdings 3" panose="05040102010807070707" pitchFamily="18" charset="2"/>
              <a:buChar char=""/>
            </a:pPr>
            <a:endParaRPr lang="hu-HU" altLang="hu-HU" dirty="0"/>
          </a:p>
          <a:p>
            <a:endParaRPr lang="hu-HU" dirty="0"/>
          </a:p>
        </p:txBody>
      </p:sp>
      <p:pic>
        <p:nvPicPr>
          <p:cNvPr id="4" name="Picture 8" descr="nyf_campus2009_01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57068">
            <a:off x="6618574" y="2628901"/>
            <a:ext cx="5310856" cy="3527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728216" cy="8482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388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5525" y="3455988"/>
            <a:ext cx="5461000" cy="328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4839" y="234950"/>
            <a:ext cx="4689475" cy="314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525" y="4164013"/>
            <a:ext cx="1908175" cy="936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929419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A KÉPZELET EREJE!</a:t>
            </a:r>
            <a:endParaRPr lang="hu-HU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1969" y="1459706"/>
            <a:ext cx="5524500" cy="36576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4234" y="2705530"/>
            <a:ext cx="5368925" cy="356827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1148" y="523081"/>
            <a:ext cx="1908175" cy="936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62039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1981200" y="273050"/>
            <a:ext cx="8229600" cy="1144588"/>
          </a:xfrm>
          <a:ln/>
        </p:spPr>
        <p:txBody>
          <a:bodyPr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hu-HU" altLang="hu-HU"/>
              <a:t> </a:t>
            </a:r>
          </a:p>
        </p:txBody>
      </p:sp>
      <p:sp>
        <p:nvSpPr>
          <p:cNvPr id="27650" name="Rectangle 2"/>
          <p:cNvSpPr>
            <a:spLocks noGrp="1" noChangeArrowheads="1"/>
          </p:cNvSpPr>
          <p:nvPr>
            <p:ph type="subTitle" idx="4294967295"/>
          </p:nvPr>
        </p:nvSpPr>
        <p:spPr>
          <a:xfrm>
            <a:off x="1981200" y="2447925"/>
            <a:ext cx="8229600" cy="3683000"/>
          </a:xfrm>
          <a:ln/>
        </p:spPr>
        <p:txBody>
          <a:bodyPr vert="horz" lIns="91440" tIns="28224" rIns="91440" bIns="45720" rtlCol="0" anchor="ctr">
            <a:normAutofit/>
          </a:bodyPr>
          <a:lstStyle/>
          <a:p>
            <a:pPr marL="0" indent="0" algn="ctr">
              <a:lnSpc>
                <a:spcPct val="93000"/>
              </a:lnSpc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hu-HU" altLang="hu-HU" sz="320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</a:p>
        </p:txBody>
      </p:sp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55784">
            <a:off x="5973670" y="2638083"/>
            <a:ext cx="4342463" cy="3538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76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06640">
            <a:off x="1514879" y="824379"/>
            <a:ext cx="4360980" cy="29917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9022" y="643975"/>
            <a:ext cx="1908175" cy="936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9731782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7328" y="46643"/>
            <a:ext cx="5184775" cy="3024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20000">
            <a:off x="7397751" y="2615865"/>
            <a:ext cx="4248150" cy="3311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Kép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5063">
            <a:off x="1845998" y="3188315"/>
            <a:ext cx="4874557" cy="322860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6405" y="622112"/>
            <a:ext cx="1908175" cy="936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2343390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77334" y="936624"/>
            <a:ext cx="8596668" cy="993775"/>
          </a:xfrm>
        </p:spPr>
        <p:txBody>
          <a:bodyPr/>
          <a:lstStyle/>
          <a:p>
            <a:r>
              <a:rPr lang="hu-HU" dirty="0" smtClean="0"/>
              <a:t>További kapcsolódási pontjaink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/>
              <a:t>LEGO egyetemi </a:t>
            </a:r>
            <a:r>
              <a:rPr lang="hu-HU" dirty="0" smtClean="0"/>
              <a:t>nagykövetek- Híd az egyetem és a LEGO között</a:t>
            </a:r>
          </a:p>
          <a:p>
            <a:r>
              <a:rPr lang="hu-HU" dirty="0" smtClean="0"/>
              <a:t>Bemutatásra</a:t>
            </a:r>
            <a:r>
              <a:rPr lang="hu-HU" dirty="0"/>
              <a:t> került </a:t>
            </a:r>
            <a:r>
              <a:rPr lang="hu-HU" dirty="0" smtClean="0"/>
              <a:t>Egyetemünk </a:t>
            </a:r>
            <a:r>
              <a:rPr lang="hu-HU" dirty="0"/>
              <a:t>oktatóinak, hallgatóinak illetve a gyakorló iskola alsó tagozatos tanítóinak a LEGO-EDUCATION </a:t>
            </a:r>
            <a:r>
              <a:rPr lang="hu-HU" dirty="0" smtClean="0"/>
              <a:t>módszertan</a:t>
            </a:r>
          </a:p>
          <a:p>
            <a:r>
              <a:rPr lang="hu-HU" dirty="0" smtClean="0"/>
              <a:t>Képzők </a:t>
            </a:r>
            <a:r>
              <a:rPr lang="hu-HU" dirty="0"/>
              <a:t>képzése </a:t>
            </a:r>
            <a:r>
              <a:rPr lang="hu-HU" dirty="0" smtClean="0"/>
              <a:t>nemzetközi szinten</a:t>
            </a:r>
          </a:p>
          <a:p>
            <a:r>
              <a:rPr lang="hu-HU" dirty="0"/>
              <a:t>LEGO képviselői számos Egyetemi </a:t>
            </a:r>
            <a:r>
              <a:rPr lang="hu-HU" dirty="0" smtClean="0"/>
              <a:t>rendezvényen (előadóként</a:t>
            </a:r>
            <a:r>
              <a:rPr lang="hu-HU" dirty="0"/>
              <a:t>, támogatóként, kiállító partnerként, szakmai </a:t>
            </a:r>
            <a:r>
              <a:rPr lang="hu-HU" dirty="0" smtClean="0"/>
              <a:t>bizottságokban)</a:t>
            </a:r>
          </a:p>
          <a:p>
            <a:r>
              <a:rPr lang="hu-HU" dirty="0" smtClean="0"/>
              <a:t>Multinacionális vállalati kultúra</a:t>
            </a:r>
          </a:p>
          <a:p>
            <a:r>
              <a:rPr lang="hu-HU" dirty="0" err="1" smtClean="0"/>
              <a:t>LEGO-robot</a:t>
            </a:r>
            <a:r>
              <a:rPr lang="hu-HU" dirty="0" smtClean="0"/>
              <a:t> versenyek</a:t>
            </a:r>
          </a:p>
          <a:p>
            <a:r>
              <a:rPr lang="hu-HU" dirty="0" smtClean="0"/>
              <a:t>Dolgozói partnerprogram további szélesítése</a:t>
            </a:r>
          </a:p>
          <a:p>
            <a:r>
              <a:rPr lang="hu-HU" dirty="0" smtClean="0"/>
              <a:t>LEIS bekapcsolása Nyíregyháza turisztikai szolgáltatásaiba- Látogatóközpont</a:t>
            </a:r>
          </a:p>
          <a:p>
            <a:endParaRPr lang="hu-HU" dirty="0"/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908175" cy="936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5832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Picture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0464" y="3932239"/>
            <a:ext cx="4211637" cy="279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9" y="115889"/>
            <a:ext cx="1908175" cy="936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4035" name="Rectangle 3"/>
          <p:cNvSpPr>
            <a:spLocks noChangeArrowheads="1"/>
          </p:cNvSpPr>
          <p:nvPr/>
        </p:nvSpPr>
        <p:spPr bwMode="auto">
          <a:xfrm>
            <a:off x="2135188" y="1087438"/>
            <a:ext cx="5656262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hangingPunct="1">
              <a:lnSpc>
                <a:spcPct val="100000"/>
              </a:lnSpc>
            </a:pPr>
            <a:r>
              <a:rPr lang="hu-HU" altLang="hu-HU" sz="4000" b="1"/>
              <a:t>Videó az egyetemről…</a:t>
            </a:r>
          </a:p>
        </p:txBody>
      </p:sp>
      <p:sp>
        <p:nvSpPr>
          <p:cNvPr id="44036" name="Rectangle 4"/>
          <p:cNvSpPr>
            <a:spLocks noChangeArrowheads="1"/>
          </p:cNvSpPr>
          <p:nvPr/>
        </p:nvSpPr>
        <p:spPr bwMode="auto">
          <a:xfrm>
            <a:off x="8688389" y="433388"/>
            <a:ext cx="2224087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hangingPunct="1">
              <a:lnSpc>
                <a:spcPct val="100000"/>
              </a:lnSpc>
            </a:pPr>
            <a:r>
              <a:rPr lang="hu-HU" altLang="hu-HU" sz="4000" b="1"/>
              <a:t>VIDEO</a:t>
            </a:r>
          </a:p>
        </p:txBody>
      </p:sp>
      <p:pic>
        <p:nvPicPr>
          <p:cNvPr id="44037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6414" y="1844675"/>
            <a:ext cx="6072187" cy="3416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LEIS hango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2075" y="228599"/>
            <a:ext cx="12192000" cy="6721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17159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par>
              <p:cTn id="2" fill="hold" nodeType="interactiveSeq">
                <p:childTnLst>
                  <p:par>
                    <p:cTn id="3" fill="hold"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fill="hold" nodeType="clickEffect">
                                  <p:stCondLst>
                                    <p:cond delay="0"/>
                                  </p:stCondLst>
                                  <p:childTnLst>
                                    <p:par>
                                      <p:cTn id="6"/>
                                    </p:pa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</p:par>
            <p:par>
              <p:cTn id="7" fill="hold" nodeType="interactiveSeq">
                <p:childTnLst>
                  <p:par>
                    <p:cTn id="8" fill="hold"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mediacall" fill="hold" nodeType="clickEffect">
                                  <p:stCondLst>
                                    <p:cond delay="0"/>
                                  </p:stCondLst>
                                  <p:childTnLst>
                                    <p:par>
                                      <p:cTn id="11"/>
                                    </p:pa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</p:par>
            <p:seq concurrent="1" nextAc="seek">
              <p:cTn id="1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Text Box 1"/>
          <p:cNvSpPr txBox="1">
            <a:spLocks noChangeArrowheads="1"/>
          </p:cNvSpPr>
          <p:nvPr/>
        </p:nvSpPr>
        <p:spPr bwMode="auto">
          <a:xfrm>
            <a:off x="3790951" y="404813"/>
            <a:ext cx="5726113" cy="1198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tIns="45000" rIns="45720" bIns="450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hangingPunct="1">
              <a:lnSpc>
                <a:spcPct val="100000"/>
              </a:lnSpc>
            </a:pPr>
            <a:r>
              <a:rPr lang="hu-HU" altLang="hu-HU" sz="3600" b="1" dirty="0">
                <a:solidFill>
                  <a:srgbClr val="5FCBEF"/>
                </a:solidFill>
                <a:latin typeface="Trebuchet MS" panose="020B0603020202020204" pitchFamily="34" charset="0"/>
              </a:rPr>
              <a:t>Találkozzunk </a:t>
            </a:r>
          </a:p>
          <a:p>
            <a:pPr algn="ctr" hangingPunct="1">
              <a:lnSpc>
                <a:spcPct val="100000"/>
              </a:lnSpc>
            </a:pPr>
            <a:r>
              <a:rPr lang="hu-HU" altLang="hu-HU" sz="3600" b="1" dirty="0">
                <a:solidFill>
                  <a:srgbClr val="5FCBEF"/>
                </a:solidFill>
                <a:latin typeface="Trebuchet MS" panose="020B0603020202020204" pitchFamily="34" charset="0"/>
              </a:rPr>
              <a:t>a Nyíregyházi Egyetemen</a:t>
            </a:r>
            <a:r>
              <a:rPr lang="hu-HU" altLang="hu-HU" sz="2600" b="1" dirty="0">
                <a:solidFill>
                  <a:srgbClr val="5FCBEF"/>
                </a:solidFill>
                <a:latin typeface="Trebuchet MS" panose="020B0603020202020204" pitchFamily="34" charset="0"/>
              </a:rPr>
              <a:t>!</a:t>
            </a:r>
          </a:p>
        </p:txBody>
      </p:sp>
      <p:sp>
        <p:nvSpPr>
          <p:cNvPr id="45058" name="Rectangle 2"/>
          <p:cNvSpPr>
            <a:spLocks noChangeArrowheads="1"/>
          </p:cNvSpPr>
          <p:nvPr/>
        </p:nvSpPr>
        <p:spPr bwMode="auto">
          <a:xfrm>
            <a:off x="1524000" y="11114"/>
            <a:ext cx="9144000" cy="268287"/>
          </a:xfrm>
          <a:prstGeom prst="rect">
            <a:avLst/>
          </a:prstGeom>
          <a:solidFill>
            <a:srgbClr val="2E83C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9080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  <p:pic>
        <p:nvPicPr>
          <p:cNvPr id="450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50" y="1725613"/>
            <a:ext cx="8148638" cy="318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506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9" y="115889"/>
            <a:ext cx="1908175" cy="936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1249395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1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1866150"/>
            <a:ext cx="4126831" cy="33099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123" name="Rectangle 3"/>
          <p:cNvSpPr>
            <a:spLocks noChangeArrowheads="1"/>
          </p:cNvSpPr>
          <p:nvPr/>
        </p:nvSpPr>
        <p:spPr bwMode="auto">
          <a:xfrm>
            <a:off x="2279651" y="1123950"/>
            <a:ext cx="7127875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hangingPunct="1">
              <a:lnSpc>
                <a:spcPct val="100000"/>
              </a:lnSpc>
            </a:pPr>
            <a:r>
              <a:rPr lang="hu-HU" altLang="hu-HU" sz="3200" b="1" dirty="0">
                <a:solidFill>
                  <a:schemeClr val="accent1"/>
                </a:solidFill>
              </a:rPr>
              <a:t>A </a:t>
            </a:r>
            <a:r>
              <a:rPr lang="hu-HU" altLang="hu-HU" sz="3200" b="1" dirty="0" smtClean="0">
                <a:solidFill>
                  <a:schemeClr val="accent1"/>
                </a:solidFill>
              </a:rPr>
              <a:t>Nyíregyháza a LEGO városa...</a:t>
            </a:r>
            <a:endParaRPr lang="hu-HU" altLang="hu-HU" sz="3200" b="1" dirty="0">
              <a:solidFill>
                <a:schemeClr val="accent1"/>
              </a:solidFill>
            </a:endParaRPr>
          </a:p>
        </p:txBody>
      </p:sp>
      <p:pic>
        <p:nvPicPr>
          <p:cNvPr id="47106" name="Picture 2" descr="KÃ©ptalÃ¡lat a kÃ¶vetkezÅre: âlego manufacturing kft. nyÃ­regyhÃ¡zaâ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53814">
            <a:off x="219076" y="1981201"/>
            <a:ext cx="3426494" cy="252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108" name="Picture 4" descr="KÃ©ptalÃ¡lat a kÃ¶vetkezÅre: âlego manufacturing kft. nyÃ­regyhÃ¡zaâ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40673">
            <a:off x="3645570" y="3587795"/>
            <a:ext cx="4843777" cy="3232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6" y="388571"/>
            <a:ext cx="1908175" cy="936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07639" y="1815367"/>
            <a:ext cx="1871897" cy="1871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6615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1981200" y="273050"/>
            <a:ext cx="8229600" cy="1144588"/>
          </a:xfrm>
          <a:ln/>
        </p:spPr>
        <p:txBody>
          <a:bodyPr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hu-HU" altLang="hu-HU" sz="2800" dirty="0"/>
              <a:t>A LEGO és a Nyíregyházi Egyetem </a:t>
            </a:r>
            <a:r>
              <a:rPr lang="hu-HU" altLang="hu-HU" sz="2800" dirty="0" smtClean="0"/>
              <a:t>kapcsolata</a:t>
            </a:r>
            <a:br>
              <a:rPr lang="hu-HU" altLang="hu-HU" sz="2800" dirty="0" smtClean="0"/>
            </a:br>
            <a:endParaRPr lang="hu-HU" altLang="hu-HU" sz="2800" dirty="0"/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subTitle" idx="4294967295"/>
          </p:nvPr>
        </p:nvSpPr>
        <p:spPr>
          <a:xfrm>
            <a:off x="0" y="1188244"/>
            <a:ext cx="8229600" cy="4525962"/>
          </a:xfrm>
          <a:ln/>
        </p:spPr>
        <p:txBody>
          <a:bodyPr vert="horz" lIns="91440" tIns="28224" rIns="91440" bIns="45720" rtlCol="0" anchor="ctr">
            <a:normAutofit/>
          </a:bodyPr>
          <a:lstStyle/>
          <a:p>
            <a:r>
              <a:rPr lang="hu-HU" sz="2400" dirty="0" smtClean="0"/>
              <a:t>2016. </a:t>
            </a:r>
            <a:r>
              <a:rPr lang="hu-HU" sz="2400" dirty="0"/>
              <a:t> novemberében a LEGO Manufacturing Kft, </a:t>
            </a:r>
            <a:r>
              <a:rPr lang="hu-HU" sz="2400" dirty="0" smtClean="0"/>
              <a:t>a </a:t>
            </a:r>
            <a:r>
              <a:rPr lang="hu-HU" sz="2400" dirty="0"/>
              <a:t>Nyíregyházi Egyetem, mint a megye legnagyobb felsőoktatási intézménye egy kölcsönösen előnyös, formalizált együttműködési </a:t>
            </a:r>
            <a:r>
              <a:rPr lang="hu-HU" sz="2400" dirty="0" smtClean="0"/>
              <a:t>keretrendszert </a:t>
            </a:r>
          </a:p>
          <a:p>
            <a:pPr marL="0" indent="0">
              <a:buNone/>
            </a:pPr>
            <a:r>
              <a:rPr lang="hu-HU" sz="2400" dirty="0"/>
              <a:t> </a:t>
            </a:r>
            <a:r>
              <a:rPr lang="hu-HU" sz="2400" dirty="0" smtClean="0"/>
              <a:t>   </a:t>
            </a:r>
            <a:r>
              <a:rPr lang="hu-HU" sz="2400" dirty="0"/>
              <a:t>alakított ki.  </a:t>
            </a:r>
          </a:p>
          <a:p>
            <a:r>
              <a:rPr lang="hu-HU" sz="2400" dirty="0" smtClean="0"/>
              <a:t>Cél: </a:t>
            </a:r>
            <a:r>
              <a:rPr lang="hu-HU" sz="2400" dirty="0"/>
              <a:t>közös szakmai munka </a:t>
            </a:r>
            <a:endParaRPr lang="hu-HU" sz="2400" dirty="0" smtClean="0"/>
          </a:p>
          <a:p>
            <a:r>
              <a:rPr lang="hu-HU" sz="2400" dirty="0" smtClean="0"/>
              <a:t> </a:t>
            </a:r>
            <a:r>
              <a:rPr lang="hu-HU" sz="2400" dirty="0"/>
              <a:t>értéktöbblet kialakítása, </a:t>
            </a:r>
            <a:endParaRPr lang="hu-HU" sz="2400" dirty="0" smtClean="0"/>
          </a:p>
          <a:p>
            <a:r>
              <a:rPr lang="hu-HU" sz="2400" dirty="0" smtClean="0"/>
              <a:t>Keretbe</a:t>
            </a:r>
            <a:r>
              <a:rPr lang="hu-HU" sz="2400" dirty="0"/>
              <a:t> </a:t>
            </a:r>
            <a:r>
              <a:rPr lang="hu-HU" sz="2400" dirty="0" smtClean="0"/>
              <a:t>foglalni,</a:t>
            </a:r>
            <a:r>
              <a:rPr lang="hu-HU" sz="2400" dirty="0"/>
              <a:t> ezáltal közelebb </a:t>
            </a:r>
            <a:endParaRPr lang="hu-HU" sz="2400" dirty="0" smtClean="0"/>
          </a:p>
          <a:p>
            <a:pPr marL="357188" indent="0">
              <a:buNone/>
            </a:pPr>
            <a:r>
              <a:rPr lang="hu-HU" sz="2400" dirty="0" smtClean="0"/>
              <a:t>hozni </a:t>
            </a:r>
            <a:r>
              <a:rPr lang="hu-HU" sz="2400" dirty="0"/>
              <a:t>egymáshoz az érintett partnereket</a:t>
            </a:r>
            <a:r>
              <a:rPr lang="hu-HU" sz="2400" dirty="0" smtClean="0"/>
              <a:t>,</a:t>
            </a:r>
          </a:p>
          <a:p>
            <a:pPr marL="0" indent="357188">
              <a:buNone/>
            </a:pPr>
            <a:r>
              <a:rPr lang="hu-HU" sz="2400" dirty="0" smtClean="0"/>
              <a:t>a </a:t>
            </a:r>
            <a:r>
              <a:rPr lang="hu-HU" sz="2400" dirty="0"/>
              <a:t>várost és az egyetemi hallgatókat. </a:t>
            </a:r>
          </a:p>
          <a:p>
            <a:endParaRPr lang="hu-HU" sz="2400" dirty="0"/>
          </a:p>
        </p:txBody>
      </p:sp>
      <p:pic>
        <p:nvPicPr>
          <p:cNvPr id="1028" name="Picture 4" descr="KÃ©ptalÃ¡lat a kÃ¶vetkezÅre: âlego manufacturing kft. nyÃ­regyhÃ¡zaâ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8575" y="2427287"/>
            <a:ext cx="5455650" cy="3668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07" y="0"/>
            <a:ext cx="1762187" cy="8649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3795214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1981200" y="273050"/>
            <a:ext cx="8229600" cy="1144588"/>
          </a:xfrm>
          <a:ln/>
        </p:spPr>
        <p:txBody>
          <a:bodyPr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hu-HU" altLang="hu-HU" sz="2800" dirty="0"/>
              <a:t>A </a:t>
            </a:r>
            <a:r>
              <a:rPr lang="hu-HU" altLang="hu-HU" sz="2800" dirty="0" err="1"/>
              <a:t>LEGO</a:t>
            </a:r>
            <a:r>
              <a:rPr lang="hu-HU" altLang="hu-HU" sz="2800" dirty="0"/>
              <a:t> és a Nyíregyházi Egyetem kapcsolata</a:t>
            </a:r>
          </a:p>
        </p:txBody>
      </p:sp>
      <p:sp>
        <p:nvSpPr>
          <p:cNvPr id="9218" name="Rectangle 2"/>
          <p:cNvSpPr>
            <a:spLocks noGrp="1" noChangeArrowheads="1"/>
          </p:cNvSpPr>
          <p:nvPr>
            <p:ph type="subTitle" idx="4294967295"/>
          </p:nvPr>
        </p:nvSpPr>
        <p:spPr>
          <a:xfrm>
            <a:off x="1981200" y="1604963"/>
            <a:ext cx="8229600" cy="4525962"/>
          </a:xfrm>
          <a:ln/>
        </p:spPr>
        <p:txBody>
          <a:bodyPr vert="horz" lIns="91440" tIns="28224" rIns="91440" bIns="45720" rtlCol="0" anchor="ctr">
            <a:normAutofit/>
          </a:bodyPr>
          <a:lstStyle/>
          <a:p>
            <a:pPr marL="0" indent="0" algn="ctr">
              <a:lnSpc>
                <a:spcPct val="93000"/>
              </a:lnSpc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endParaRPr lang="hu-HU" altLang="hu-HU" sz="320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0" indent="0" algn="ctr">
              <a:lnSpc>
                <a:spcPct val="93000"/>
              </a:lnSpc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endParaRPr lang="hu-HU" altLang="hu-HU" sz="32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7175" y="1295401"/>
            <a:ext cx="2478088" cy="3832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3024" y="4454526"/>
            <a:ext cx="3849688" cy="2657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317500" y="1119187"/>
            <a:ext cx="5791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2017. február </a:t>
            </a:r>
            <a:r>
              <a:rPr lang="hu-HU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6.-LEGO Közösségi Tér átadása az Egyetemen</a:t>
            </a:r>
            <a:endParaRPr lang="hu-HU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028" name="Picture 4" descr="https://www.nyiregyhaza.hu/data/news5_kepekpro/categories/4355/2/1486382508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694" y="1993046"/>
            <a:ext cx="4220602" cy="2806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4612" y="2274888"/>
            <a:ext cx="1908175" cy="936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433225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1"/>
          <p:cNvSpPr>
            <a:spLocks noChangeArrowheads="1"/>
          </p:cNvSpPr>
          <p:nvPr/>
        </p:nvSpPr>
        <p:spPr bwMode="auto">
          <a:xfrm>
            <a:off x="2027239" y="1439864"/>
            <a:ext cx="7991475" cy="4967287"/>
          </a:xfrm>
          <a:prstGeom prst="rect">
            <a:avLst/>
          </a:prstGeom>
          <a:blipFill dpi="0" rotWithShape="0">
            <a:blip r:embed="rId3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60876" rIns="90000" bIns="45000" anchor="ctr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/>
            <a:r>
              <a:rPr lang="hu-HU" altLang="hu-HU"/>
              <a:t> </a:t>
            </a:r>
          </a:p>
        </p:txBody>
      </p:sp>
      <p:sp>
        <p:nvSpPr>
          <p:cNvPr id="1126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981200" y="273050"/>
            <a:ext cx="8229600" cy="1144588"/>
          </a:xfrm>
          <a:ln/>
        </p:spPr>
        <p:txBody>
          <a:bodyPr>
            <a:normAutofit fontScale="90000"/>
          </a:bodyPr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hu-HU" altLang="hu-HU" dirty="0" smtClean="0"/>
              <a:t> 2017-LEGO Education- A </a:t>
            </a:r>
            <a:r>
              <a:rPr lang="hu-HU" altLang="hu-HU" dirty="0"/>
              <a:t>képzelet ereje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1981200" y="1604963"/>
            <a:ext cx="8229600" cy="4525962"/>
          </a:xfrm>
          <a:ln/>
        </p:spPr>
        <p:txBody>
          <a:bodyPr vert="horz" lIns="91440" tIns="28224" rIns="91440" bIns="45720" rtlCol="0" anchor="ctr">
            <a:normAutofit/>
          </a:bodyPr>
          <a:lstStyle/>
          <a:p>
            <a:pPr marL="0" indent="0" algn="ctr">
              <a:lnSpc>
                <a:spcPct val="93000"/>
              </a:lnSpc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endParaRPr lang="hu-HU" altLang="hu-HU" sz="320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0" indent="0" algn="ctr">
              <a:lnSpc>
                <a:spcPct val="93000"/>
              </a:lnSpc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endParaRPr lang="hu-HU" altLang="hu-HU" sz="32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4177"/>
            <a:ext cx="1908175" cy="936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7489005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LEGO </a:t>
            </a:r>
            <a:r>
              <a:rPr lang="hu-HU" dirty="0" smtClean="0"/>
              <a:t>EDUCATION INNOVATION STUDIO</a:t>
            </a:r>
            <a:endParaRPr lang="hu-HU" dirty="0"/>
          </a:p>
        </p:txBody>
      </p:sp>
      <p:sp>
        <p:nvSpPr>
          <p:cNvPr id="3" name="Téglalap 2"/>
          <p:cNvSpPr/>
          <p:nvPr/>
        </p:nvSpPr>
        <p:spPr>
          <a:xfrm>
            <a:off x="939800" y="1997839"/>
            <a:ext cx="820420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 stúdió </a:t>
            </a:r>
            <a:r>
              <a:rPr lang="hu-HU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célja</a:t>
            </a:r>
            <a:r>
              <a:rPr lang="hu-HU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:</a:t>
            </a:r>
          </a:p>
          <a:p>
            <a:pPr marL="265113" indent="-265113"/>
            <a:r>
              <a:rPr lang="hu-HU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• Közösen  </a:t>
            </a:r>
            <a:r>
              <a:rPr lang="hu-HU" sz="2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megismertesük</a:t>
            </a:r>
            <a:r>
              <a:rPr lang="hu-HU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a leendő és a gyakorló </a:t>
            </a:r>
            <a:r>
              <a:rPr lang="hu-HU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tanítókat</a:t>
            </a:r>
            <a:r>
              <a:rPr lang="hu-HU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tanárokat a LEGO Education, mint oktatási, tehetségfejlesztő eszköz nyújtotta lehetőségekkel</a:t>
            </a:r>
            <a:r>
              <a:rPr lang="hu-HU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</a:p>
          <a:p>
            <a:endParaRPr lang="hu-HU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265113" indent="-265113"/>
            <a:r>
              <a:rPr lang="hu-HU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• A </a:t>
            </a:r>
            <a:r>
              <a:rPr lang="hu-HU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LEGO Education taneszközök pedagógiai értékének országos szintű átadása, készségszintű megismertetése a pedagógusokkal. </a:t>
            </a:r>
            <a:endParaRPr lang="hu-HU" sz="24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hu-HU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357188" indent="-357188"/>
            <a:r>
              <a:rPr lang="hu-HU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• A </a:t>
            </a:r>
            <a:r>
              <a:rPr lang="hu-HU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modern pedagógia kultúrájának </a:t>
            </a:r>
            <a:r>
              <a:rPr lang="hu-HU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kialakítása, </a:t>
            </a:r>
            <a:r>
              <a:rPr lang="hu-HU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 résztvevők digitális és módszertani </a:t>
            </a:r>
            <a:r>
              <a:rPr lang="hu-HU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fejlesztése.</a:t>
            </a:r>
            <a:endParaRPr lang="hu-HU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9" y="947737"/>
            <a:ext cx="1908175" cy="936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47039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91230" y="754969"/>
            <a:ext cx="10292942" cy="1188720"/>
          </a:xfrm>
        </p:spPr>
        <p:txBody>
          <a:bodyPr>
            <a:normAutofit fontScale="90000"/>
          </a:bodyPr>
          <a:lstStyle/>
          <a:p>
            <a:r>
              <a:rPr lang="hu-HU" sz="2700" dirty="0" smtClean="0"/>
              <a:t>2018.május 29.-Belgium </a:t>
            </a:r>
            <a:r>
              <a:rPr lang="hu-HU" sz="2700" dirty="0" err="1"/>
              <a:t>Hogeschool</a:t>
            </a:r>
            <a:r>
              <a:rPr lang="hu-HU" sz="2700" dirty="0"/>
              <a:t> PXL </a:t>
            </a:r>
            <a:r>
              <a:rPr lang="hu-HU" sz="2700" dirty="0" smtClean="0"/>
              <a:t/>
            </a:r>
            <a:br>
              <a:rPr lang="hu-HU" sz="2700" dirty="0" smtClean="0"/>
            </a:br>
            <a:r>
              <a:rPr lang="hu-HU" sz="2700" dirty="0" smtClean="0"/>
              <a:t>Tanárképző </a:t>
            </a:r>
            <a:r>
              <a:rPr lang="hu-HU" sz="2700" dirty="0"/>
              <a:t>Főiskolán </a:t>
            </a:r>
            <a:r>
              <a:rPr lang="hu-HU" sz="2700" dirty="0" smtClean="0"/>
              <a:t/>
            </a:r>
            <a:br>
              <a:rPr lang="hu-HU" sz="2700" dirty="0" smtClean="0"/>
            </a:br>
            <a:r>
              <a:rPr lang="hu-HU" sz="2700" dirty="0" smtClean="0"/>
              <a:t>LEGO </a:t>
            </a:r>
            <a:r>
              <a:rPr lang="hu-HU" sz="2700" dirty="0"/>
              <a:t>Education </a:t>
            </a:r>
            <a:r>
              <a:rPr lang="hu-HU" sz="2700" dirty="0" err="1" smtClean="0"/>
              <a:t>Innovation</a:t>
            </a:r>
            <a:r>
              <a:rPr lang="hu-HU" sz="2700" dirty="0" smtClean="0"/>
              <a:t> </a:t>
            </a:r>
            <a:r>
              <a:rPr lang="hu-HU" sz="2700" dirty="0" err="1" smtClean="0"/>
              <a:t>Studió-</a:t>
            </a:r>
            <a:r>
              <a:rPr lang="hu-HU" sz="2700" dirty="0" smtClean="0"/>
              <a:t> </a:t>
            </a:r>
            <a:r>
              <a:rPr lang="hu-HU" sz="2700" dirty="0"/>
              <a:t>nemzetközi oktatási </a:t>
            </a:r>
            <a:r>
              <a:rPr lang="hu-HU" sz="2700" dirty="0" err="1" smtClean="0"/>
              <a:t>workshop</a:t>
            </a:r>
            <a:r>
              <a:rPr lang="hu-HU" sz="2700" dirty="0" smtClean="0"/>
              <a:t> </a:t>
            </a:r>
            <a:endParaRPr lang="hu-HU" dirty="0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1390">
            <a:off x="5969000" y="2260600"/>
            <a:ext cx="5791200" cy="4343400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1" y="2260600"/>
            <a:ext cx="5245099" cy="393382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126"/>
            <a:ext cx="1625479" cy="797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35175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Text Box 1"/>
          <p:cNvSpPr txBox="1">
            <a:spLocks noChangeArrowheads="1"/>
          </p:cNvSpPr>
          <p:nvPr/>
        </p:nvSpPr>
        <p:spPr bwMode="auto">
          <a:xfrm>
            <a:off x="3603626" y="371475"/>
            <a:ext cx="5370513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hangingPunct="1">
              <a:lnSpc>
                <a:spcPct val="100000"/>
              </a:lnSpc>
            </a:pPr>
            <a:r>
              <a:rPr lang="hu-HU" altLang="hu-HU" sz="4000" b="1">
                <a:solidFill>
                  <a:srgbClr val="5FCBEF"/>
                </a:solidFill>
              </a:rPr>
              <a:t>Osztatlan tanárképzés</a:t>
            </a:r>
          </a:p>
        </p:txBody>
      </p:sp>
      <p:sp>
        <p:nvSpPr>
          <p:cNvPr id="36866" name="Text Box 2"/>
          <p:cNvSpPr txBox="1">
            <a:spLocks noChangeArrowheads="1"/>
          </p:cNvSpPr>
          <p:nvPr/>
        </p:nvSpPr>
        <p:spPr bwMode="auto">
          <a:xfrm>
            <a:off x="3031756" y="1620026"/>
            <a:ext cx="5965825" cy="2040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spcBef>
                <a:spcPts val="1000"/>
              </a:spcBef>
            </a:pPr>
            <a:r>
              <a:rPr lang="hu-HU" altLang="hu-HU" sz="1400" b="1" dirty="0">
                <a:solidFill>
                  <a:srgbClr val="404040"/>
                </a:solidFill>
              </a:rPr>
              <a:t>Osztatlan tanárképzés</a:t>
            </a:r>
            <a:r>
              <a:rPr lang="hu-HU" altLang="hu-HU" sz="1400" dirty="0">
                <a:solidFill>
                  <a:srgbClr val="404040"/>
                </a:solidFill>
              </a:rPr>
              <a:t>: általános iskolai, 10 féléves szakpáros képzés </a:t>
            </a:r>
          </a:p>
          <a:p>
            <a:pPr>
              <a:spcBef>
                <a:spcPts val="1000"/>
              </a:spcBef>
            </a:pPr>
            <a:r>
              <a:rPr lang="hu-HU" altLang="hu-HU" sz="1400" dirty="0">
                <a:solidFill>
                  <a:srgbClr val="404040"/>
                </a:solidFill>
              </a:rPr>
              <a:t>       (14 közismereti szak, különböző párosításban) </a:t>
            </a:r>
          </a:p>
        </p:txBody>
      </p:sp>
      <p:sp>
        <p:nvSpPr>
          <p:cNvPr id="36867" name="Rectangle 3"/>
          <p:cNvSpPr>
            <a:spLocks noChangeArrowheads="1"/>
          </p:cNvSpPr>
          <p:nvPr/>
        </p:nvSpPr>
        <p:spPr bwMode="auto">
          <a:xfrm rot="21300000">
            <a:off x="1763831" y="2398924"/>
            <a:ext cx="3195403" cy="367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hangingPunct="1">
              <a:lnSpc>
                <a:spcPct val="100000"/>
              </a:lnSpc>
            </a:pPr>
            <a:r>
              <a:rPr lang="hu-HU" altLang="hu-HU"/>
              <a:t>angol nyelv és kultúra tanára </a:t>
            </a:r>
          </a:p>
        </p:txBody>
      </p:sp>
      <p:sp>
        <p:nvSpPr>
          <p:cNvPr id="36868" name="Rectangle 4"/>
          <p:cNvSpPr>
            <a:spLocks noChangeArrowheads="1"/>
          </p:cNvSpPr>
          <p:nvPr/>
        </p:nvSpPr>
        <p:spPr bwMode="auto">
          <a:xfrm rot="660000">
            <a:off x="7164389" y="2592389"/>
            <a:ext cx="3024187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hangingPunct="1">
              <a:lnSpc>
                <a:spcPct val="100000"/>
              </a:lnSpc>
            </a:pPr>
            <a:r>
              <a:rPr lang="hu-HU" altLang="hu-HU"/>
              <a:t>biológiatanár(egészségtan)</a:t>
            </a:r>
          </a:p>
        </p:txBody>
      </p:sp>
      <p:sp>
        <p:nvSpPr>
          <p:cNvPr id="36869" name="Rectangle 5"/>
          <p:cNvSpPr>
            <a:spLocks noChangeArrowheads="1"/>
          </p:cNvSpPr>
          <p:nvPr/>
        </p:nvSpPr>
        <p:spPr bwMode="auto">
          <a:xfrm rot="21060000">
            <a:off x="4511675" y="5589589"/>
            <a:ext cx="1898650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hangingPunct="1">
              <a:lnSpc>
                <a:spcPct val="100000"/>
              </a:lnSpc>
            </a:pPr>
            <a:r>
              <a:rPr lang="hu-HU" altLang="hu-HU"/>
              <a:t>ének-zene tanár</a:t>
            </a:r>
          </a:p>
        </p:txBody>
      </p:sp>
      <p:sp>
        <p:nvSpPr>
          <p:cNvPr id="36870" name="Rectangle 6"/>
          <p:cNvSpPr>
            <a:spLocks noChangeArrowheads="1"/>
          </p:cNvSpPr>
          <p:nvPr/>
        </p:nvSpPr>
        <p:spPr bwMode="auto">
          <a:xfrm rot="21300000">
            <a:off x="1709739" y="3763964"/>
            <a:ext cx="5119687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hangingPunct="1">
              <a:lnSpc>
                <a:spcPct val="100000"/>
              </a:lnSpc>
            </a:pPr>
            <a:r>
              <a:rPr lang="hu-HU" altLang="hu-HU"/>
              <a:t>fizikatanár (természettudományos gyakorlatok)</a:t>
            </a:r>
          </a:p>
        </p:txBody>
      </p:sp>
      <p:sp>
        <p:nvSpPr>
          <p:cNvPr id="36871" name="Rectangle 7"/>
          <p:cNvSpPr>
            <a:spLocks noChangeArrowheads="1"/>
          </p:cNvSpPr>
          <p:nvPr/>
        </p:nvSpPr>
        <p:spPr bwMode="auto">
          <a:xfrm rot="21060000">
            <a:off x="3536951" y="3033714"/>
            <a:ext cx="2174875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hangingPunct="1">
              <a:lnSpc>
                <a:spcPct val="100000"/>
              </a:lnSpc>
            </a:pPr>
            <a:r>
              <a:rPr lang="hu-HU" altLang="hu-HU"/>
              <a:t>informatikatanár</a:t>
            </a:r>
          </a:p>
        </p:txBody>
      </p:sp>
      <p:sp>
        <p:nvSpPr>
          <p:cNvPr id="36872" name="Rectangle 8"/>
          <p:cNvSpPr>
            <a:spLocks noChangeArrowheads="1"/>
          </p:cNvSpPr>
          <p:nvPr/>
        </p:nvSpPr>
        <p:spPr bwMode="auto">
          <a:xfrm rot="480000">
            <a:off x="7897814" y="6092826"/>
            <a:ext cx="2014537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hangingPunct="1">
              <a:lnSpc>
                <a:spcPct val="100000"/>
              </a:lnSpc>
            </a:pPr>
            <a:r>
              <a:rPr lang="hu-HU" altLang="hu-HU"/>
              <a:t>matematikatanár</a:t>
            </a:r>
          </a:p>
        </p:txBody>
      </p:sp>
      <p:sp>
        <p:nvSpPr>
          <p:cNvPr id="36873" name="Rectangle 9"/>
          <p:cNvSpPr>
            <a:spLocks noChangeArrowheads="1"/>
          </p:cNvSpPr>
          <p:nvPr/>
        </p:nvSpPr>
        <p:spPr bwMode="auto">
          <a:xfrm rot="480000">
            <a:off x="7034213" y="4724401"/>
            <a:ext cx="3287712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hangingPunct="1">
              <a:lnSpc>
                <a:spcPct val="100000"/>
              </a:lnSpc>
            </a:pPr>
            <a:r>
              <a:rPr lang="hu-HU" altLang="hu-HU"/>
              <a:t>népzene- és népikultúra-tanár</a:t>
            </a:r>
          </a:p>
        </p:txBody>
      </p:sp>
      <p:sp>
        <p:nvSpPr>
          <p:cNvPr id="36874" name="Rectangle 10"/>
          <p:cNvSpPr>
            <a:spLocks noChangeArrowheads="1"/>
          </p:cNvSpPr>
          <p:nvPr/>
        </p:nvSpPr>
        <p:spPr bwMode="auto">
          <a:xfrm rot="240000">
            <a:off x="6673851" y="5514976"/>
            <a:ext cx="2189163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hangingPunct="1">
              <a:lnSpc>
                <a:spcPct val="100000"/>
              </a:lnSpc>
            </a:pPr>
            <a:r>
              <a:rPr lang="hu-HU" altLang="hu-HU"/>
              <a:t>testnevelőtanár</a:t>
            </a:r>
          </a:p>
        </p:txBody>
      </p:sp>
      <p:sp>
        <p:nvSpPr>
          <p:cNvPr id="36875" name="Rectangle 11"/>
          <p:cNvSpPr>
            <a:spLocks noChangeArrowheads="1"/>
          </p:cNvSpPr>
          <p:nvPr/>
        </p:nvSpPr>
        <p:spPr bwMode="auto">
          <a:xfrm rot="21180000">
            <a:off x="3792539" y="4437064"/>
            <a:ext cx="1666875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hangingPunct="1">
              <a:lnSpc>
                <a:spcPct val="100000"/>
              </a:lnSpc>
            </a:pPr>
            <a:r>
              <a:rPr lang="hu-HU" altLang="hu-HU"/>
              <a:t>magyartanár</a:t>
            </a:r>
          </a:p>
        </p:txBody>
      </p:sp>
      <p:sp>
        <p:nvSpPr>
          <p:cNvPr id="36876" name="Rectangle 12"/>
          <p:cNvSpPr>
            <a:spLocks noChangeArrowheads="1"/>
          </p:cNvSpPr>
          <p:nvPr/>
        </p:nvSpPr>
        <p:spPr bwMode="auto">
          <a:xfrm rot="21240000">
            <a:off x="2135189" y="5807076"/>
            <a:ext cx="2287587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hangingPunct="1">
              <a:lnSpc>
                <a:spcPct val="100000"/>
              </a:lnSpc>
            </a:pPr>
            <a:r>
              <a:rPr lang="hu-HU" altLang="hu-HU"/>
              <a:t>kémiatanár</a:t>
            </a:r>
          </a:p>
        </p:txBody>
      </p:sp>
      <p:sp>
        <p:nvSpPr>
          <p:cNvPr id="36877" name="Rectangle 13"/>
          <p:cNvSpPr>
            <a:spLocks noChangeArrowheads="1"/>
          </p:cNvSpPr>
          <p:nvPr/>
        </p:nvSpPr>
        <p:spPr bwMode="auto">
          <a:xfrm rot="360000">
            <a:off x="6000751" y="3232151"/>
            <a:ext cx="3933825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hangingPunct="1">
              <a:lnSpc>
                <a:spcPct val="100000"/>
              </a:lnSpc>
            </a:pPr>
            <a:r>
              <a:rPr lang="hu-HU" altLang="hu-HU" i="1"/>
              <a:t>természetismeret-környezettan t</a:t>
            </a:r>
            <a:r>
              <a:rPr lang="hu-HU" altLang="hu-HU"/>
              <a:t>anár</a:t>
            </a:r>
          </a:p>
        </p:txBody>
      </p:sp>
      <p:sp>
        <p:nvSpPr>
          <p:cNvPr id="36878" name="Rectangle 14"/>
          <p:cNvSpPr>
            <a:spLocks noChangeArrowheads="1"/>
          </p:cNvSpPr>
          <p:nvPr/>
        </p:nvSpPr>
        <p:spPr bwMode="auto">
          <a:xfrm rot="21360000">
            <a:off x="2062163" y="5086351"/>
            <a:ext cx="5378450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hangingPunct="1">
              <a:lnSpc>
                <a:spcPct val="100000"/>
              </a:lnSpc>
            </a:pPr>
            <a:r>
              <a:rPr lang="hu-HU" altLang="hu-HU"/>
              <a:t>történelemtanár és állampolgári ismeretek tanára </a:t>
            </a:r>
          </a:p>
        </p:txBody>
      </p:sp>
      <p:sp>
        <p:nvSpPr>
          <p:cNvPr id="36879" name="Rectangle 15"/>
          <p:cNvSpPr>
            <a:spLocks noChangeArrowheads="1"/>
          </p:cNvSpPr>
          <p:nvPr/>
        </p:nvSpPr>
        <p:spPr bwMode="auto">
          <a:xfrm>
            <a:off x="4224338" y="6237289"/>
            <a:ext cx="3168650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hangingPunct="1">
              <a:lnSpc>
                <a:spcPct val="100000"/>
              </a:lnSpc>
            </a:pPr>
            <a:r>
              <a:rPr lang="hu-HU" altLang="hu-HU"/>
              <a:t>rajz-és vizuáliskultúra-tanár</a:t>
            </a:r>
          </a:p>
        </p:txBody>
      </p:sp>
      <p:sp>
        <p:nvSpPr>
          <p:cNvPr id="36880" name="Rectangle 16"/>
          <p:cNvSpPr>
            <a:spLocks noChangeArrowheads="1"/>
          </p:cNvSpPr>
          <p:nvPr/>
        </p:nvSpPr>
        <p:spPr bwMode="auto">
          <a:xfrm rot="420000">
            <a:off x="7507289" y="4025901"/>
            <a:ext cx="1450975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hangingPunct="1">
              <a:lnSpc>
                <a:spcPct val="100000"/>
              </a:lnSpc>
            </a:pPr>
            <a:r>
              <a:rPr lang="hu-HU" altLang="hu-HU"/>
              <a:t>földrajztanár</a:t>
            </a:r>
          </a:p>
        </p:txBody>
      </p:sp>
      <p:pic>
        <p:nvPicPr>
          <p:cNvPr id="36881" name="Picture 1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589" y="306773"/>
            <a:ext cx="1908175" cy="936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5163388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Fazetta">
  <a:themeElements>
    <a:clrScheme name="Fazet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zet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zet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227</TotalTime>
  <Words>480</Words>
  <Application>Microsoft Office PowerPoint</Application>
  <PresentationFormat>Szélesvásznú</PresentationFormat>
  <Paragraphs>122</Paragraphs>
  <Slides>26</Slides>
  <Notes>18</Notes>
  <HiddenSlides>0</HiddenSlides>
  <MMClips>1</MMClips>
  <ScaleCrop>false</ScaleCrop>
  <HeadingPairs>
    <vt:vector size="6" baseType="variant">
      <vt:variant>
        <vt:lpstr>Használt betűtípusok</vt:lpstr>
      </vt:variant>
      <vt:variant>
        <vt:i4>6</vt:i4>
      </vt:variant>
      <vt:variant>
        <vt:lpstr>Téma</vt:lpstr>
      </vt:variant>
      <vt:variant>
        <vt:i4>1</vt:i4>
      </vt:variant>
      <vt:variant>
        <vt:lpstr>Diacímek</vt:lpstr>
      </vt:variant>
      <vt:variant>
        <vt:i4>26</vt:i4>
      </vt:variant>
    </vt:vector>
  </HeadingPairs>
  <TitlesOfParts>
    <vt:vector size="33" baseType="lpstr">
      <vt:lpstr>Microsoft YaHei</vt:lpstr>
      <vt:lpstr>Arial</vt:lpstr>
      <vt:lpstr>Calibri</vt:lpstr>
      <vt:lpstr>Trebuchet MS</vt:lpstr>
      <vt:lpstr>Wingdings</vt:lpstr>
      <vt:lpstr>Wingdings 3</vt:lpstr>
      <vt:lpstr>Fazetta</vt:lpstr>
      <vt:lpstr> A NYÍREGYHÁZI EGYETEM ÉS  A LEGO  EDUCATION INNOVATION STUDIO</vt:lpstr>
      <vt:lpstr>A Nyíregyházi Egyetemről…</vt:lpstr>
      <vt:lpstr>PowerPoint bemutató</vt:lpstr>
      <vt:lpstr>A LEGO és a Nyíregyházi Egyetem kapcsolata </vt:lpstr>
      <vt:lpstr>A LEGO és a Nyíregyházi Egyetem kapcsolata</vt:lpstr>
      <vt:lpstr> 2017-LEGO Education- A képzelet ereje</vt:lpstr>
      <vt:lpstr>LEGO EDUCATION INNOVATION STUDIO</vt:lpstr>
      <vt:lpstr>2018.május 29.-Belgium Hogeschool PXL  Tanárképző Főiskolán  LEGO Education Innovation Studió- nemzetközi oktatási workshop </vt:lpstr>
      <vt:lpstr>PowerPoint bemutató</vt:lpstr>
      <vt:lpstr>Akkreditált pedagógus továbbképzések célja </vt:lpstr>
      <vt:lpstr>Akkreditált pedagógus továbbképzések:</vt:lpstr>
      <vt:lpstr>PowerPoint bemutató</vt:lpstr>
      <vt:lpstr>Nyílt végű tanulás</vt:lpstr>
      <vt:lpstr>A LEGO® WeDo 2.0   A természettudományos kompetenciák és a 21. századi kompetenciák, illetve a programozási képesség fejlesztését segíti.  Cél:elsajátítsák a számítógépes valamint a mérnöki gondolatmenet alapjait. 17 projektet tartalmaz különböző témakörökben.</vt:lpstr>
      <vt:lpstr>AZ EV3 ÉLMÉNY A LEGO MINDSTORMS EV3 </vt:lpstr>
      <vt:lpstr>AZ EV3 ÉLMÉNY A LEGO MINDSTORMS EV3 </vt:lpstr>
      <vt:lpstr>PowerPoint bemutató</vt:lpstr>
      <vt:lpstr>LEGO EDUCATION INNOVATION STUDIO</vt:lpstr>
      <vt:lpstr>Céljaink:</vt:lpstr>
      <vt:lpstr>PowerPoint bemutató</vt:lpstr>
      <vt:lpstr>A KÉPZELET EREJE!</vt:lpstr>
      <vt:lpstr> </vt:lpstr>
      <vt:lpstr>PowerPoint bemutató</vt:lpstr>
      <vt:lpstr>További kapcsolódási pontjaink</vt:lpstr>
      <vt:lpstr>PowerPoint bemutató</vt:lpstr>
      <vt:lpstr>PowerPoint bemutató</vt:lpstr>
    </vt:vector>
  </TitlesOfParts>
  <Company>Nyíregyházi Főiskola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TÉGEDBIS VÁR A NYÍREGYHÁZI EGYETEM!</dc:title>
  <dc:creator>Kósáné dr. Bilanics Ágnes</dc:creator>
  <cp:lastModifiedBy>Kósáné dr. Bilanics Ágnes</cp:lastModifiedBy>
  <cp:revision>26</cp:revision>
  <dcterms:created xsi:type="dcterms:W3CDTF">2018-11-21T19:25:07Z</dcterms:created>
  <dcterms:modified xsi:type="dcterms:W3CDTF">2018-11-22T09:20:58Z</dcterms:modified>
</cp:coreProperties>
</file>