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67" r:id="rId15"/>
  </p:sldIdLst>
  <p:sldSz cx="9144000" cy="5143500" type="screen16x9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8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1" autoAdjust="0"/>
    <p:restoredTop sz="94687" autoAdjust="0"/>
  </p:normalViewPr>
  <p:slideViewPr>
    <p:cSldViewPr>
      <p:cViewPr varScale="1">
        <p:scale>
          <a:sx n="84" d="100"/>
          <a:sy n="84" d="100"/>
        </p:scale>
        <p:origin x="31" y="4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2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B1587-BB4B-4FF5-A8CA-7A9A9367AF63}" type="datetimeFigureOut">
              <a:rPr lang="sl-SI" smtClean="0"/>
              <a:pPr/>
              <a:t>22. 11. 2018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66C34-AF83-4CF2-9379-A03219E1897F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7087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aktív részvétel a szakpolitikai döntéshozók számára készítendő irányelvek, szakmai anyagok kidolgozásában, </a:t>
            </a:r>
          </a:p>
          <a:p>
            <a:r>
              <a:rPr lang="hu-HU" dirty="0" smtClean="0"/>
              <a:t>három részletes esettanulmány elkészítése angol nyelven az adott tematikus területhez tartozó jó gyakorlatokról</a:t>
            </a:r>
          </a:p>
          <a:p>
            <a:r>
              <a:rPr lang="hu-HU" dirty="0" smtClean="0"/>
              <a:t>PHE Kiválósági Fórumon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10</a:t>
            </a:fld>
            <a:endParaRPr 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11</a:t>
            </a:fld>
            <a:endParaRPr 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12</a:t>
            </a:fld>
            <a:endParaRPr 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13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növelni kell a munkahelyi környezetben történő tanulásra vonatkozó együttműködést</a:t>
            </a:r>
          </a:p>
          <a:p>
            <a:endParaRPr lang="hu-HU" dirty="0" smtClean="0"/>
          </a:p>
          <a:p>
            <a:r>
              <a:rPr lang="hu-HU" dirty="0" smtClean="0"/>
              <a:t>ösztönözze a tagállamokat: hozzanak azonnali intézkedéseket annak biztosítására, hogy a fiatalok elsajátíthassák a munkaerőpiacon szükséges készségeket és kompetenciákat, továbbá hogy teljesülnek a foglalkoztatásra és növekedésre vonatkozó célkitűzések. Az oktatási intézmények megfeleljenek a valós társadalmi szükségleteknek</a:t>
            </a:r>
          </a:p>
          <a:p>
            <a:endParaRPr lang="hu-HU" dirty="0" smtClean="0"/>
          </a:p>
          <a:p>
            <a:r>
              <a:rPr lang="hu-HU" dirty="0" smtClean="0"/>
              <a:t>A készségek a termelékenység kulcstényezői. Európának reagálnia kell az oktatás színvonalában világszerte bekövetkezett növekedésre és a készségkínálat bővülésére. Az előrejelzések szerint az EU-ban 2020-ra a munkahelyek több mint harmadánál előfeltétellé válik a felsőfokú végzettség, és várhatóan az álláshelyek mindössze 18%-ánál lesz elegendő az alacsony szakképzettség. </a:t>
            </a:r>
          </a:p>
          <a:p>
            <a:endParaRPr lang="hu-HU" dirty="0" smtClean="0"/>
          </a:p>
          <a:p>
            <a:r>
              <a:rPr lang="hu-HU" dirty="0" smtClean="0"/>
              <a:t>A tagállamoknak javítaniuk kell a képesítések és készségek elismerésén, beleértve a formális oktatáson és képzésen kívül szerzett képesítéseket és ismereteket.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szakképzési rendszerek létrehozása érdekében, és növelni kell a munkahelyi környezetben történő tanulásra vonatkozó együttműködést.</a:t>
            </a:r>
          </a:p>
          <a:p>
            <a:endParaRPr lang="hu-HU" dirty="0" smtClean="0"/>
          </a:p>
          <a:p>
            <a:r>
              <a:rPr lang="hu-HU" dirty="0" smtClean="0"/>
              <a:t>Fontos a partnerségi megközelítés alkalmazása. Mind magán-, mind közszférabeli finanszírozás szükséges az innováció fellendítéséhez, valamint a tudományos élet és az üzlet világa közötti termékeny együttműködés fokozásához.</a:t>
            </a:r>
          </a:p>
          <a:p>
            <a:r>
              <a:rPr lang="hu-HU" dirty="0" smtClean="0"/>
              <a:t>A magán- és </a:t>
            </a:r>
          </a:p>
          <a:p>
            <a:r>
              <a:rPr lang="hu-HU" dirty="0" smtClean="0"/>
              <a:t>a közszféra, köztük a </a:t>
            </a:r>
            <a:r>
              <a:rPr lang="hu-HU" dirty="0" err="1" smtClean="0"/>
              <a:t>kutatásintenzív</a:t>
            </a:r>
            <a:r>
              <a:rPr lang="hu-HU" dirty="0" smtClean="0"/>
              <a:t> ágazatok </a:t>
            </a:r>
          </a:p>
          <a:p>
            <a:r>
              <a:rPr lang="hu-HU" dirty="0" smtClean="0"/>
              <a:t>foglalkoztatói egyre inkább arra panasz</a:t>
            </a:r>
          </a:p>
          <a:p>
            <a:r>
              <a:rPr lang="hu-HU" dirty="0" err="1" smtClean="0"/>
              <a:t>kodnak</a:t>
            </a:r>
            <a:r>
              <a:rPr lang="hu-HU" dirty="0" smtClean="0"/>
              <a:t>, hogy nehezen találnak olyan </a:t>
            </a:r>
            <a:r>
              <a:rPr lang="hu-HU" dirty="0" err="1" smtClean="0"/>
              <a:t>munkaer</a:t>
            </a:r>
            <a:endParaRPr lang="hu-HU" dirty="0" smtClean="0"/>
          </a:p>
          <a:p>
            <a:r>
              <a:rPr lang="hu-HU" dirty="0" smtClean="0"/>
              <a:t>ő</a:t>
            </a:r>
          </a:p>
          <a:p>
            <a:r>
              <a:rPr lang="hu-HU" dirty="0" smtClean="0"/>
              <a:t>t, amely </a:t>
            </a:r>
          </a:p>
          <a:p>
            <a:r>
              <a:rPr lang="hu-HU" dirty="0" smtClean="0"/>
              <a:t>megfelel az egyre </a:t>
            </a:r>
            <a:r>
              <a:rPr lang="hu-HU" dirty="0" err="1" smtClean="0"/>
              <a:t>növekv</a:t>
            </a:r>
            <a:endParaRPr lang="hu-HU" dirty="0" smtClean="0"/>
          </a:p>
          <a:p>
            <a:r>
              <a:rPr lang="hu-HU" dirty="0" smtClean="0"/>
              <a:t>ő</a:t>
            </a:r>
          </a:p>
          <a:p>
            <a:r>
              <a:rPr lang="hu-HU" dirty="0" smtClean="0"/>
              <a:t>igényeknek. </a:t>
            </a:r>
          </a:p>
          <a:p>
            <a:endParaRPr lang="hu-HU" dirty="0" smtClean="0"/>
          </a:p>
          <a:p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2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 munkaerő-piaci intézmények (köztük az állami foglalkozatási szolgálatok) és szabályok hozzáigazítása a munkahelyekhez és a készségekhez, továbbá </a:t>
            </a:r>
            <a:r>
              <a:rPr lang="hu-HU" b="1" dirty="0" smtClean="0"/>
              <a:t>aktív munkaerő-piaci politikák</a:t>
            </a:r>
            <a:r>
              <a:rPr lang="hu-HU" dirty="0" smtClean="0"/>
              <a:t> kidolgozása a diplomások foglalkoztatásának elősegítése és a karrier-tanácsadás fejlesztése érdekében.</a:t>
            </a:r>
          </a:p>
          <a:p>
            <a:endParaRPr lang="hu-HU" dirty="0" smtClean="0"/>
          </a:p>
          <a:p>
            <a:r>
              <a:rPr lang="hu-HU" b="1" dirty="0" smtClean="0"/>
              <a:t>Változatosabb képzési módok kialakulásának elősegítése</a:t>
            </a:r>
            <a:r>
              <a:rPr lang="hu-HU" dirty="0" smtClean="0"/>
              <a:t> (pl. részidős oktatás, távoktatás, moduláris képzés, oktatási rendszerbe visszatérő felnőttek és a munkaerőpiacon résztvevőinek nyújtott folyamatos képzés) a finanszírozási mechanizmusok szükség szerinti módosításával.</a:t>
            </a:r>
          </a:p>
          <a:p>
            <a:endParaRPr lang="hu-HU" dirty="0" smtClean="0"/>
          </a:p>
          <a:p>
            <a:r>
              <a:rPr lang="hu-HU" b="1" dirty="0" smtClean="0"/>
              <a:t>Európai Innovációs és Technológiai Intézet</a:t>
            </a:r>
            <a:r>
              <a:rPr lang="hu-HU" dirty="0" smtClean="0"/>
              <a:t> (EIT , a strukturált partnerségek – </a:t>
            </a:r>
            <a:r>
              <a:rPr lang="hu-HU" b="1" dirty="0" smtClean="0"/>
              <a:t>„tudásszövetségek</a:t>
            </a:r>
            <a:r>
              <a:rPr lang="hu-HU" dirty="0" smtClean="0"/>
              <a:t>” – kifejlesztését célzó, az üzleti élet szereplőit a felsőoktatási intézményekkel új kurzusok kidolgozása és megtartása érdekében összehozó európai kísérleti projektek </a:t>
            </a:r>
          </a:p>
          <a:p>
            <a:endParaRPr lang="hu-HU" dirty="0" smtClean="0"/>
          </a:p>
          <a:p>
            <a:r>
              <a:rPr lang="hu-HU" dirty="0" smtClean="0"/>
              <a:t>Az </a:t>
            </a:r>
            <a:r>
              <a:rPr lang="hu-HU" b="1" dirty="0" smtClean="0"/>
              <a:t>európai felsőoktatási térség (EHEA)  - szinergiák elősegítése</a:t>
            </a:r>
          </a:p>
          <a:p>
            <a:endParaRPr lang="hu-HU" b="1" dirty="0" smtClean="0"/>
          </a:p>
          <a:p>
            <a:r>
              <a:rPr lang="hu-HU" dirty="0" smtClean="0"/>
              <a:t>A gyakorlatban alkalmazza a közelmúltban indított, az egyetemek és az üzleti élet szereplői közötti kapcsolat </a:t>
            </a:r>
            <a:r>
              <a:rPr lang="hu-HU" b="1" dirty="0" smtClean="0"/>
              <a:t>tudásszövetségek</a:t>
            </a:r>
            <a:r>
              <a:rPr lang="hu-HU" dirty="0" smtClean="0"/>
              <a:t> általi megerősítésére</a:t>
            </a:r>
          </a:p>
          <a:p>
            <a:r>
              <a:rPr lang="hu-HU" dirty="0" smtClean="0"/>
              <a:t>Megerősíti az </a:t>
            </a:r>
            <a:r>
              <a:rPr lang="hu-HU" b="1" dirty="0" smtClean="0"/>
              <a:t>európai ipari PhD-rendszert </a:t>
            </a:r>
            <a:r>
              <a:rPr lang="hu-HU" dirty="0" smtClean="0"/>
              <a:t>a Marie Curie-cselekvéseken belül az alkalmazott kutatás támogatása érdekében.</a:t>
            </a:r>
          </a:p>
          <a:p>
            <a:endParaRPr lang="hu-HU" dirty="0" smtClean="0"/>
          </a:p>
          <a:p>
            <a:r>
              <a:rPr lang="hu-HU" b="1" dirty="0" smtClean="0"/>
              <a:t>A szakmai gyakorlatokra vonatkozó minőségügyi keretre tesz javaslatot</a:t>
            </a:r>
            <a:r>
              <a:rPr lang="hu-HU" dirty="0" smtClean="0"/>
              <a:t>, ezzel is segítve a hallgatókat és végzetteket a munkahelyen szükséges gyakorlati tudás megszerzésében, valamint előmozdítva a több és jobb gyakornoki hely létrehozását. </a:t>
            </a:r>
          </a:p>
          <a:p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3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>
          <a:xfrm>
            <a:off x="685800" y="4499992"/>
            <a:ext cx="5486400" cy="4114800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PHE elismerése</a:t>
            </a:r>
          </a:p>
          <a:p>
            <a:pPr lvl="0"/>
            <a:r>
              <a:rPr lang="en-US" dirty="0" smtClean="0"/>
              <a:t>a </a:t>
            </a:r>
            <a:r>
              <a:rPr lang="en-US" dirty="0" err="1" smtClean="0"/>
              <a:t>minősítések</a:t>
            </a:r>
            <a:r>
              <a:rPr lang="en-US" dirty="0" smtClean="0"/>
              <a:t> </a:t>
            </a:r>
            <a:r>
              <a:rPr lang="en-US" dirty="0" err="1" smtClean="0"/>
              <a:t>érdem</a:t>
            </a:r>
            <a:r>
              <a:rPr lang="en-US" dirty="0" smtClean="0"/>
              <a:t> </a:t>
            </a:r>
            <a:r>
              <a:rPr lang="en-US" dirty="0" err="1" smtClean="0"/>
              <a:t>szerinti</a:t>
            </a:r>
            <a:r>
              <a:rPr lang="en-US" dirty="0" smtClean="0"/>
              <a:t> </a:t>
            </a:r>
            <a:r>
              <a:rPr lang="en-US" dirty="0" err="1" smtClean="0"/>
              <a:t>megítélése</a:t>
            </a:r>
            <a:r>
              <a:rPr lang="en-US" dirty="0" smtClean="0"/>
              <a:t> </a:t>
            </a:r>
            <a:r>
              <a:rPr lang="en-US" dirty="0" err="1" smtClean="0"/>
              <a:t>kell</a:t>
            </a:r>
            <a:r>
              <a:rPr lang="en-US" dirty="0" smtClean="0"/>
              <a:t>, </a:t>
            </a:r>
            <a:r>
              <a:rPr lang="en-US" dirty="0" err="1" smtClean="0"/>
              <a:t>nem</a:t>
            </a:r>
            <a:r>
              <a:rPr lang="en-US" dirty="0" smtClean="0"/>
              <a:t> a </a:t>
            </a:r>
            <a:r>
              <a:rPr lang="en-US" dirty="0" err="1" smtClean="0"/>
              <a:t>kibocsátó</a:t>
            </a:r>
            <a:r>
              <a:rPr lang="en-US" dirty="0" smtClean="0"/>
              <a:t>, </a:t>
            </a:r>
            <a:r>
              <a:rPr lang="en-US" dirty="0" err="1" smtClean="0"/>
              <a:t>hanem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alkalmazó</a:t>
            </a:r>
            <a:r>
              <a:rPr lang="en-US" dirty="0" smtClean="0"/>
              <a:t> </a:t>
            </a:r>
            <a:r>
              <a:rPr lang="en-US" dirty="0" err="1" smtClean="0"/>
              <a:t>szervezettől</a:t>
            </a:r>
            <a:endParaRPr lang="hu-HU" dirty="0" smtClean="0"/>
          </a:p>
          <a:p>
            <a:pPr lvl="0"/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alkalmazhatósága</a:t>
            </a:r>
            <a:r>
              <a:rPr lang="en-US" dirty="0" smtClean="0"/>
              <a:t> a </a:t>
            </a:r>
            <a:r>
              <a:rPr lang="en-US" dirty="0" err="1" smtClean="0"/>
              <a:t>végzősöknek</a:t>
            </a:r>
            <a:r>
              <a:rPr lang="en-US" dirty="0" smtClean="0"/>
              <a:t> </a:t>
            </a:r>
            <a:r>
              <a:rPr lang="en-US" dirty="0" err="1" smtClean="0"/>
              <a:t>hiányos</a:t>
            </a:r>
            <a:endParaRPr lang="hu-HU" dirty="0" smtClean="0"/>
          </a:p>
          <a:p>
            <a:pPr lvl="0"/>
            <a:r>
              <a:rPr lang="en-US" dirty="0" smtClean="0"/>
              <a:t>a PHE </a:t>
            </a:r>
            <a:r>
              <a:rPr lang="en-US" dirty="0" err="1" smtClean="0"/>
              <a:t>törvényi</a:t>
            </a:r>
            <a:r>
              <a:rPr lang="en-US" dirty="0" smtClean="0"/>
              <a:t> </a:t>
            </a:r>
            <a:r>
              <a:rPr lang="en-US" dirty="0" err="1" smtClean="0"/>
              <a:t>megfogalmazása</a:t>
            </a:r>
            <a:r>
              <a:rPr lang="en-US" dirty="0" smtClean="0"/>
              <a:t> </a:t>
            </a:r>
            <a:r>
              <a:rPr lang="en-US" dirty="0" err="1" smtClean="0"/>
              <a:t>szokásosan</a:t>
            </a:r>
            <a:r>
              <a:rPr lang="en-US" dirty="0" smtClean="0"/>
              <a:t> </a:t>
            </a:r>
            <a:r>
              <a:rPr lang="en-US" dirty="0" err="1" smtClean="0"/>
              <a:t>negativ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egyetmekkel</a:t>
            </a:r>
            <a:r>
              <a:rPr lang="en-US" dirty="0" smtClean="0"/>
              <a:t> </a:t>
            </a:r>
            <a:r>
              <a:rPr lang="en-US" dirty="0" err="1" smtClean="0"/>
              <a:t>ellentétben</a:t>
            </a:r>
            <a:r>
              <a:rPr lang="en-US" dirty="0" smtClean="0"/>
              <a:t> , a PHE </a:t>
            </a:r>
            <a:r>
              <a:rPr lang="en-US" dirty="0" err="1" smtClean="0"/>
              <a:t>képzésekben</a:t>
            </a:r>
            <a:r>
              <a:rPr lang="en-US" dirty="0" smtClean="0"/>
              <a:t> a </a:t>
            </a:r>
            <a:r>
              <a:rPr lang="en-US" dirty="0" err="1" smtClean="0"/>
              <a:t>gyakorlati</a:t>
            </a:r>
            <a:r>
              <a:rPr lang="en-US" dirty="0" smtClean="0"/>
              <a:t> </a:t>
            </a:r>
            <a:r>
              <a:rPr lang="en-US" dirty="0" err="1" smtClean="0"/>
              <a:t>képzés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ugyanúgy</a:t>
            </a:r>
            <a:r>
              <a:rPr lang="en-US" dirty="0" smtClean="0"/>
              <a:t> </a:t>
            </a:r>
            <a:r>
              <a:rPr lang="en-US" dirty="0" err="1" smtClean="0"/>
              <a:t>értékelt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akadémiai</a:t>
            </a:r>
            <a:r>
              <a:rPr lang="en-US" dirty="0" smtClean="0"/>
              <a:t> </a:t>
            </a:r>
            <a:r>
              <a:rPr lang="en-US" dirty="0" err="1" smtClean="0"/>
              <a:t>útvonalon</a:t>
            </a:r>
            <a:r>
              <a:rPr lang="en-US" dirty="0" smtClean="0"/>
              <a:t> </a:t>
            </a:r>
            <a:endParaRPr lang="hu-HU" dirty="0" smtClean="0"/>
          </a:p>
          <a:p>
            <a:pPr lvl="0"/>
            <a:r>
              <a:rPr lang="en-US" dirty="0" smtClean="0"/>
              <a:t>a job </a:t>
            </a:r>
            <a:r>
              <a:rPr lang="en-US" dirty="0" err="1" smtClean="0"/>
              <a:t>hallgatók</a:t>
            </a:r>
            <a:r>
              <a:rPr lang="en-US" dirty="0" smtClean="0"/>
              <a:t> </a:t>
            </a:r>
            <a:r>
              <a:rPr lang="en-US" dirty="0" err="1" smtClean="0"/>
              <a:t>felvétele</a:t>
            </a:r>
            <a:r>
              <a:rPr lang="en-US" dirty="0" smtClean="0"/>
              <a:t> </a:t>
            </a:r>
            <a:r>
              <a:rPr lang="en-US" dirty="0" err="1" smtClean="0"/>
              <a:t>vonzóa</a:t>
            </a:r>
            <a:r>
              <a:rPr lang="en-US" dirty="0" smtClean="0"/>
              <a:t> </a:t>
            </a:r>
            <a:r>
              <a:rPr lang="en-US" dirty="0" err="1" smtClean="0"/>
              <a:t>többi</a:t>
            </a:r>
            <a:r>
              <a:rPr lang="en-US" dirty="0" smtClean="0"/>
              <a:t> </a:t>
            </a:r>
            <a:r>
              <a:rPr lang="en-US" dirty="0" err="1" smtClean="0"/>
              <a:t>hallgatótra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lehetőség</a:t>
            </a:r>
            <a:r>
              <a:rPr lang="en-US" dirty="0" smtClean="0"/>
              <a:t> </a:t>
            </a:r>
            <a:r>
              <a:rPr lang="en-US" dirty="0" err="1" smtClean="0"/>
              <a:t>adódik</a:t>
            </a:r>
            <a:r>
              <a:rPr lang="en-US" dirty="0" smtClean="0"/>
              <a:t> a </a:t>
            </a:r>
            <a:r>
              <a:rPr lang="en-US" dirty="0" err="1" smtClean="0"/>
              <a:t>szelekcióra</a:t>
            </a:r>
            <a:endParaRPr lang="hu-HU" dirty="0" smtClean="0"/>
          </a:p>
          <a:p>
            <a:pPr lvl="0"/>
            <a:r>
              <a:rPr lang="en-US" dirty="0" smtClean="0"/>
              <a:t>a </a:t>
            </a:r>
            <a:r>
              <a:rPr lang="en-US" dirty="0" err="1" smtClean="0"/>
              <a:t>szélesebb</a:t>
            </a:r>
            <a:r>
              <a:rPr lang="en-US" dirty="0" smtClean="0"/>
              <a:t> </a:t>
            </a:r>
            <a:r>
              <a:rPr lang="en-US" dirty="0" err="1" smtClean="0"/>
              <a:t>hallgatóságnak</a:t>
            </a:r>
            <a:r>
              <a:rPr lang="en-US" dirty="0" smtClean="0"/>
              <a:t> </a:t>
            </a:r>
            <a:r>
              <a:rPr lang="en-US" dirty="0" err="1" smtClean="0"/>
              <a:t>hiányosak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információi</a:t>
            </a:r>
            <a:r>
              <a:rPr lang="en-US" dirty="0" smtClean="0"/>
              <a:t> a PHE </a:t>
            </a:r>
            <a:r>
              <a:rPr lang="en-US" dirty="0" err="1" smtClean="0"/>
              <a:t>képzésekről</a:t>
            </a:r>
            <a:r>
              <a:rPr lang="en-US" dirty="0" smtClean="0"/>
              <a:t>, a </a:t>
            </a:r>
            <a:r>
              <a:rPr lang="en-US" dirty="0" err="1" smtClean="0"/>
              <a:t>képzések</a:t>
            </a:r>
            <a:r>
              <a:rPr lang="en-US" dirty="0" smtClean="0"/>
              <a:t> </a:t>
            </a:r>
            <a:r>
              <a:rPr lang="en-US" dirty="0" err="1" smtClean="0"/>
              <a:t>hozzáadott</a:t>
            </a:r>
            <a:r>
              <a:rPr lang="en-US" dirty="0" smtClean="0"/>
              <a:t> </a:t>
            </a:r>
            <a:r>
              <a:rPr lang="en-US" dirty="0" err="1" smtClean="0"/>
              <a:t>értékéről</a:t>
            </a:r>
            <a:endParaRPr lang="hu-HU" dirty="0" smtClean="0"/>
          </a:p>
          <a:p>
            <a:pPr lvl="0"/>
            <a:r>
              <a:rPr lang="en-US" dirty="0" err="1" smtClean="0"/>
              <a:t>hiányoznak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átlátható</a:t>
            </a:r>
            <a:r>
              <a:rPr lang="en-US" dirty="0" smtClean="0"/>
              <a:t> </a:t>
            </a:r>
            <a:r>
              <a:rPr lang="en-US" dirty="0" err="1" smtClean="0"/>
              <a:t>teljesítménymérő</a:t>
            </a:r>
            <a:r>
              <a:rPr lang="en-US" dirty="0" smtClean="0"/>
              <a:t> </a:t>
            </a:r>
            <a:r>
              <a:rPr lang="en-US" dirty="0" err="1" smtClean="0"/>
              <a:t>eszközök</a:t>
            </a:r>
            <a:r>
              <a:rPr lang="en-US" dirty="0" smtClean="0"/>
              <a:t> a PHE </a:t>
            </a:r>
            <a:r>
              <a:rPr lang="en-US" dirty="0" err="1" smtClean="0"/>
              <a:t>rangsoroláshoz</a:t>
            </a:r>
            <a:r>
              <a:rPr lang="en-US" dirty="0" smtClean="0"/>
              <a:t>, </a:t>
            </a:r>
            <a:r>
              <a:rPr lang="en-US" dirty="0" err="1" smtClean="0"/>
              <a:t>átláthatóság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hatásmérés</a:t>
            </a:r>
            <a:r>
              <a:rPr lang="en-US" dirty="0" smtClean="0"/>
              <a:t> </a:t>
            </a:r>
            <a:r>
              <a:rPr lang="en-US" dirty="0" err="1" smtClean="0"/>
              <a:t>szükséges</a:t>
            </a:r>
            <a:endParaRPr lang="hu-HU" dirty="0" smtClean="0"/>
          </a:p>
          <a:p>
            <a:pPr lvl="0"/>
            <a:r>
              <a:rPr lang="en-US" dirty="0" err="1" smtClean="0"/>
              <a:t>nehéz</a:t>
            </a:r>
            <a:r>
              <a:rPr lang="en-US" dirty="0" smtClean="0"/>
              <a:t> </a:t>
            </a:r>
            <a:r>
              <a:rPr lang="en-US" dirty="0" err="1" smtClean="0"/>
              <a:t>átváltani</a:t>
            </a:r>
            <a:r>
              <a:rPr lang="en-US" dirty="0" smtClean="0"/>
              <a:t> a PHE </a:t>
            </a:r>
            <a:r>
              <a:rPr lang="en-US" dirty="0" err="1" smtClean="0"/>
              <a:t>tanulmányokról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akadémiaiakra</a:t>
            </a:r>
            <a:r>
              <a:rPr lang="en-US" dirty="0" smtClean="0"/>
              <a:t> </a:t>
            </a:r>
            <a:endParaRPr lang="hu-HU" dirty="0" smtClean="0"/>
          </a:p>
          <a:p>
            <a:pPr lvl="0"/>
            <a:r>
              <a:rPr lang="en-US" dirty="0" err="1" smtClean="0"/>
              <a:t>kevés</a:t>
            </a:r>
            <a:r>
              <a:rPr lang="en-US" dirty="0" smtClean="0"/>
              <a:t> </a:t>
            </a:r>
            <a:r>
              <a:rPr lang="en-US" dirty="0" err="1" smtClean="0"/>
              <a:t>jelentősége</a:t>
            </a:r>
            <a:r>
              <a:rPr lang="en-US" dirty="0" smtClean="0"/>
              <a:t> van a curriculum </a:t>
            </a:r>
            <a:r>
              <a:rPr lang="en-US" dirty="0" err="1" smtClean="0"/>
              <a:t>tervezésben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munkáltató</a:t>
            </a:r>
            <a:r>
              <a:rPr lang="en-US" dirty="0" smtClean="0"/>
              <a:t> </a:t>
            </a:r>
            <a:r>
              <a:rPr lang="en-US" dirty="0" err="1" smtClean="0"/>
              <a:t>szükséglet</a:t>
            </a:r>
            <a:r>
              <a:rPr lang="en-US" dirty="0" smtClean="0"/>
              <a:t> </a:t>
            </a:r>
            <a:r>
              <a:rPr lang="en-US" dirty="0" err="1" smtClean="0"/>
              <a:t>ismeret</a:t>
            </a:r>
            <a:r>
              <a:rPr lang="en-US" dirty="0" smtClean="0"/>
              <a:t> </a:t>
            </a:r>
            <a:r>
              <a:rPr lang="en-US" dirty="0" err="1" smtClean="0"/>
              <a:t>hiány</a:t>
            </a:r>
            <a:r>
              <a:rPr lang="en-US" dirty="0" smtClean="0"/>
              <a:t> </a:t>
            </a:r>
            <a:r>
              <a:rPr lang="en-US" dirty="0" err="1" smtClean="0"/>
              <a:t>miatt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a </a:t>
            </a:r>
            <a:r>
              <a:rPr lang="en-US" dirty="0" err="1" smtClean="0"/>
              <a:t>szakmai</a:t>
            </a:r>
            <a:r>
              <a:rPr lang="en-US" dirty="0" smtClean="0"/>
              <a:t> </a:t>
            </a:r>
            <a:r>
              <a:rPr lang="en-US" dirty="0" err="1" smtClean="0"/>
              <a:t>miinősítés</a:t>
            </a:r>
            <a:r>
              <a:rPr lang="en-US" dirty="0" smtClean="0"/>
              <a:t> </a:t>
            </a:r>
            <a:r>
              <a:rPr lang="en-US" dirty="0" err="1" smtClean="0"/>
              <a:t>újratervezésének</a:t>
            </a:r>
            <a:r>
              <a:rPr lang="en-US" dirty="0" smtClean="0"/>
              <a:t> </a:t>
            </a:r>
            <a:r>
              <a:rPr lang="en-US" dirty="0" err="1" smtClean="0"/>
              <a:t>hiánya</a:t>
            </a:r>
            <a:r>
              <a:rPr lang="en-US" dirty="0" smtClean="0"/>
              <a:t> </a:t>
            </a:r>
            <a:r>
              <a:rPr lang="en-US" dirty="0" err="1" smtClean="0"/>
              <a:t>miatt</a:t>
            </a:r>
            <a:r>
              <a:rPr lang="en-US" dirty="0" smtClean="0"/>
              <a:t> –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ismerek</a:t>
            </a:r>
            <a:r>
              <a:rPr lang="en-US" dirty="0" smtClean="0"/>
              <a:t> a </a:t>
            </a:r>
            <a:r>
              <a:rPr lang="en-US" dirty="0" err="1" smtClean="0"/>
              <a:t>munkáltató</a:t>
            </a:r>
            <a:r>
              <a:rPr lang="en-US" dirty="0" smtClean="0"/>
              <a:t> </a:t>
            </a:r>
            <a:r>
              <a:rPr lang="en-US" dirty="0" err="1" smtClean="0"/>
              <a:t>szükségletei</a:t>
            </a:r>
            <a:r>
              <a:rPr lang="en-US" dirty="0" smtClean="0"/>
              <a:t>, a </a:t>
            </a:r>
            <a:r>
              <a:rPr lang="en-US" dirty="0" err="1" smtClean="0"/>
              <a:t>szakmai</a:t>
            </a:r>
            <a:r>
              <a:rPr lang="en-US" dirty="0" smtClean="0"/>
              <a:t> </a:t>
            </a:r>
            <a:r>
              <a:rPr lang="en-US" dirty="0" err="1" smtClean="0"/>
              <a:t>képzés</a:t>
            </a:r>
            <a:r>
              <a:rPr lang="en-US" dirty="0" smtClean="0"/>
              <a:t> </a:t>
            </a:r>
            <a:r>
              <a:rPr lang="en-US" dirty="0" err="1" smtClean="0"/>
              <a:t>reviziója</a:t>
            </a:r>
            <a:r>
              <a:rPr lang="en-US" dirty="0" smtClean="0"/>
              <a:t>, </a:t>
            </a:r>
            <a:endParaRPr lang="hu-HU" dirty="0" smtClean="0"/>
          </a:p>
          <a:p>
            <a:pPr lvl="0"/>
            <a:r>
              <a:rPr lang="en-US" dirty="0" err="1" smtClean="0"/>
              <a:t>Elégtelen</a:t>
            </a:r>
            <a:r>
              <a:rPr lang="en-US" dirty="0" smtClean="0"/>
              <a:t>, </a:t>
            </a:r>
            <a:r>
              <a:rPr lang="en-US" dirty="0" err="1" smtClean="0"/>
              <a:t>kevésbé</a:t>
            </a:r>
            <a:r>
              <a:rPr lang="en-US" dirty="0" smtClean="0"/>
              <a:t> </a:t>
            </a:r>
            <a:r>
              <a:rPr lang="en-US" dirty="0" err="1" smtClean="0"/>
              <a:t>vannak</a:t>
            </a:r>
            <a:r>
              <a:rPr lang="en-US" dirty="0" smtClean="0"/>
              <a:t> </a:t>
            </a:r>
            <a:r>
              <a:rPr lang="en-US" dirty="0" err="1" smtClean="0"/>
              <a:t>bevonva</a:t>
            </a:r>
            <a:r>
              <a:rPr lang="en-US" dirty="0" smtClean="0"/>
              <a:t> a </a:t>
            </a:r>
            <a:r>
              <a:rPr lang="en-US" dirty="0" err="1" smtClean="0"/>
              <a:t>munka</a:t>
            </a:r>
            <a:r>
              <a:rPr lang="en-US" dirty="0" smtClean="0"/>
              <a:t> </a:t>
            </a:r>
            <a:r>
              <a:rPr lang="en-US" dirty="0" err="1" smtClean="0"/>
              <a:t>világának</a:t>
            </a:r>
            <a:r>
              <a:rPr lang="en-US" dirty="0" smtClean="0"/>
              <a:t> </a:t>
            </a:r>
            <a:r>
              <a:rPr lang="en-US" dirty="0" err="1" smtClean="0"/>
              <a:t>képviselői</a:t>
            </a:r>
            <a:r>
              <a:rPr lang="en-US" dirty="0" smtClean="0"/>
              <a:t> a </a:t>
            </a:r>
            <a:r>
              <a:rPr lang="en-US" dirty="0" err="1" smtClean="0"/>
              <a:t>képzés</a:t>
            </a:r>
            <a:r>
              <a:rPr lang="en-US" dirty="0" smtClean="0"/>
              <a:t> </a:t>
            </a:r>
            <a:r>
              <a:rPr lang="en-US" dirty="0" err="1" smtClean="0"/>
              <a:t>folyamatába</a:t>
            </a:r>
            <a:r>
              <a:rPr lang="en-US" dirty="0" smtClean="0"/>
              <a:t> (a </a:t>
            </a:r>
            <a:r>
              <a:rPr lang="en-US" dirty="0" err="1" smtClean="0"/>
              <a:t>szakmai</a:t>
            </a:r>
            <a:r>
              <a:rPr lang="en-US" dirty="0" smtClean="0"/>
              <a:t> </a:t>
            </a:r>
            <a:r>
              <a:rPr lang="en-US" dirty="0" err="1" smtClean="0"/>
              <a:t>testületek</a:t>
            </a:r>
            <a:r>
              <a:rPr lang="en-US" dirty="0" smtClean="0"/>
              <a:t> </a:t>
            </a:r>
            <a:r>
              <a:rPr lang="en-US" dirty="0" err="1" smtClean="0"/>
              <a:t>nemzeti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regionális</a:t>
            </a:r>
            <a:r>
              <a:rPr lang="en-US" dirty="0" smtClean="0"/>
              <a:t> </a:t>
            </a:r>
            <a:r>
              <a:rPr lang="en-US" dirty="0" err="1" smtClean="0"/>
              <a:t>szinteken</a:t>
            </a:r>
            <a:r>
              <a:rPr lang="en-US" dirty="0" smtClean="0"/>
              <a:t>)</a:t>
            </a:r>
            <a:endParaRPr lang="hu-HU" dirty="0" smtClean="0"/>
          </a:p>
          <a:p>
            <a:pPr lvl="0"/>
            <a:r>
              <a:rPr lang="en-US" dirty="0" err="1" smtClean="0"/>
              <a:t>hiányzik</a:t>
            </a:r>
            <a:r>
              <a:rPr lang="en-US" dirty="0" smtClean="0"/>
              <a:t> a </a:t>
            </a:r>
            <a:r>
              <a:rPr lang="en-US" dirty="0" err="1" smtClean="0"/>
              <a:t>folytonos</a:t>
            </a:r>
            <a:r>
              <a:rPr lang="en-US" dirty="0" smtClean="0"/>
              <a:t> </a:t>
            </a:r>
            <a:r>
              <a:rPr lang="en-US" dirty="0" err="1" smtClean="0"/>
              <a:t>konzultáció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érdekelt</a:t>
            </a:r>
            <a:r>
              <a:rPr lang="en-US" dirty="0" smtClean="0"/>
              <a:t> </a:t>
            </a:r>
            <a:r>
              <a:rPr lang="en-US" dirty="0" err="1" smtClean="0"/>
              <a:t>felekkel</a:t>
            </a:r>
            <a:r>
              <a:rPr lang="en-US" dirty="0" smtClean="0"/>
              <a:t> </a:t>
            </a:r>
            <a:r>
              <a:rPr lang="en-US" dirty="0" err="1" smtClean="0"/>
              <a:t>különböző</a:t>
            </a:r>
            <a:r>
              <a:rPr lang="en-US" dirty="0" smtClean="0"/>
              <a:t> </a:t>
            </a:r>
            <a:r>
              <a:rPr lang="en-US" dirty="0" err="1" smtClean="0"/>
              <a:t>szinteken</a:t>
            </a:r>
            <a:r>
              <a:rPr lang="en-US" dirty="0" smtClean="0"/>
              <a:t> (</a:t>
            </a:r>
            <a:r>
              <a:rPr lang="en-US" dirty="0" err="1" smtClean="0"/>
              <a:t>nemzeti</a:t>
            </a:r>
            <a:r>
              <a:rPr lang="en-US" dirty="0" smtClean="0"/>
              <a:t>, </a:t>
            </a:r>
            <a:r>
              <a:rPr lang="en-US" dirty="0" err="1" smtClean="0"/>
              <a:t>régiós</a:t>
            </a:r>
            <a:r>
              <a:rPr lang="en-US" dirty="0" smtClean="0"/>
              <a:t>, </a:t>
            </a:r>
            <a:r>
              <a:rPr lang="en-US" dirty="0" err="1" smtClean="0"/>
              <a:t>helyi</a:t>
            </a:r>
            <a:r>
              <a:rPr lang="en-US" dirty="0" smtClean="0"/>
              <a:t>) a </a:t>
            </a:r>
            <a:r>
              <a:rPr lang="en-US" dirty="0" err="1" smtClean="0"/>
              <a:t>stratégiai</a:t>
            </a:r>
            <a:r>
              <a:rPr lang="en-US" dirty="0" smtClean="0"/>
              <a:t> </a:t>
            </a:r>
            <a:r>
              <a:rPr lang="en-US" dirty="0" err="1" smtClean="0"/>
              <a:t>szintnek</a:t>
            </a:r>
            <a:r>
              <a:rPr lang="en-US" dirty="0" smtClean="0"/>
              <a:t> </a:t>
            </a:r>
            <a:r>
              <a:rPr lang="en-US" dirty="0" err="1" smtClean="0"/>
              <a:t>megfelelően</a:t>
            </a:r>
            <a:endParaRPr lang="hu-HU" dirty="0" smtClean="0"/>
          </a:p>
          <a:p>
            <a:pPr lvl="0"/>
            <a:r>
              <a:rPr lang="en-US" dirty="0" err="1" smtClean="0"/>
              <a:t>Elégtelen</a:t>
            </a:r>
            <a:r>
              <a:rPr lang="en-US" dirty="0" smtClean="0"/>
              <a:t> a </a:t>
            </a:r>
            <a:r>
              <a:rPr lang="en-US" dirty="0" err="1" smtClean="0"/>
              <a:t>karrierirányítás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eltérő</a:t>
            </a:r>
            <a:r>
              <a:rPr lang="en-US" dirty="0" smtClean="0"/>
              <a:t> </a:t>
            </a:r>
            <a:r>
              <a:rPr lang="en-US" dirty="0" err="1" smtClean="0"/>
              <a:t>nyelvezet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hozzáállás</a:t>
            </a:r>
            <a:r>
              <a:rPr lang="en-US" dirty="0" smtClean="0"/>
              <a:t> </a:t>
            </a:r>
            <a:r>
              <a:rPr lang="en-US" dirty="0" err="1" smtClean="0"/>
              <a:t>miatt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érdekelt</a:t>
            </a:r>
            <a:r>
              <a:rPr lang="en-US" dirty="0" smtClean="0"/>
              <a:t> </a:t>
            </a:r>
            <a:r>
              <a:rPr lang="en-US" dirty="0" err="1" smtClean="0"/>
              <a:t>feleknél</a:t>
            </a:r>
            <a:r>
              <a:rPr lang="en-US" dirty="0" smtClean="0"/>
              <a:t> (</a:t>
            </a:r>
            <a:r>
              <a:rPr lang="en-US" dirty="0" err="1" smtClean="0"/>
              <a:t>szakmai</a:t>
            </a:r>
            <a:r>
              <a:rPr lang="en-US" dirty="0" smtClean="0"/>
              <a:t>, </a:t>
            </a:r>
            <a:r>
              <a:rPr lang="en-US" dirty="0" err="1" smtClean="0"/>
              <a:t>kormányzati</a:t>
            </a:r>
            <a:r>
              <a:rPr lang="en-US" dirty="0" smtClean="0"/>
              <a:t>, PHE </a:t>
            </a:r>
            <a:r>
              <a:rPr lang="en-US" dirty="0" err="1" smtClean="0"/>
              <a:t>intézmény</a:t>
            </a:r>
            <a:r>
              <a:rPr lang="en-US" dirty="0" smtClean="0"/>
              <a:t>)</a:t>
            </a:r>
            <a:endParaRPr lang="hu-HU" dirty="0" smtClean="0"/>
          </a:p>
          <a:p>
            <a:pPr lvl="0"/>
            <a:r>
              <a:rPr lang="en-US" dirty="0" err="1" smtClean="0"/>
              <a:t>elégtelen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érdekelt</a:t>
            </a:r>
            <a:r>
              <a:rPr lang="en-US" dirty="0" smtClean="0"/>
              <a:t> </a:t>
            </a:r>
            <a:r>
              <a:rPr lang="en-US" dirty="0" err="1" smtClean="0"/>
              <a:t>felek</a:t>
            </a:r>
            <a:r>
              <a:rPr lang="en-US" dirty="0" smtClean="0"/>
              <a:t> </a:t>
            </a:r>
            <a:r>
              <a:rPr lang="en-US" dirty="0" err="1" smtClean="0"/>
              <a:t>részvétele</a:t>
            </a:r>
            <a:r>
              <a:rPr lang="en-US" dirty="0" smtClean="0"/>
              <a:t> a </a:t>
            </a:r>
            <a:r>
              <a:rPr lang="en-US" dirty="0" err="1" smtClean="0"/>
              <a:t>monőségbiztosításban</a:t>
            </a:r>
            <a:r>
              <a:rPr lang="en-US" dirty="0" smtClean="0"/>
              <a:t> 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Rugalmas PHE</a:t>
            </a:r>
          </a:p>
          <a:p>
            <a:pPr lvl="0"/>
            <a:r>
              <a:rPr lang="en-US" dirty="0" smtClean="0"/>
              <a:t>a </a:t>
            </a:r>
            <a:r>
              <a:rPr lang="en-US" dirty="0" err="1" smtClean="0"/>
              <a:t>hosszú</a:t>
            </a:r>
            <a:r>
              <a:rPr lang="en-US" dirty="0" smtClean="0"/>
              <a:t>, 3 </a:t>
            </a:r>
            <a:r>
              <a:rPr lang="en-US" dirty="0" err="1" smtClean="0"/>
              <a:t>év</a:t>
            </a:r>
            <a:r>
              <a:rPr lang="en-US" dirty="0" smtClean="0"/>
              <a:t> </a:t>
            </a:r>
            <a:r>
              <a:rPr lang="en-US" dirty="0" err="1" smtClean="0"/>
              <a:t>feletti</a:t>
            </a:r>
            <a:r>
              <a:rPr lang="en-US" dirty="0" smtClean="0"/>
              <a:t>, </a:t>
            </a:r>
            <a:r>
              <a:rPr lang="en-US" dirty="0" err="1" smtClean="0"/>
              <a:t>akkreditációs</a:t>
            </a:r>
            <a:r>
              <a:rPr lang="en-US" dirty="0" smtClean="0"/>
              <a:t> </a:t>
            </a:r>
            <a:r>
              <a:rPr lang="en-US" dirty="0" err="1" smtClean="0"/>
              <a:t>folyamata</a:t>
            </a:r>
            <a:r>
              <a:rPr lang="en-US" dirty="0" smtClean="0"/>
              <a:t> </a:t>
            </a:r>
            <a:r>
              <a:rPr lang="en-US" dirty="0" err="1" smtClean="0"/>
              <a:t>egy</a:t>
            </a:r>
            <a:r>
              <a:rPr lang="en-US" dirty="0" smtClean="0"/>
              <a:t> </a:t>
            </a:r>
            <a:r>
              <a:rPr lang="en-US" dirty="0" err="1" smtClean="0"/>
              <a:t>új</a:t>
            </a:r>
            <a:r>
              <a:rPr lang="en-US" dirty="0" smtClean="0"/>
              <a:t> </a:t>
            </a:r>
            <a:r>
              <a:rPr lang="en-US" dirty="0" err="1" smtClean="0"/>
              <a:t>képzésnek</a:t>
            </a:r>
            <a:r>
              <a:rPr lang="en-US" dirty="0" smtClean="0"/>
              <a:t> </a:t>
            </a:r>
            <a:r>
              <a:rPr lang="en-US" dirty="0" err="1" smtClean="0"/>
              <a:t>nehézzé</a:t>
            </a:r>
            <a:r>
              <a:rPr lang="en-US" dirty="0" smtClean="0"/>
              <a:t> </a:t>
            </a:r>
            <a:r>
              <a:rPr lang="en-US" dirty="0" err="1" smtClean="0"/>
              <a:t>teszi</a:t>
            </a:r>
            <a:r>
              <a:rPr lang="en-US" dirty="0" smtClean="0"/>
              <a:t> a </a:t>
            </a:r>
            <a:r>
              <a:rPr lang="en-US" dirty="0" err="1" smtClean="0"/>
              <a:t>munkaerőpiac</a:t>
            </a:r>
            <a:r>
              <a:rPr lang="en-US" dirty="0" smtClean="0"/>
              <a:t> </a:t>
            </a:r>
            <a:r>
              <a:rPr lang="en-US" dirty="0" err="1" smtClean="0"/>
              <a:t>követését</a:t>
            </a:r>
            <a:endParaRPr lang="hu-HU" dirty="0" smtClean="0"/>
          </a:p>
          <a:p>
            <a:pPr lvl="0"/>
            <a:r>
              <a:rPr lang="en-US" dirty="0" err="1" smtClean="0"/>
              <a:t>nincs</a:t>
            </a:r>
            <a:r>
              <a:rPr lang="en-US" dirty="0" smtClean="0"/>
              <a:t> </a:t>
            </a:r>
            <a:r>
              <a:rPr lang="en-US" dirty="0" err="1" smtClean="0"/>
              <a:t>bizonyosság</a:t>
            </a:r>
            <a:r>
              <a:rPr lang="en-US" dirty="0" smtClean="0"/>
              <a:t> a </a:t>
            </a:r>
            <a:r>
              <a:rPr lang="en-US" dirty="0" err="1" smtClean="0"/>
              <a:t>munkaerőpiac</a:t>
            </a:r>
            <a:r>
              <a:rPr lang="en-US" dirty="0" smtClean="0"/>
              <a:t> </a:t>
            </a:r>
            <a:r>
              <a:rPr lang="en-US" dirty="0" err="1" smtClean="0"/>
              <a:t>szükségletről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kilátásairól</a:t>
            </a:r>
            <a:endParaRPr lang="hu-HU" dirty="0" smtClean="0"/>
          </a:p>
          <a:p>
            <a:pPr lvl="0"/>
            <a:r>
              <a:rPr lang="en-US" dirty="0" err="1" smtClean="0"/>
              <a:t>tehetetlenségi</a:t>
            </a:r>
            <a:r>
              <a:rPr lang="en-US" dirty="0" smtClean="0"/>
              <a:t> </a:t>
            </a:r>
            <a:r>
              <a:rPr lang="en-US" dirty="0" err="1" smtClean="0"/>
              <a:t>hatás</a:t>
            </a:r>
            <a:r>
              <a:rPr lang="en-US" dirty="0" smtClean="0"/>
              <a:t> t </a:t>
            </a:r>
            <a:r>
              <a:rPr lang="en-US" dirty="0" err="1" smtClean="0"/>
              <a:t>kelt</a:t>
            </a:r>
            <a:r>
              <a:rPr lang="en-US" dirty="0" smtClean="0"/>
              <a:t> a </a:t>
            </a:r>
            <a:r>
              <a:rPr lang="en-US" dirty="0" err="1" smtClean="0"/>
              <a:t>számos</a:t>
            </a:r>
            <a:r>
              <a:rPr lang="en-US" dirty="0" smtClean="0"/>
              <a:t> </a:t>
            </a:r>
            <a:r>
              <a:rPr lang="en-US" dirty="0" err="1" smtClean="0"/>
              <a:t>eljárás</a:t>
            </a:r>
            <a:r>
              <a:rPr lang="en-US" dirty="0" smtClean="0"/>
              <a:t> (</a:t>
            </a:r>
            <a:r>
              <a:rPr lang="en-US" dirty="0" err="1" smtClean="0"/>
              <a:t>akkreditáció</a:t>
            </a:r>
            <a:r>
              <a:rPr lang="en-US" dirty="0" smtClean="0"/>
              <a:t>, </a:t>
            </a:r>
            <a:r>
              <a:rPr lang="en-US" dirty="0" err="1" smtClean="0"/>
              <a:t>értékelés</a:t>
            </a:r>
            <a:r>
              <a:rPr lang="en-US" dirty="0" smtClean="0"/>
              <a:t>, </a:t>
            </a:r>
            <a:r>
              <a:rPr lang="en-US" dirty="0" err="1" smtClean="0"/>
              <a:t>minőségbiztosítás</a:t>
            </a:r>
            <a:r>
              <a:rPr lang="en-US" dirty="0" smtClean="0"/>
              <a:t>)</a:t>
            </a:r>
            <a:endParaRPr lang="hu-HU" dirty="0" smtClean="0"/>
          </a:p>
          <a:p>
            <a:pPr lvl="0"/>
            <a:r>
              <a:rPr lang="en-US" dirty="0" err="1" smtClean="0"/>
              <a:t>hiányoznak</a:t>
            </a:r>
            <a:r>
              <a:rPr lang="en-US" dirty="0" smtClean="0"/>
              <a:t> a </a:t>
            </a:r>
            <a:r>
              <a:rPr lang="en-US" dirty="0" err="1" smtClean="0"/>
              <a:t>kezdeményezések</a:t>
            </a:r>
            <a:r>
              <a:rPr lang="en-US" dirty="0" smtClean="0"/>
              <a:t> a </a:t>
            </a:r>
            <a:r>
              <a:rPr lang="en-US" dirty="0" err="1" smtClean="0"/>
              <a:t>rövid</a:t>
            </a:r>
            <a:r>
              <a:rPr lang="en-US" dirty="0" smtClean="0"/>
              <a:t> </a:t>
            </a:r>
            <a:r>
              <a:rPr lang="en-US" dirty="0" err="1" smtClean="0"/>
              <a:t>futamú</a:t>
            </a:r>
            <a:r>
              <a:rPr lang="en-US" dirty="0" smtClean="0"/>
              <a:t> </a:t>
            </a:r>
            <a:r>
              <a:rPr lang="en-US" dirty="0" err="1" smtClean="0"/>
              <a:t>épzések</a:t>
            </a:r>
            <a:r>
              <a:rPr lang="en-US" dirty="0" smtClean="0"/>
              <a:t> </a:t>
            </a:r>
            <a:r>
              <a:rPr lang="en-US" dirty="0" err="1" smtClean="0"/>
              <a:t>partnerségben</a:t>
            </a:r>
            <a:r>
              <a:rPr lang="en-US" dirty="0" smtClean="0"/>
              <a:t> a </a:t>
            </a:r>
            <a:r>
              <a:rPr lang="en-US" dirty="0" err="1" smtClean="0"/>
              <a:t>cégekkel</a:t>
            </a:r>
            <a:endParaRPr lang="hu-HU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hallgatók</a:t>
            </a:r>
            <a:r>
              <a:rPr lang="en-US" dirty="0" smtClean="0"/>
              <a:t> </a:t>
            </a:r>
            <a:r>
              <a:rPr lang="en-US" dirty="0" err="1" smtClean="0"/>
              <a:t>gyakran</a:t>
            </a:r>
            <a:r>
              <a:rPr lang="en-US" dirty="0" smtClean="0"/>
              <a:t> </a:t>
            </a:r>
            <a:r>
              <a:rPr lang="en-US" dirty="0" err="1" smtClean="0"/>
              <a:t>informális</a:t>
            </a:r>
            <a:r>
              <a:rPr lang="en-US" dirty="0" smtClean="0"/>
              <a:t> </a:t>
            </a:r>
            <a:r>
              <a:rPr lang="en-US" dirty="0" err="1" smtClean="0"/>
              <a:t>utakat</a:t>
            </a:r>
            <a:r>
              <a:rPr lang="en-US" dirty="0" smtClean="0"/>
              <a:t> </a:t>
            </a:r>
            <a:r>
              <a:rPr lang="en-US" dirty="0" err="1" smtClean="0"/>
              <a:t>követnek</a:t>
            </a:r>
            <a:r>
              <a:rPr lang="en-US" dirty="0" smtClean="0"/>
              <a:t> a </a:t>
            </a:r>
            <a:r>
              <a:rPr lang="en-US" dirty="0" err="1" smtClean="0"/>
              <a:t>tanulásban</a:t>
            </a:r>
            <a:r>
              <a:rPr lang="en-US" dirty="0" smtClean="0"/>
              <a:t> a </a:t>
            </a:r>
            <a:r>
              <a:rPr lang="en-US" dirty="0" err="1" smtClean="0"/>
              <a:t>trendek</a:t>
            </a:r>
            <a:r>
              <a:rPr lang="en-US" dirty="0" smtClean="0"/>
              <a:t> </a:t>
            </a:r>
            <a:r>
              <a:rPr lang="en-US" dirty="0" err="1" smtClean="0"/>
              <a:t>követéséhez</a:t>
            </a:r>
            <a:r>
              <a:rPr lang="en-US" dirty="0" smtClean="0"/>
              <a:t>  - </a:t>
            </a:r>
            <a:r>
              <a:rPr lang="en-US" dirty="0" err="1" smtClean="0"/>
              <a:t>mivel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oktatás</a:t>
            </a:r>
            <a:r>
              <a:rPr lang="en-US" dirty="0" smtClean="0"/>
              <a:t> </a:t>
            </a:r>
            <a:r>
              <a:rPr lang="en-US" dirty="0" err="1" smtClean="0"/>
              <a:t>új</a:t>
            </a:r>
            <a:r>
              <a:rPr lang="en-US" dirty="0" smtClean="0"/>
              <a:t> </a:t>
            </a:r>
            <a:r>
              <a:rPr lang="en-US" dirty="0" err="1" smtClean="0"/>
              <a:t>trendjei</a:t>
            </a:r>
            <a:r>
              <a:rPr lang="en-US" dirty="0" smtClean="0"/>
              <a:t> </a:t>
            </a:r>
            <a:r>
              <a:rPr lang="en-US" dirty="0" err="1" smtClean="0"/>
              <a:t>nincsen</a:t>
            </a:r>
            <a:r>
              <a:rPr lang="en-US" dirty="0" smtClean="0"/>
              <a:t> </a:t>
            </a:r>
            <a:r>
              <a:rPr lang="en-US" dirty="0" err="1" smtClean="0"/>
              <a:t>szervezeti</a:t>
            </a:r>
            <a:r>
              <a:rPr lang="en-US" dirty="0" smtClean="0"/>
              <a:t> </a:t>
            </a:r>
            <a:r>
              <a:rPr lang="en-US" dirty="0" err="1" smtClean="0"/>
              <a:t>szinten</a:t>
            </a:r>
            <a:r>
              <a:rPr lang="en-US" dirty="0" smtClean="0"/>
              <a:t> </a:t>
            </a:r>
            <a:r>
              <a:rPr lang="en-US" dirty="0" err="1" smtClean="0"/>
              <a:t>megjelenítve</a:t>
            </a:r>
            <a:r>
              <a:rPr lang="en-US" dirty="0" smtClean="0"/>
              <a:t> </a:t>
            </a:r>
            <a:r>
              <a:rPr lang="en-US" dirty="0" err="1" smtClean="0"/>
              <a:t>csak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egyes</a:t>
            </a:r>
            <a:r>
              <a:rPr lang="en-US" dirty="0" smtClean="0"/>
              <a:t> </a:t>
            </a:r>
            <a:r>
              <a:rPr lang="en-US" dirty="0" err="1" smtClean="0"/>
              <a:t>oktatók</a:t>
            </a:r>
            <a:r>
              <a:rPr lang="en-US" dirty="0" smtClean="0"/>
              <a:t> </a:t>
            </a:r>
            <a:r>
              <a:rPr lang="en-US" dirty="0" err="1" smtClean="0"/>
              <a:t>egyes</a:t>
            </a:r>
            <a:r>
              <a:rPr lang="en-US" dirty="0" smtClean="0"/>
              <a:t> </a:t>
            </a:r>
            <a:r>
              <a:rPr lang="en-US" dirty="0" err="1" smtClean="0"/>
              <a:t>tantárgyain</a:t>
            </a:r>
            <a:r>
              <a:rPr lang="en-US" dirty="0" smtClean="0"/>
              <a:t> </a:t>
            </a:r>
            <a:r>
              <a:rPr lang="en-US" dirty="0" err="1" smtClean="0"/>
              <a:t>belül</a:t>
            </a:r>
            <a:r>
              <a:rPr lang="en-US" dirty="0" smtClean="0"/>
              <a:t> </a:t>
            </a:r>
            <a:r>
              <a:rPr lang="en-US" dirty="0" err="1" smtClean="0"/>
              <a:t>kerülnek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új</a:t>
            </a:r>
            <a:r>
              <a:rPr lang="en-US" dirty="0" smtClean="0"/>
              <a:t> </a:t>
            </a:r>
            <a:r>
              <a:rPr lang="en-US" dirty="0" err="1" smtClean="0"/>
              <a:t>irányok</a:t>
            </a:r>
            <a:r>
              <a:rPr lang="en-US" dirty="0" smtClean="0"/>
              <a:t> </a:t>
            </a:r>
            <a:r>
              <a:rPr lang="en-US" dirty="0" err="1" smtClean="0"/>
              <a:t>meghatározásra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hu-HU" dirty="0" smtClean="0"/>
          </a:p>
          <a:p>
            <a:r>
              <a:rPr lang="hu-HU" dirty="0" smtClean="0"/>
              <a:t>Kompetencia</a:t>
            </a:r>
          </a:p>
          <a:p>
            <a:r>
              <a:rPr lang="nl-BE" dirty="0" smtClean="0"/>
              <a:t>PHE környezetben tanítás hiányos vagy nem megfelelő pedagógiai ismeretekkel mind a külsős mind az alkalmazott oktatók esetében</a:t>
            </a:r>
            <a:endParaRPr lang="hu-HU" dirty="0" smtClean="0"/>
          </a:p>
          <a:p>
            <a:r>
              <a:rPr lang="nl-BE" dirty="0" smtClean="0"/>
              <a:t>Hiányzik a stratégiai vezetés és a tények alapján a szabályozás</a:t>
            </a:r>
            <a:endParaRPr lang="hu-HU" dirty="0" smtClean="0"/>
          </a:p>
          <a:p>
            <a:r>
              <a:rPr lang="nl-BE" dirty="0" smtClean="0"/>
              <a:t>Félreértések a szükséges nézőpontok kialakításában az intézményi és üzleti világ sajátosan különböző kultúrájának megértéséhez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Intézményi szabályok</a:t>
            </a:r>
          </a:p>
          <a:p>
            <a:r>
              <a:rPr lang="nl-BE" dirty="0" smtClean="0"/>
              <a:t>Hiányzó stratégiai tervezés a PHE intézmény küldetésének és profiljának kialakításában</a:t>
            </a:r>
            <a:endParaRPr lang="hu-HU" dirty="0" smtClean="0"/>
          </a:p>
          <a:p>
            <a:r>
              <a:rPr lang="nl-BE" dirty="0" smtClean="0"/>
              <a:t>Speciális minőségbiztosítás hiánya a PHE profiljában</a:t>
            </a:r>
            <a:endParaRPr lang="hu-HU" dirty="0" smtClean="0"/>
          </a:p>
          <a:p>
            <a:r>
              <a:rPr lang="nl-BE" dirty="0" smtClean="0"/>
              <a:t>Hiányzó működésmódok a munka világával való rendszeres együttműködéshez az oktatási folyamat minden szintjén 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Törvénykezés</a:t>
            </a:r>
          </a:p>
          <a:p>
            <a:pPr lvl="0"/>
            <a:r>
              <a:rPr lang="en-US" dirty="0" err="1" smtClean="0"/>
              <a:t>Nincs</a:t>
            </a:r>
            <a:r>
              <a:rPr lang="en-US" dirty="0" smtClean="0"/>
              <a:t> EU </a:t>
            </a:r>
            <a:r>
              <a:rPr lang="en-US" dirty="0" err="1" smtClean="0"/>
              <a:t>szinten</a:t>
            </a:r>
            <a:r>
              <a:rPr lang="en-US" dirty="0" smtClean="0"/>
              <a:t> </a:t>
            </a:r>
            <a:r>
              <a:rPr lang="en-US" dirty="0" err="1" smtClean="0"/>
              <a:t>egységes</a:t>
            </a:r>
            <a:r>
              <a:rPr lang="en-US" dirty="0" smtClean="0"/>
              <a:t>  PHE </a:t>
            </a:r>
            <a:r>
              <a:rPr lang="en-US" dirty="0" err="1" smtClean="0"/>
              <a:t>ajánlat</a:t>
            </a:r>
            <a:endParaRPr lang="hu-HU" dirty="0" smtClean="0"/>
          </a:p>
          <a:p>
            <a:pPr lvl="0"/>
            <a:r>
              <a:rPr lang="en-US" dirty="0" smtClean="0"/>
              <a:t>A </a:t>
            </a:r>
            <a:r>
              <a:rPr lang="en-US" dirty="0" err="1" smtClean="0"/>
              <a:t>törvénykezésben</a:t>
            </a:r>
            <a:r>
              <a:rPr lang="en-US" dirty="0" smtClean="0"/>
              <a:t> </a:t>
            </a:r>
            <a:r>
              <a:rPr lang="en-US" dirty="0" err="1" smtClean="0"/>
              <a:t>sok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egyenlőtlenség</a:t>
            </a:r>
            <a:r>
              <a:rPr lang="en-US" dirty="0" smtClean="0"/>
              <a:t> a </a:t>
            </a:r>
            <a:r>
              <a:rPr lang="en-US" dirty="0" err="1" smtClean="0"/>
              <a:t>források</a:t>
            </a:r>
            <a:r>
              <a:rPr lang="en-US" dirty="0" smtClean="0"/>
              <a:t>, status, </a:t>
            </a:r>
            <a:r>
              <a:rPr lang="en-US" dirty="0" err="1" smtClean="0"/>
              <a:t>munkáltatás</a:t>
            </a:r>
            <a:r>
              <a:rPr lang="en-US" dirty="0" smtClean="0"/>
              <a:t> </a:t>
            </a:r>
            <a:r>
              <a:rPr lang="en-US" dirty="0" err="1" smtClean="0"/>
              <a:t>vonatkozásában</a:t>
            </a:r>
            <a:endParaRPr lang="hu-HU" dirty="0" smtClean="0"/>
          </a:p>
          <a:p>
            <a:pPr lvl="0"/>
            <a:r>
              <a:rPr lang="en-US" dirty="0" smtClean="0"/>
              <a:t>A </a:t>
            </a:r>
            <a:r>
              <a:rPr lang="en-US" dirty="0" err="1" smtClean="0"/>
              <a:t>törvényes</a:t>
            </a:r>
            <a:r>
              <a:rPr lang="en-US" dirty="0" smtClean="0"/>
              <a:t> </a:t>
            </a:r>
            <a:r>
              <a:rPr lang="en-US" dirty="0" err="1" smtClean="0"/>
              <a:t>folyamatok</a:t>
            </a:r>
            <a:r>
              <a:rPr lang="en-US" dirty="0" smtClean="0"/>
              <a:t> </a:t>
            </a:r>
            <a:r>
              <a:rPr lang="en-US" dirty="0" err="1" smtClean="0"/>
              <a:t>határai</a:t>
            </a:r>
            <a:r>
              <a:rPr lang="en-US" dirty="0" smtClean="0"/>
              <a:t> – </a:t>
            </a:r>
            <a:r>
              <a:rPr lang="en-US" dirty="0" err="1" smtClean="0"/>
              <a:t>nagyon</a:t>
            </a:r>
            <a:r>
              <a:rPr lang="en-US" dirty="0" smtClean="0"/>
              <a:t> </a:t>
            </a:r>
            <a:r>
              <a:rPr lang="en-US" dirty="0" err="1" smtClean="0"/>
              <a:t>hosszú</a:t>
            </a:r>
            <a:r>
              <a:rPr lang="en-US" dirty="0" smtClean="0"/>
              <a:t> </a:t>
            </a:r>
            <a:r>
              <a:rPr lang="en-US" dirty="0" err="1" smtClean="0"/>
              <a:t>idő</a:t>
            </a:r>
            <a:r>
              <a:rPr lang="en-US" dirty="0" smtClean="0"/>
              <a:t> </a:t>
            </a:r>
            <a:r>
              <a:rPr lang="en-US" dirty="0" err="1" smtClean="0"/>
              <a:t>szükséges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akkreditációhoz</a:t>
            </a:r>
            <a:r>
              <a:rPr lang="en-US" dirty="0" smtClean="0"/>
              <a:t> 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Gazdasági, demográfiai</a:t>
            </a:r>
          </a:p>
          <a:p>
            <a:r>
              <a:rPr lang="nl-BE" dirty="0" smtClean="0"/>
              <a:t>szabályozatlanság jellemzi a demográfiai folyamatok hatását a PHE-re</a:t>
            </a:r>
            <a:endParaRPr lang="hu-HU" dirty="0" smtClean="0"/>
          </a:p>
          <a:p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alacsony</a:t>
            </a:r>
            <a:r>
              <a:rPr lang="en-US" dirty="0" smtClean="0"/>
              <a:t> </a:t>
            </a:r>
            <a:r>
              <a:rPr lang="en-US" dirty="0" err="1" smtClean="0"/>
              <a:t>demográfiai</a:t>
            </a:r>
            <a:r>
              <a:rPr lang="en-US" dirty="0" smtClean="0"/>
              <a:t> </a:t>
            </a:r>
            <a:r>
              <a:rPr lang="en-US" dirty="0" err="1" smtClean="0"/>
              <a:t>mutatók</a:t>
            </a:r>
            <a:r>
              <a:rPr lang="en-US" dirty="0" smtClean="0"/>
              <a:t> </a:t>
            </a:r>
            <a:r>
              <a:rPr lang="en-US" dirty="0" err="1" smtClean="0"/>
              <a:t>növelik</a:t>
            </a:r>
            <a:r>
              <a:rPr lang="en-US" dirty="0" smtClean="0"/>
              <a:t> a </a:t>
            </a:r>
            <a:r>
              <a:rPr lang="en-US" dirty="0" err="1" smtClean="0"/>
              <a:t>versenyt</a:t>
            </a:r>
            <a:r>
              <a:rPr lang="en-US" dirty="0" smtClean="0"/>
              <a:t> a PHE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tradicionális</a:t>
            </a:r>
            <a:r>
              <a:rPr lang="en-US" dirty="0" smtClean="0"/>
              <a:t> </a:t>
            </a:r>
            <a:r>
              <a:rPr lang="en-US" dirty="0" err="1" smtClean="0"/>
              <a:t>akadémiai</a:t>
            </a:r>
            <a:r>
              <a:rPr lang="en-US" dirty="0" smtClean="0"/>
              <a:t> </a:t>
            </a:r>
            <a:r>
              <a:rPr lang="en-US" dirty="0" err="1" smtClean="0"/>
              <a:t>képzések</a:t>
            </a:r>
            <a:r>
              <a:rPr lang="en-US" dirty="0" smtClean="0"/>
              <a:t> </a:t>
            </a:r>
            <a:r>
              <a:rPr lang="en-US" dirty="0" err="1" smtClean="0"/>
              <a:t>között</a:t>
            </a:r>
            <a:r>
              <a:rPr lang="en-US" dirty="0" smtClean="0"/>
              <a:t> (a 90’es </a:t>
            </a:r>
            <a:r>
              <a:rPr lang="en-US" dirty="0" err="1" smtClean="0"/>
              <a:t>évek</a:t>
            </a:r>
            <a:r>
              <a:rPr lang="en-US" dirty="0" smtClean="0"/>
              <a:t> </a:t>
            </a:r>
            <a:r>
              <a:rPr lang="en-US" dirty="0" err="1" smtClean="0"/>
              <a:t>boomja</a:t>
            </a:r>
            <a:r>
              <a:rPr lang="en-US" dirty="0" smtClean="0"/>
              <a:t>)</a:t>
            </a:r>
            <a:endParaRPr lang="hu-HU" dirty="0" smtClean="0"/>
          </a:p>
          <a:p>
            <a:r>
              <a:rPr lang="en-US" dirty="0" err="1" smtClean="0"/>
              <a:t>Számos</a:t>
            </a:r>
            <a:r>
              <a:rPr lang="en-US" dirty="0" smtClean="0"/>
              <a:t> </a:t>
            </a:r>
            <a:r>
              <a:rPr lang="en-US" dirty="0" err="1" smtClean="0"/>
              <a:t>országban</a:t>
            </a:r>
            <a:r>
              <a:rPr lang="en-US" dirty="0" smtClean="0"/>
              <a:t>, a </a:t>
            </a:r>
            <a:r>
              <a:rPr lang="en-US" dirty="0" err="1" smtClean="0"/>
              <a:t>gazdasági</a:t>
            </a:r>
            <a:r>
              <a:rPr lang="en-US" dirty="0" smtClean="0"/>
              <a:t> </a:t>
            </a:r>
            <a:r>
              <a:rPr lang="en-US" dirty="0" err="1" smtClean="0"/>
              <a:t>krízis</a:t>
            </a:r>
            <a:r>
              <a:rPr lang="en-US" dirty="0" smtClean="0"/>
              <a:t> </a:t>
            </a:r>
            <a:r>
              <a:rPr lang="en-US" dirty="0" err="1" smtClean="0"/>
              <a:t>miatt</a:t>
            </a:r>
            <a:r>
              <a:rPr lang="en-US" dirty="0" smtClean="0"/>
              <a:t>, a </a:t>
            </a:r>
            <a:r>
              <a:rPr lang="en-US" dirty="0" err="1" smtClean="0"/>
              <a:t>hallgatók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akadémiai</a:t>
            </a:r>
            <a:r>
              <a:rPr lang="en-US" dirty="0" smtClean="0"/>
              <a:t> </a:t>
            </a:r>
            <a:r>
              <a:rPr lang="en-US" dirty="0" err="1" smtClean="0"/>
              <a:t>képzésben</a:t>
            </a:r>
            <a:r>
              <a:rPr lang="en-US" dirty="0" smtClean="0"/>
              <a:t> </a:t>
            </a:r>
            <a:r>
              <a:rPr lang="en-US" dirty="0" err="1" smtClean="0"/>
              <a:t>hosszasabban</a:t>
            </a:r>
            <a:r>
              <a:rPr lang="en-US" dirty="0" smtClean="0"/>
              <a:t> </a:t>
            </a:r>
            <a:r>
              <a:rPr lang="en-US" dirty="0" err="1" smtClean="0"/>
              <a:t>maradnak</a:t>
            </a:r>
            <a:r>
              <a:rPr lang="en-US" dirty="0" smtClean="0"/>
              <a:t> </a:t>
            </a:r>
            <a:r>
              <a:rPr lang="en-US" dirty="0" err="1" smtClean="0"/>
              <a:t>párhúzamosan</a:t>
            </a:r>
            <a:r>
              <a:rPr lang="en-US" dirty="0" smtClean="0"/>
              <a:t> a </a:t>
            </a:r>
            <a:r>
              <a:rPr lang="en-US" dirty="0" err="1" smtClean="0"/>
              <a:t>munakvállalással</a:t>
            </a:r>
            <a:endParaRPr lang="hu-HU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rövidebb</a:t>
            </a:r>
            <a:r>
              <a:rPr lang="en-US" dirty="0" smtClean="0"/>
              <a:t> PHE </a:t>
            </a:r>
            <a:r>
              <a:rPr lang="en-US" dirty="0" err="1" smtClean="0"/>
              <a:t>képzések</a:t>
            </a:r>
            <a:r>
              <a:rPr lang="en-US" dirty="0" smtClean="0"/>
              <a:t> </a:t>
            </a:r>
            <a:r>
              <a:rPr lang="en-US" dirty="0" err="1" smtClean="0"/>
              <a:t>jobban</a:t>
            </a:r>
            <a:r>
              <a:rPr lang="en-US" dirty="0" smtClean="0"/>
              <a:t> </a:t>
            </a:r>
            <a:r>
              <a:rPr lang="en-US" dirty="0" err="1" smtClean="0"/>
              <a:t>kielégítik</a:t>
            </a:r>
            <a:r>
              <a:rPr lang="en-US" dirty="0" smtClean="0"/>
              <a:t> a  </a:t>
            </a:r>
            <a:r>
              <a:rPr lang="en-US" dirty="0" err="1" smtClean="0"/>
              <a:t>felmerülő</a:t>
            </a:r>
            <a:r>
              <a:rPr lang="en-US" dirty="0" smtClean="0"/>
              <a:t> </a:t>
            </a:r>
            <a:r>
              <a:rPr lang="en-US" dirty="0" err="1" smtClean="0"/>
              <a:t>igényeket</a:t>
            </a:r>
            <a:r>
              <a:rPr lang="en-US" dirty="0" smtClean="0"/>
              <a:t> a </a:t>
            </a:r>
            <a:r>
              <a:rPr lang="en-US" dirty="0" err="1" smtClean="0"/>
              <a:t>gazdaság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társadalom</a:t>
            </a:r>
            <a:r>
              <a:rPr lang="en-US" dirty="0" smtClean="0"/>
              <a:t> </a:t>
            </a:r>
            <a:r>
              <a:rPr lang="en-US" dirty="0" err="1" smtClean="0"/>
              <a:t>kockázatkerülő</a:t>
            </a:r>
            <a:r>
              <a:rPr lang="en-US" dirty="0" smtClean="0"/>
              <a:t> </a:t>
            </a:r>
            <a:r>
              <a:rPr lang="en-US" dirty="0" err="1" smtClean="0"/>
              <a:t>irányzataiban</a:t>
            </a:r>
            <a:r>
              <a:rPr lang="en-US" dirty="0" smtClean="0"/>
              <a:t> 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err="1" smtClean="0"/>
              <a:t>Kultura</a:t>
            </a:r>
            <a:endParaRPr lang="hu-HU" dirty="0" smtClean="0"/>
          </a:p>
          <a:p>
            <a:r>
              <a:rPr lang="en-US" dirty="0" smtClean="0"/>
              <a:t>a PHE </a:t>
            </a:r>
            <a:r>
              <a:rPr lang="en-US" dirty="0" err="1" smtClean="0"/>
              <a:t>intézményekben</a:t>
            </a:r>
            <a:r>
              <a:rPr lang="en-US" dirty="0" smtClean="0"/>
              <a:t> </a:t>
            </a:r>
            <a:r>
              <a:rPr lang="en-US" dirty="0" err="1" smtClean="0"/>
              <a:t>uralkodó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akadémiai</a:t>
            </a:r>
            <a:r>
              <a:rPr lang="en-US" dirty="0" smtClean="0"/>
              <a:t> </a:t>
            </a:r>
            <a:r>
              <a:rPr lang="en-US" dirty="0" err="1" smtClean="0"/>
              <a:t>örökség</a:t>
            </a:r>
            <a:endParaRPr lang="hu-HU" dirty="0" smtClean="0"/>
          </a:p>
          <a:p>
            <a:r>
              <a:rPr lang="en-US" dirty="0" smtClean="0"/>
              <a:t>A PHE  </a:t>
            </a:r>
            <a:r>
              <a:rPr lang="en-US" dirty="0" err="1" smtClean="0"/>
              <a:t>lépzést</a:t>
            </a:r>
            <a:r>
              <a:rPr lang="en-US" dirty="0" smtClean="0"/>
              <a:t> a </a:t>
            </a:r>
            <a:r>
              <a:rPr lang="en-US" dirty="0" err="1" smtClean="0"/>
              <a:t>munka</a:t>
            </a:r>
            <a:r>
              <a:rPr lang="en-US" dirty="0" smtClean="0"/>
              <a:t> </a:t>
            </a:r>
            <a:r>
              <a:rPr lang="en-US" dirty="0" err="1" smtClean="0"/>
              <a:t>világa</a:t>
            </a:r>
            <a:r>
              <a:rPr lang="en-US" dirty="0" smtClean="0"/>
              <a:t> </a:t>
            </a:r>
            <a:r>
              <a:rPr lang="en-US" dirty="0" err="1" smtClean="0"/>
              <a:t>túl</a:t>
            </a:r>
            <a:r>
              <a:rPr lang="en-US" dirty="0" smtClean="0"/>
              <a:t> </a:t>
            </a:r>
            <a:r>
              <a:rPr lang="en-US" dirty="0" err="1" smtClean="0"/>
              <a:t>akadémiainak</a:t>
            </a:r>
            <a:r>
              <a:rPr lang="en-US" dirty="0" smtClean="0"/>
              <a:t>,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egyetemek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eléggé</a:t>
            </a:r>
            <a:r>
              <a:rPr lang="en-US" dirty="0" smtClean="0"/>
              <a:t> </a:t>
            </a:r>
            <a:r>
              <a:rPr lang="en-US" dirty="0" err="1" smtClean="0"/>
              <a:t>akadémiainak</a:t>
            </a:r>
            <a:r>
              <a:rPr lang="en-US" dirty="0" smtClean="0"/>
              <a:t> </a:t>
            </a:r>
            <a:r>
              <a:rPr lang="en-US" dirty="0" err="1" smtClean="0"/>
              <a:t>érzékelik</a:t>
            </a:r>
            <a:endParaRPr lang="hu-HU" dirty="0" smtClean="0"/>
          </a:p>
          <a:p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oktató</a:t>
            </a:r>
            <a:r>
              <a:rPr lang="en-US" dirty="0" smtClean="0"/>
              <a:t> </a:t>
            </a:r>
            <a:r>
              <a:rPr lang="en-US" dirty="0" err="1" smtClean="0"/>
              <a:t>központú</a:t>
            </a:r>
            <a:r>
              <a:rPr lang="en-US" dirty="0" smtClean="0"/>
              <a:t> </a:t>
            </a:r>
            <a:r>
              <a:rPr lang="en-US" dirty="0" err="1" smtClean="0"/>
              <a:t>rendszer</a:t>
            </a:r>
            <a:r>
              <a:rPr lang="en-US" dirty="0" smtClean="0"/>
              <a:t> </a:t>
            </a:r>
            <a:r>
              <a:rPr lang="en-US" dirty="0" err="1" smtClean="0"/>
              <a:t>helyett</a:t>
            </a:r>
            <a:r>
              <a:rPr lang="en-US" dirty="0" smtClean="0"/>
              <a:t> </a:t>
            </a:r>
            <a:r>
              <a:rPr lang="en-US" dirty="0" err="1" smtClean="0"/>
              <a:t>hallgató</a:t>
            </a:r>
            <a:r>
              <a:rPr lang="en-US" dirty="0" smtClean="0"/>
              <a:t> </a:t>
            </a:r>
            <a:r>
              <a:rPr lang="en-US" dirty="0" err="1" smtClean="0"/>
              <a:t>köztontú</a:t>
            </a:r>
            <a:r>
              <a:rPr lang="en-US" dirty="0" smtClean="0"/>
              <a:t> </a:t>
            </a:r>
            <a:r>
              <a:rPr lang="en-US" dirty="0" err="1" smtClean="0"/>
              <a:t>tanulórendszer</a:t>
            </a:r>
            <a:r>
              <a:rPr lang="en-US" dirty="0" smtClean="0"/>
              <a:t> </a:t>
            </a:r>
            <a:r>
              <a:rPr lang="en-US" dirty="0" err="1" smtClean="0"/>
              <a:t>kell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5</a:t>
            </a:fld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smtClean="0"/>
              <a:t>az emberek fejében az „</a:t>
            </a:r>
            <a:r>
              <a:rPr lang="hu-HU" dirty="0" err="1" smtClean="0"/>
              <a:t>academic</a:t>
            </a:r>
            <a:r>
              <a:rPr lang="hu-HU" dirty="0" smtClean="0"/>
              <a:t>” és a „</a:t>
            </a:r>
            <a:r>
              <a:rPr lang="hu-HU" dirty="0" err="1" smtClean="0"/>
              <a:t>professional</a:t>
            </a:r>
            <a:r>
              <a:rPr lang="hu-HU" dirty="0" smtClean="0"/>
              <a:t>” ne két elszigetelt jellemző legyen, hanem a képzések együttesen létező jellegei</a:t>
            </a:r>
          </a:p>
          <a:p>
            <a:pPr lvl="0"/>
            <a:r>
              <a:rPr lang="hu-HU" dirty="0" smtClean="0"/>
              <a:t>megszerzett készségek alkalmazása megfelelő autonómiával és felelősséggel</a:t>
            </a:r>
          </a:p>
          <a:p>
            <a:pPr lvl="0"/>
            <a:r>
              <a:rPr lang="hu-HU" dirty="0" smtClean="0"/>
              <a:t>a megtanulhatatlan készségek kezelése (pl. orvosi szakma), ezekre való alkalmasság előzetes felmérése felvételi vizsgán, ez jelenleg </a:t>
            </a:r>
            <a:r>
              <a:rPr lang="hu-HU" dirty="0" err="1" smtClean="0"/>
              <a:t>Mo-n</a:t>
            </a:r>
            <a:r>
              <a:rPr lang="hu-HU" dirty="0" smtClean="0"/>
              <a:t> nincs</a:t>
            </a:r>
          </a:p>
          <a:p>
            <a:pPr lvl="0"/>
            <a:r>
              <a:rPr lang="hu-HU" dirty="0" smtClean="0"/>
              <a:t>előrejelzések trendkövetése (ne szakmákra és azok mennyiségére vonatkozzon), </a:t>
            </a:r>
            <a:r>
              <a:rPr lang="hu-HU" dirty="0" err="1" smtClean="0"/>
              <a:t>soft</a:t>
            </a:r>
            <a:r>
              <a:rPr lang="hu-HU" dirty="0" smtClean="0"/>
              <a:t> </a:t>
            </a:r>
            <a:r>
              <a:rPr lang="hu-HU" dirty="0" err="1" smtClean="0"/>
              <a:t>skill-ek</a:t>
            </a:r>
            <a:r>
              <a:rPr lang="hu-HU" dirty="0" smtClean="0"/>
              <a:t> szükségességének előrejelzése</a:t>
            </a:r>
          </a:p>
          <a:p>
            <a:pPr lvl="0"/>
            <a:r>
              <a:rPr lang="hu-HU" dirty="0" smtClean="0"/>
              <a:t>PHE adaptivitási képessége javuljon</a:t>
            </a:r>
          </a:p>
          <a:p>
            <a:pPr lvl="0"/>
            <a:r>
              <a:rPr lang="hu-HU" dirty="0" smtClean="0"/>
              <a:t>a felsőoktatásban végzettek helytállási potenciáljának növelése (kapcsolódás a közoktatáshoz, már ott meg kéne kezdeni)</a:t>
            </a:r>
          </a:p>
          <a:p>
            <a:pPr lvl="0"/>
            <a:r>
              <a:rPr lang="hu-HU" dirty="0" smtClean="0"/>
              <a:t>specializáció vs. általános készségek – munkaadók igénye</a:t>
            </a:r>
          </a:p>
          <a:p>
            <a:pPr lvl="0"/>
            <a:r>
              <a:rPr lang="hu-HU" dirty="0" smtClean="0"/>
              <a:t>demográfiai folyamatokhoz való alkalmazkodás</a:t>
            </a:r>
          </a:p>
          <a:p>
            <a:pPr lvl="0"/>
            <a:r>
              <a:rPr lang="hu-HU" dirty="0" smtClean="0"/>
              <a:t>MKKR szerinti szintek „lefordítása HR nyelvre”</a:t>
            </a:r>
          </a:p>
          <a:p>
            <a:pPr lvl="0"/>
            <a:r>
              <a:rPr lang="hu-HU" dirty="0" smtClean="0"/>
              <a:t>gazdasági társadalmi kontextus „</a:t>
            </a:r>
            <a:r>
              <a:rPr lang="hu-HU" dirty="0" err="1" smtClean="0"/>
              <a:t>skill</a:t>
            </a:r>
            <a:r>
              <a:rPr lang="hu-HU" dirty="0" smtClean="0"/>
              <a:t>”</a:t>
            </a:r>
            <a:r>
              <a:rPr lang="hu-HU" dirty="0" err="1" smtClean="0"/>
              <a:t>-ekre</a:t>
            </a:r>
            <a:r>
              <a:rPr lang="hu-HU" dirty="0" smtClean="0"/>
              <a:t> hatása </a:t>
            </a:r>
          </a:p>
          <a:p>
            <a:pPr lvl="0"/>
            <a:r>
              <a:rPr lang="hu-HU" dirty="0" smtClean="0"/>
              <a:t>szakképzettségek megbecsültségének növelése </a:t>
            </a:r>
          </a:p>
          <a:p>
            <a:pPr lvl="0"/>
            <a:r>
              <a:rPr lang="hu-HU" dirty="0" smtClean="0"/>
              <a:t>új képzések indítására, ill. szaktekintélyek felsőoktatásba történő bevonására (mesteroktatók /vállalati szakemberek/ bevonása tantárgyfelelősként) vonatkozó jelentős túlszabályozás, ami rugalmatlanná teszi a felsőoktatási rendszert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6</a:t>
            </a:fld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7</a:t>
            </a:fld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8</a:t>
            </a:fld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66C34-AF83-4CF2-9379-A03219E1897F}" type="slidenum">
              <a:rPr lang="sl-SI" smtClean="0"/>
              <a:pPr/>
              <a:t>9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>
          <a:xfrm>
            <a:off x="3995936" y="4350135"/>
            <a:ext cx="864096" cy="273844"/>
          </a:xfrm>
        </p:spPr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5076056" y="4353948"/>
            <a:ext cx="2664296" cy="273844"/>
          </a:xfrm>
        </p:spPr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7956376" y="4353948"/>
            <a:ext cx="864096" cy="273844"/>
          </a:xfrm>
        </p:spPr>
        <p:txBody>
          <a:bodyPr/>
          <a:lstStyle/>
          <a:p>
            <a:fld id="{CA7308EA-BA51-4432-B124-FDE68F57B0E2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Ograda vsebine 9"/>
          <p:cNvSpPr>
            <a:spLocks noGrp="1"/>
          </p:cNvSpPr>
          <p:nvPr>
            <p:ph sz="quarter" idx="13"/>
          </p:nvPr>
        </p:nvSpPr>
        <p:spPr>
          <a:xfrm>
            <a:off x="3995937" y="1924422"/>
            <a:ext cx="4679752" cy="1295400"/>
          </a:xfrm>
        </p:spPr>
        <p:txBody>
          <a:bodyPr>
            <a:normAutofit/>
          </a:bodyPr>
          <a:lstStyle>
            <a:lvl1pPr marL="0" indent="0">
              <a:buNone/>
              <a:defRPr sz="4400">
                <a:solidFill>
                  <a:srgbClr val="B58D4F"/>
                </a:solidFill>
                <a:latin typeface="+mj-lt"/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Ograda vsebine 11"/>
          <p:cNvSpPr>
            <a:spLocks noGrp="1"/>
          </p:cNvSpPr>
          <p:nvPr>
            <p:ph sz="quarter" idx="14"/>
          </p:nvPr>
        </p:nvSpPr>
        <p:spPr>
          <a:xfrm>
            <a:off x="3995738" y="3381842"/>
            <a:ext cx="4679950" cy="32504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5815">
            <a:off x="202755" y="-92540"/>
            <a:ext cx="4050549" cy="6840000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347614"/>
            <a:ext cx="1625457" cy="31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042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19672" y="897564"/>
            <a:ext cx="7128792" cy="54006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B58D4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619677" y="1653651"/>
            <a:ext cx="7128791" cy="280831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>
          <a:xfrm>
            <a:off x="1619672" y="4767264"/>
            <a:ext cx="2133600" cy="273844"/>
          </a:xfrm>
        </p:spPr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3995936" y="4767264"/>
            <a:ext cx="2448272" cy="273844"/>
          </a:xfrm>
        </p:spPr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660232" y="4767264"/>
            <a:ext cx="2133600" cy="273844"/>
          </a:xfrm>
        </p:spPr>
        <p:txBody>
          <a:bodyPr/>
          <a:lstStyle/>
          <a:p>
            <a:fld id="{CA7308EA-BA51-4432-B124-FDE68F57B0E2}" type="slidenum">
              <a:rPr lang="sl-SI" smtClean="0"/>
              <a:pPr/>
              <a:t>‹#›</a:t>
            </a:fld>
            <a:endParaRPr lang="sl-SI" dirty="0"/>
          </a:p>
        </p:txBody>
      </p:sp>
      <p:sp>
        <p:nvSpPr>
          <p:cNvPr id="8" name="Pravokotnik 7"/>
          <p:cNvSpPr/>
          <p:nvPr userDrawn="1"/>
        </p:nvSpPr>
        <p:spPr>
          <a:xfrm>
            <a:off x="0" y="0"/>
            <a:ext cx="1259632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91123"/>
            <a:ext cx="1625457" cy="31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970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619672" y="1599643"/>
            <a:ext cx="3374032" cy="299498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sl-SI" dirty="0"/>
          </a:p>
        </p:txBody>
      </p:sp>
      <p:sp>
        <p:nvSpPr>
          <p:cNvPr id="8" name="Pravokotnik 7"/>
          <p:cNvSpPr/>
          <p:nvPr userDrawn="1"/>
        </p:nvSpPr>
        <p:spPr>
          <a:xfrm>
            <a:off x="0" y="0"/>
            <a:ext cx="1259632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Ograda vsebine 2"/>
          <p:cNvSpPr>
            <a:spLocks noGrp="1"/>
          </p:cNvSpPr>
          <p:nvPr>
            <p:ph sz="half" idx="13"/>
          </p:nvPr>
        </p:nvSpPr>
        <p:spPr>
          <a:xfrm>
            <a:off x="5425752" y="1621093"/>
            <a:ext cx="3322712" cy="299498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sl-SI" dirty="0"/>
          </a:p>
        </p:txBody>
      </p:sp>
      <p:sp>
        <p:nvSpPr>
          <p:cNvPr id="10" name="Ograda datuma 3"/>
          <p:cNvSpPr>
            <a:spLocks noGrp="1"/>
          </p:cNvSpPr>
          <p:nvPr>
            <p:ph type="dt" sz="half" idx="10"/>
          </p:nvPr>
        </p:nvSpPr>
        <p:spPr>
          <a:xfrm>
            <a:off x="1619672" y="4767264"/>
            <a:ext cx="2133600" cy="273844"/>
          </a:xfrm>
        </p:spPr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11" name="Ograda noge 4"/>
          <p:cNvSpPr>
            <a:spLocks noGrp="1"/>
          </p:cNvSpPr>
          <p:nvPr>
            <p:ph type="ftr" sz="quarter" idx="11"/>
          </p:nvPr>
        </p:nvSpPr>
        <p:spPr>
          <a:xfrm>
            <a:off x="3995936" y="4767264"/>
            <a:ext cx="2448272" cy="273844"/>
          </a:xfrm>
        </p:spPr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12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660232" y="4767264"/>
            <a:ext cx="2133600" cy="273844"/>
          </a:xfrm>
        </p:spPr>
        <p:txBody>
          <a:bodyPr/>
          <a:lstStyle/>
          <a:p>
            <a:fld id="{CA7308EA-BA51-4432-B124-FDE68F57B0E2}" type="slidenum">
              <a:rPr lang="sl-SI" smtClean="0"/>
              <a:pPr/>
              <a:t>‹#›</a:t>
            </a:fld>
            <a:endParaRPr lang="sl-SI" dirty="0"/>
          </a:p>
        </p:txBody>
      </p:sp>
      <p:sp>
        <p:nvSpPr>
          <p:cNvPr id="15" name="Naslov 1"/>
          <p:cNvSpPr>
            <a:spLocks noGrp="1"/>
          </p:cNvSpPr>
          <p:nvPr>
            <p:ph type="title"/>
          </p:nvPr>
        </p:nvSpPr>
        <p:spPr>
          <a:xfrm>
            <a:off x="1619672" y="897564"/>
            <a:ext cx="7128792" cy="54006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B58D4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sl-SI" dirty="0"/>
          </a:p>
        </p:txBody>
      </p:sp>
      <p:pic>
        <p:nvPicPr>
          <p:cNvPr id="13" name="Slik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91123"/>
            <a:ext cx="1625457" cy="31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844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grada vsebine 9"/>
          <p:cNvSpPr>
            <a:spLocks noGrp="1"/>
          </p:cNvSpPr>
          <p:nvPr>
            <p:ph sz="quarter" idx="13"/>
          </p:nvPr>
        </p:nvSpPr>
        <p:spPr>
          <a:xfrm>
            <a:off x="3995937" y="1924422"/>
            <a:ext cx="4679752" cy="1295400"/>
          </a:xfrm>
        </p:spPr>
        <p:txBody>
          <a:bodyPr>
            <a:normAutofit/>
          </a:bodyPr>
          <a:lstStyle>
            <a:lvl1pPr marL="0" indent="0">
              <a:buNone/>
              <a:defRPr sz="4400">
                <a:solidFill>
                  <a:srgbClr val="B58D4F"/>
                </a:solidFill>
                <a:latin typeface="+mj-lt"/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quarter" idx="14"/>
          </p:nvPr>
        </p:nvSpPr>
        <p:spPr>
          <a:xfrm>
            <a:off x="3995941" y="3760198"/>
            <a:ext cx="4680519" cy="12418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sl-SI" dirty="0"/>
          </a:p>
        </p:txBody>
      </p:sp>
      <p:sp>
        <p:nvSpPr>
          <p:cNvPr id="22" name="Ograda vsebine 11"/>
          <p:cNvSpPr>
            <a:spLocks noGrp="1"/>
          </p:cNvSpPr>
          <p:nvPr>
            <p:ph sz="quarter" idx="15"/>
          </p:nvPr>
        </p:nvSpPr>
        <p:spPr>
          <a:xfrm>
            <a:off x="3995738" y="3326830"/>
            <a:ext cx="4679950" cy="32504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5815">
            <a:off x="202755" y="-92540"/>
            <a:ext cx="4050549" cy="68400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347614"/>
            <a:ext cx="1625457" cy="31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445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660545" y="1649729"/>
            <a:ext cx="4791631" cy="29236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sl-SI" dirty="0"/>
          </a:p>
        </p:txBody>
      </p:sp>
      <p:sp>
        <p:nvSpPr>
          <p:cNvPr id="11" name="Pravokotnik 10"/>
          <p:cNvSpPr/>
          <p:nvPr userDrawn="1"/>
        </p:nvSpPr>
        <p:spPr>
          <a:xfrm>
            <a:off x="0" y="0"/>
            <a:ext cx="1259632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Ograda datuma 3"/>
          <p:cNvSpPr>
            <a:spLocks noGrp="1"/>
          </p:cNvSpPr>
          <p:nvPr>
            <p:ph type="dt" sz="half" idx="10"/>
          </p:nvPr>
        </p:nvSpPr>
        <p:spPr>
          <a:xfrm>
            <a:off x="1619672" y="4767264"/>
            <a:ext cx="2133600" cy="273844"/>
          </a:xfrm>
        </p:spPr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14" name="Ograda noge 4"/>
          <p:cNvSpPr>
            <a:spLocks noGrp="1"/>
          </p:cNvSpPr>
          <p:nvPr>
            <p:ph type="ftr" sz="quarter" idx="11"/>
          </p:nvPr>
        </p:nvSpPr>
        <p:spPr>
          <a:xfrm>
            <a:off x="3995936" y="4767264"/>
            <a:ext cx="2448272" cy="273844"/>
          </a:xfrm>
        </p:spPr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15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660232" y="4767264"/>
            <a:ext cx="2133600" cy="273844"/>
          </a:xfrm>
        </p:spPr>
        <p:txBody>
          <a:bodyPr/>
          <a:lstStyle/>
          <a:p>
            <a:fld id="{CA7308EA-BA51-4432-B124-FDE68F57B0E2}" type="slidenum">
              <a:rPr lang="sl-SI" smtClean="0"/>
              <a:pPr/>
              <a:t>‹#›</a:t>
            </a:fld>
            <a:endParaRPr lang="sl-SI" dirty="0"/>
          </a:p>
        </p:txBody>
      </p:sp>
      <p:sp>
        <p:nvSpPr>
          <p:cNvPr id="12" name="Naslov 1"/>
          <p:cNvSpPr>
            <a:spLocks noGrp="1"/>
          </p:cNvSpPr>
          <p:nvPr>
            <p:ph type="title"/>
          </p:nvPr>
        </p:nvSpPr>
        <p:spPr>
          <a:xfrm>
            <a:off x="1619672" y="897564"/>
            <a:ext cx="7128792" cy="54006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B58D4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sl-SI" dirty="0"/>
          </a:p>
        </p:txBody>
      </p:sp>
      <p:sp>
        <p:nvSpPr>
          <p:cNvPr id="5" name="Ograda vsebine 4"/>
          <p:cNvSpPr>
            <a:spLocks noGrp="1"/>
          </p:cNvSpPr>
          <p:nvPr>
            <p:ph sz="quarter" idx="13"/>
          </p:nvPr>
        </p:nvSpPr>
        <p:spPr>
          <a:xfrm>
            <a:off x="6659568" y="1653648"/>
            <a:ext cx="2088901" cy="2916324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91123"/>
            <a:ext cx="1625457" cy="31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193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k 10"/>
          <p:cNvSpPr/>
          <p:nvPr userDrawn="1"/>
        </p:nvSpPr>
        <p:spPr>
          <a:xfrm>
            <a:off x="0" y="0"/>
            <a:ext cx="1259632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Ograda datuma 3"/>
          <p:cNvSpPr>
            <a:spLocks noGrp="1"/>
          </p:cNvSpPr>
          <p:nvPr>
            <p:ph type="dt" sz="half" idx="10"/>
          </p:nvPr>
        </p:nvSpPr>
        <p:spPr>
          <a:xfrm>
            <a:off x="1619672" y="4767264"/>
            <a:ext cx="2133600" cy="273844"/>
          </a:xfrm>
        </p:spPr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14" name="Ograda noge 4"/>
          <p:cNvSpPr>
            <a:spLocks noGrp="1"/>
          </p:cNvSpPr>
          <p:nvPr>
            <p:ph type="ftr" sz="quarter" idx="11"/>
          </p:nvPr>
        </p:nvSpPr>
        <p:spPr>
          <a:xfrm>
            <a:off x="3995936" y="4767264"/>
            <a:ext cx="2448272" cy="273844"/>
          </a:xfrm>
        </p:spPr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15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660232" y="4767264"/>
            <a:ext cx="2133600" cy="273844"/>
          </a:xfrm>
        </p:spPr>
        <p:txBody>
          <a:bodyPr/>
          <a:lstStyle/>
          <a:p>
            <a:fld id="{CA7308EA-BA51-4432-B124-FDE68F57B0E2}" type="slidenum">
              <a:rPr lang="sl-SI" smtClean="0"/>
              <a:pPr/>
              <a:t>‹#›</a:t>
            </a:fld>
            <a:endParaRPr lang="sl-SI" dirty="0"/>
          </a:p>
        </p:txBody>
      </p:sp>
      <p:sp>
        <p:nvSpPr>
          <p:cNvPr id="12" name="Naslov 1"/>
          <p:cNvSpPr>
            <a:spLocks noGrp="1"/>
          </p:cNvSpPr>
          <p:nvPr>
            <p:ph type="title"/>
          </p:nvPr>
        </p:nvSpPr>
        <p:spPr>
          <a:xfrm>
            <a:off x="1619672" y="897564"/>
            <a:ext cx="7128792" cy="540060"/>
          </a:xfrm>
        </p:spPr>
        <p:txBody>
          <a:bodyPr>
            <a:normAutofit/>
          </a:bodyPr>
          <a:lstStyle>
            <a:lvl1pPr algn="l">
              <a:defRPr sz="4000">
                <a:solidFill>
                  <a:srgbClr val="B58D4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sl-SI" dirty="0"/>
          </a:p>
        </p:txBody>
      </p:sp>
      <p:sp>
        <p:nvSpPr>
          <p:cNvPr id="17" name="Ograda slike 2"/>
          <p:cNvSpPr>
            <a:spLocks noGrp="1"/>
          </p:cNvSpPr>
          <p:nvPr>
            <p:ph type="pic" idx="13"/>
          </p:nvPr>
        </p:nvSpPr>
        <p:spPr>
          <a:xfrm>
            <a:off x="4028846" y="1649729"/>
            <a:ext cx="4791631" cy="29236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sl-SI"/>
          </a:p>
        </p:txBody>
      </p:sp>
      <p:sp>
        <p:nvSpPr>
          <p:cNvPr id="19" name="Ograda vsebine 4"/>
          <p:cNvSpPr>
            <a:spLocks noGrp="1"/>
          </p:cNvSpPr>
          <p:nvPr>
            <p:ph sz="quarter" idx="15"/>
          </p:nvPr>
        </p:nvSpPr>
        <p:spPr>
          <a:xfrm>
            <a:off x="1691016" y="1653648"/>
            <a:ext cx="2088901" cy="2916324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91123"/>
            <a:ext cx="1625457" cy="31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651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avitev po m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grada besedila 13"/>
          <p:cNvSpPr>
            <a:spLocks noGrp="1"/>
          </p:cNvSpPr>
          <p:nvPr>
            <p:ph type="body" sz="quarter" idx="14" hasCustomPrompt="1"/>
          </p:nvPr>
        </p:nvSpPr>
        <p:spPr>
          <a:xfrm>
            <a:off x="3995514" y="2895786"/>
            <a:ext cx="4680942" cy="269081"/>
          </a:xfrm>
        </p:spPr>
        <p:txBody>
          <a:bodyPr>
            <a:normAutofit/>
          </a:bodyPr>
          <a:lstStyle>
            <a:lvl1pPr marL="0" indent="0">
              <a:buNone/>
              <a:defRPr lang="sl-SI" sz="1200" b="0" i="0" baseline="0" smtClean="0">
                <a:effectLst/>
                <a:latin typeface="+mn-lt"/>
              </a:defRPr>
            </a:lvl1pPr>
          </a:lstStyle>
          <a:p>
            <a:pPr lvl="0"/>
            <a:r>
              <a:rPr lang="sl-SI" dirty="0" err="1" smtClean="0"/>
              <a:t>Download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presentation</a:t>
            </a:r>
            <a:r>
              <a:rPr lang="sl-SI" dirty="0" smtClean="0"/>
              <a:t> </a:t>
            </a:r>
            <a:r>
              <a:rPr lang="sl-SI" dirty="0" err="1" smtClean="0"/>
              <a:t>from</a:t>
            </a:r>
            <a:r>
              <a:rPr lang="sl-SI" dirty="0" smtClean="0"/>
              <a:t>: http://xxxx.xxxx </a:t>
            </a:r>
          </a:p>
        </p:txBody>
      </p:sp>
      <p:sp>
        <p:nvSpPr>
          <p:cNvPr id="16" name="Ograda besedila 13"/>
          <p:cNvSpPr>
            <a:spLocks noGrp="1"/>
          </p:cNvSpPr>
          <p:nvPr>
            <p:ph type="body" sz="quarter" idx="16" hasCustomPrompt="1"/>
          </p:nvPr>
        </p:nvSpPr>
        <p:spPr>
          <a:xfrm>
            <a:off x="3995936" y="3274779"/>
            <a:ext cx="4680520" cy="269081"/>
          </a:xfrm>
        </p:spPr>
        <p:txBody>
          <a:bodyPr>
            <a:normAutofit/>
          </a:bodyPr>
          <a:lstStyle>
            <a:lvl1pPr marL="0" indent="0">
              <a:buNone/>
              <a:defRPr lang="sl-SI" sz="1200" b="0" i="0" baseline="0" smtClean="0">
                <a:effectLst/>
                <a:latin typeface="+mn-lt"/>
              </a:defRPr>
            </a:lvl1pPr>
          </a:lstStyle>
          <a:p>
            <a:pPr lvl="0"/>
            <a:r>
              <a:rPr lang="sl-SI" dirty="0" err="1" smtClean="0"/>
              <a:t>Email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presenter</a:t>
            </a:r>
            <a:endParaRPr lang="sl-SI" dirty="0" smtClean="0"/>
          </a:p>
        </p:txBody>
      </p:sp>
      <p:sp>
        <p:nvSpPr>
          <p:cNvPr id="18" name="Ograda številke diapozitiva 5"/>
          <p:cNvSpPr txBox="1">
            <a:spLocks/>
          </p:cNvSpPr>
          <p:nvPr userDrawn="1"/>
        </p:nvSpPr>
        <p:spPr>
          <a:xfrm>
            <a:off x="7956376" y="4353948"/>
            <a:ext cx="86409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l-SI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A7308EA-BA51-4432-B124-FDE68F57B0E2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0" name="Ograda vsebine 9"/>
          <p:cNvSpPr>
            <a:spLocks noGrp="1"/>
          </p:cNvSpPr>
          <p:nvPr>
            <p:ph sz="quarter" idx="17" hasCustomPrompt="1"/>
          </p:nvPr>
        </p:nvSpPr>
        <p:spPr>
          <a:xfrm>
            <a:off x="3995939" y="2031690"/>
            <a:ext cx="4824535" cy="431304"/>
          </a:xfrm>
        </p:spPr>
        <p:txBody>
          <a:bodyPr>
            <a:normAutofit/>
          </a:bodyPr>
          <a:lstStyle>
            <a:lvl1pPr marL="0" indent="0">
              <a:buNone/>
              <a:defRPr sz="2500" baseline="0">
                <a:solidFill>
                  <a:srgbClr val="B58D4F"/>
                </a:solidFill>
                <a:latin typeface="+mj-lt"/>
              </a:defRPr>
            </a:lvl1pPr>
          </a:lstStyle>
          <a:p>
            <a:pPr lvl="0"/>
            <a:r>
              <a:rPr lang="sl-SI" sz="3000" dirty="0" err="1" smtClean="0"/>
              <a:t>Thank</a:t>
            </a:r>
            <a:r>
              <a:rPr lang="sl-SI" sz="3000" dirty="0" smtClean="0"/>
              <a:t> </a:t>
            </a:r>
            <a:r>
              <a:rPr lang="sl-SI" sz="3000" dirty="0" err="1" smtClean="0"/>
              <a:t>you</a:t>
            </a:r>
            <a:r>
              <a:rPr lang="sl-SI" sz="3000" dirty="0" smtClean="0"/>
              <a:t> </a:t>
            </a:r>
            <a:r>
              <a:rPr lang="sl-SI" sz="3000" dirty="0" err="1" smtClean="0"/>
              <a:t>for</a:t>
            </a:r>
            <a:r>
              <a:rPr lang="sl-SI" sz="3000" dirty="0" smtClean="0"/>
              <a:t> </a:t>
            </a:r>
            <a:r>
              <a:rPr lang="sl-SI" sz="3000" dirty="0" err="1" smtClean="0"/>
              <a:t>your</a:t>
            </a:r>
            <a:r>
              <a:rPr lang="sl-SI" sz="3000" dirty="0" smtClean="0"/>
              <a:t> </a:t>
            </a:r>
            <a:r>
              <a:rPr lang="sl-SI" sz="3000" dirty="0" err="1" smtClean="0"/>
              <a:t>attention</a:t>
            </a:r>
            <a:endParaRPr lang="sl-SI" dirty="0" smtClean="0"/>
          </a:p>
        </p:txBody>
      </p:sp>
      <p:pic>
        <p:nvPicPr>
          <p:cNvPr id="23" name="Slika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216" y="4322269"/>
            <a:ext cx="1546893" cy="331393"/>
          </a:xfrm>
          <a:prstGeom prst="rect">
            <a:avLst/>
          </a:prstGeom>
        </p:spPr>
      </p:pic>
      <p:pic>
        <p:nvPicPr>
          <p:cNvPr id="24" name="Slika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86" y="4324269"/>
            <a:ext cx="1133659" cy="299711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347614"/>
            <a:ext cx="1625457" cy="315282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05815">
            <a:off x="202755" y="-92540"/>
            <a:ext cx="4050549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867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308EA-BA51-4432-B124-FDE68F57B0E2}" type="slidenum">
              <a:rPr lang="sl-SI" smtClean="0"/>
              <a:pPr/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6093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7" r:id="rId5"/>
    <p:sldLayoutId id="2147483658" r:id="rId6"/>
    <p:sldLayoutId id="2147483659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B58D4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edve.anna@virt.uni-pannon.hu" TargetMode="External"/><Relationship Id="rId2" Type="http://schemas.openxmlformats.org/officeDocument/2006/relationships/hyperlink" Target="http://www.mrk.h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sz="quarter" idx="13"/>
          </p:nvPr>
        </p:nvSpPr>
        <p:spPr>
          <a:xfrm>
            <a:off x="4067944" y="1851670"/>
            <a:ext cx="4679752" cy="1295400"/>
          </a:xfrm>
        </p:spPr>
        <p:txBody>
          <a:bodyPr>
            <a:normAutofit fontScale="62500" lnSpcReduction="20000"/>
          </a:bodyPr>
          <a:lstStyle/>
          <a:p>
            <a:r>
              <a:rPr lang="hu-HU" dirty="0" smtClean="0"/>
              <a:t>A PHE promóciója a szakismerethiány megszüntetésére irányulóan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4"/>
          </p:nvPr>
        </p:nvSpPr>
        <p:spPr>
          <a:xfrm>
            <a:off x="3779912" y="3219822"/>
            <a:ext cx="5112568" cy="325041"/>
          </a:xfrm>
        </p:spPr>
        <p:txBody>
          <a:bodyPr/>
          <a:lstStyle/>
          <a:p>
            <a:r>
              <a:rPr lang="hu-HU" sz="2400" dirty="0" smtClean="0"/>
              <a:t>Dr. Medve Anna, szakértő projekttag </a:t>
            </a:r>
            <a:endParaRPr lang="hu-HU" sz="2400" dirty="0"/>
          </a:p>
        </p:txBody>
      </p:sp>
      <p:sp>
        <p:nvSpPr>
          <p:cNvPr id="5" name="Tartalom helye 1"/>
          <p:cNvSpPr txBox="1">
            <a:spLocks/>
          </p:cNvSpPr>
          <p:nvPr/>
        </p:nvSpPr>
        <p:spPr>
          <a:xfrm>
            <a:off x="179512" y="3003798"/>
            <a:ext cx="2448272" cy="129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hu-HU" sz="3600" noProof="0" dirty="0" err="1" smtClean="0">
                <a:solidFill>
                  <a:srgbClr val="B58D4F"/>
                </a:solidFill>
                <a:latin typeface="+mj-lt"/>
              </a:rPr>
              <a:t>Theme</a:t>
            </a:r>
            <a:r>
              <a:rPr lang="hu-HU" sz="3600" noProof="0" dirty="0" smtClean="0">
                <a:solidFill>
                  <a:srgbClr val="B58D4F"/>
                </a:solidFill>
                <a:latin typeface="+mj-lt"/>
              </a:rPr>
              <a:t> 2</a:t>
            </a:r>
          </a:p>
          <a:p>
            <a:pPr lvl="0">
              <a:spcBef>
                <a:spcPct val="20000"/>
              </a:spcBef>
            </a:pPr>
            <a:r>
              <a:rPr lang="hu-HU" sz="3600" dirty="0" err="1" smtClean="0"/>
              <a:t>Promotion</a:t>
            </a:r>
            <a:r>
              <a:rPr lang="hu-HU" sz="3600" dirty="0" smtClean="0"/>
              <a:t> of PHE </a:t>
            </a:r>
            <a:r>
              <a:rPr lang="hu-HU" sz="3600" dirty="0" err="1" smtClean="0"/>
              <a:t>to</a:t>
            </a:r>
            <a:r>
              <a:rPr lang="hu-HU" sz="3600" dirty="0" smtClean="0"/>
              <a:t> </a:t>
            </a:r>
            <a:r>
              <a:rPr lang="hu-HU" sz="3600" dirty="0" err="1" smtClean="0"/>
              <a:t>respond</a:t>
            </a:r>
            <a:r>
              <a:rPr lang="hu-HU" sz="3600" dirty="0" smtClean="0"/>
              <a:t> </a:t>
            </a:r>
            <a:r>
              <a:rPr lang="hu-HU" sz="3600" dirty="0" err="1" smtClean="0"/>
              <a:t>to</a:t>
            </a:r>
            <a:r>
              <a:rPr lang="hu-HU" sz="3600" dirty="0" smtClean="0"/>
              <a:t> </a:t>
            </a:r>
            <a:r>
              <a:rPr lang="hu-HU" sz="3600" dirty="0" err="1" smtClean="0"/>
              <a:t>skill</a:t>
            </a:r>
            <a:r>
              <a:rPr lang="hu-HU" sz="3600" dirty="0" smtClean="0"/>
              <a:t> </a:t>
            </a:r>
            <a:r>
              <a:rPr lang="hu-HU" sz="3600" dirty="0" err="1" smtClean="0"/>
              <a:t>shortages</a:t>
            </a:r>
            <a:r>
              <a:rPr lang="hu-HU" sz="3600" noProof="0" dirty="0" smtClean="0">
                <a:solidFill>
                  <a:srgbClr val="B58D4F"/>
                </a:solidFill>
                <a:latin typeface="+mj-lt"/>
              </a:rPr>
              <a:t> </a:t>
            </a:r>
            <a:r>
              <a:rPr kumimoji="0" lang="hu-H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58D4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endParaRPr kumimoji="0" lang="hu-HU" sz="3600" b="0" i="0" u="none" strike="noStrike" kern="1200" cap="none" spc="0" normalizeH="0" baseline="0" noProof="0" dirty="0">
              <a:ln>
                <a:noFill/>
              </a:ln>
              <a:solidFill>
                <a:srgbClr val="B58D4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283968" y="4155926"/>
            <a:ext cx="3491880" cy="3250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hu-HU" b="1" dirty="0" err="1" smtClean="0"/>
              <a:t>NCPHEE</a:t>
            </a:r>
            <a:r>
              <a:rPr lang="hu-HU" b="1" dirty="0" smtClean="0"/>
              <a:t> Summit </a:t>
            </a:r>
            <a:r>
              <a:rPr kumimoji="0" lang="hu-H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Budapest </a:t>
            </a:r>
            <a:r>
              <a:rPr lang="hu-HU" b="1" dirty="0" smtClean="0"/>
              <a:t>22 november 2018 </a:t>
            </a:r>
            <a:endParaRPr kumimoji="0" lang="hu-HU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47864" y="267494"/>
            <a:ext cx="7128792" cy="54006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Társadalmi szinergiák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dirty="0" smtClean="0"/>
              <a:t>Ipar 4.0 kezdeményezés – Irinyi program</a:t>
            </a:r>
          </a:p>
          <a:p>
            <a:r>
              <a:rPr lang="hu-HU" sz="2200" dirty="0" smtClean="0"/>
              <a:t>FIEK – Felsőoktatási és Ipari Együttműködési Központ</a:t>
            </a:r>
          </a:p>
          <a:p>
            <a:r>
              <a:rPr lang="hu-HU" sz="2200" dirty="0" smtClean="0"/>
              <a:t>National S3 – </a:t>
            </a:r>
            <a:r>
              <a:rPr lang="hu-HU" sz="2200" dirty="0" err="1" smtClean="0"/>
              <a:t>smart</a:t>
            </a:r>
            <a:r>
              <a:rPr lang="hu-HU" sz="2200" dirty="0" smtClean="0"/>
              <a:t> </a:t>
            </a:r>
            <a:r>
              <a:rPr lang="hu-HU" sz="2200" dirty="0" err="1" smtClean="0"/>
              <a:t>specialization</a:t>
            </a:r>
            <a:r>
              <a:rPr lang="hu-HU" sz="2200" dirty="0" smtClean="0"/>
              <a:t> </a:t>
            </a:r>
            <a:r>
              <a:rPr lang="hu-HU" sz="2200" dirty="0" err="1" smtClean="0"/>
              <a:t>strategy</a:t>
            </a:r>
            <a:r>
              <a:rPr lang="hu-HU" sz="2200" dirty="0" smtClean="0"/>
              <a:t> – </a:t>
            </a:r>
          </a:p>
          <a:p>
            <a:r>
              <a:rPr lang="hu-HU" sz="2200" dirty="0" smtClean="0"/>
              <a:t>Felsőoktatási koncepció – stratégia 2030 – fokozatváltás a teljesítményelvű felsőoktatásra </a:t>
            </a:r>
          </a:p>
          <a:p>
            <a:r>
              <a:rPr lang="hu-HU" sz="2200" dirty="0" smtClean="0"/>
              <a:t>Duális képzés</a:t>
            </a:r>
            <a:endParaRPr lang="hu-HU" sz="22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10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7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-36512" y="771550"/>
            <a:ext cx="536396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hu-HU" sz="2200" i="1" dirty="0" smtClean="0"/>
              <a:t>Ok- Okozat: </a:t>
            </a:r>
            <a:r>
              <a:rPr lang="hu-HU" sz="2200" dirty="0" smtClean="0"/>
              <a:t>intézményi szabályok hiánya</a:t>
            </a:r>
          </a:p>
          <a:p>
            <a:r>
              <a:rPr lang="hu-HU" sz="2200" dirty="0" smtClean="0"/>
              <a:t>törvénykezés hiánya</a:t>
            </a:r>
          </a:p>
          <a:p>
            <a:pPr>
              <a:buNone/>
            </a:pPr>
            <a:r>
              <a:rPr lang="hu-HU" sz="2200" i="1" dirty="0" smtClean="0"/>
              <a:t>Megoldás:</a:t>
            </a:r>
          </a:p>
          <a:p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47864" y="267494"/>
            <a:ext cx="7128792" cy="540060"/>
          </a:xfrm>
        </p:spPr>
        <p:txBody>
          <a:bodyPr>
            <a:normAutofit fontScale="90000"/>
          </a:bodyPr>
          <a:lstStyle/>
          <a:p>
            <a:pPr lvl="0"/>
            <a:r>
              <a:rPr lang="hu-HU" dirty="0" smtClean="0"/>
              <a:t>Tudáshiány leküzdése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19677" y="1473626"/>
            <a:ext cx="7128791" cy="3258364"/>
          </a:xfrm>
        </p:spPr>
        <p:txBody>
          <a:bodyPr>
            <a:normAutofit/>
          </a:bodyPr>
          <a:lstStyle/>
          <a:p>
            <a:r>
              <a:rPr lang="hu-HU" sz="2200" dirty="0" smtClean="0"/>
              <a:t>az ipar-egyetem kapcsolat, számosság növelése</a:t>
            </a:r>
          </a:p>
          <a:p>
            <a:r>
              <a:rPr lang="hu-HU" sz="2200" dirty="0" smtClean="0"/>
              <a:t>részvétel az oktatásban, duális képzés a cég igényre</a:t>
            </a:r>
          </a:p>
          <a:p>
            <a:r>
              <a:rPr lang="hu-HU" sz="2200" dirty="0" smtClean="0"/>
              <a:t>gyakorlatban szerzett tudás elismerése</a:t>
            </a:r>
          </a:p>
          <a:p>
            <a:r>
              <a:rPr lang="hu-HU" sz="2200" dirty="0" smtClean="0"/>
              <a:t>médiaközvetítés az információk helyes áramoltatásához és döntésekhez a családokban</a:t>
            </a:r>
          </a:p>
          <a:p>
            <a:r>
              <a:rPr lang="hu-HU" sz="2200" dirty="0" smtClean="0"/>
              <a:t>specializációk az egyetemen, gyakorlatiasabb és igény szerinti az egyetemi oktatás</a:t>
            </a:r>
          </a:p>
          <a:p>
            <a:r>
              <a:rPr lang="hu-HU" sz="2200" dirty="0" smtClean="0"/>
              <a:t>gyakorlati tapasztalat egyetemi tanulmányok előtt</a:t>
            </a:r>
            <a:endParaRPr lang="hu-HU" sz="22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11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7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-36512" y="771550"/>
            <a:ext cx="79399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hu-HU" sz="2200" i="1" dirty="0" smtClean="0"/>
              <a:t>Ok- Okozat: </a:t>
            </a:r>
            <a:r>
              <a:rPr lang="hu-HU" sz="2200" dirty="0" smtClean="0"/>
              <a:t>kompetencia hiány, intézményi szabályok hiánya</a:t>
            </a:r>
          </a:p>
          <a:p>
            <a:r>
              <a:rPr lang="hu-HU" sz="2200" dirty="0" smtClean="0"/>
              <a:t>törvénykezés hiánya, kulturális és magatartásbeli ok-okozatok</a:t>
            </a:r>
          </a:p>
          <a:p>
            <a:pPr>
              <a:buNone/>
            </a:pPr>
            <a:r>
              <a:rPr lang="hu-HU" sz="2200" i="1" dirty="0" smtClean="0"/>
              <a:t>Megoldás:</a:t>
            </a:r>
          </a:p>
          <a:p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47864" y="267494"/>
            <a:ext cx="7128792" cy="540060"/>
          </a:xfrm>
        </p:spPr>
        <p:txBody>
          <a:bodyPr>
            <a:normAutofit fontScale="90000"/>
          </a:bodyPr>
          <a:lstStyle/>
          <a:p>
            <a:pPr lvl="0"/>
            <a:r>
              <a:rPr lang="hu-HU" dirty="0" smtClean="0"/>
              <a:t>Közreadott jó gyakorlatok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9632" y="1203599"/>
            <a:ext cx="7884367" cy="3258364"/>
          </a:xfrm>
        </p:spPr>
        <p:txBody>
          <a:bodyPr>
            <a:noAutofit/>
          </a:bodyPr>
          <a:lstStyle/>
          <a:p>
            <a:r>
              <a:rPr lang="hu-HU" sz="2200" dirty="0" smtClean="0"/>
              <a:t>duális képzési stratégia ipar bevonására</a:t>
            </a:r>
            <a:r>
              <a:rPr lang="hu-HU" sz="2200" i="1" dirty="0" smtClean="0"/>
              <a:t>: </a:t>
            </a:r>
            <a:r>
              <a:rPr lang="hu-HU" sz="2200" i="1" dirty="0" smtClean="0">
                <a:solidFill>
                  <a:srgbClr val="0070C0"/>
                </a:solidFill>
              </a:rPr>
              <a:t>Pannon Egyetem</a:t>
            </a:r>
          </a:p>
          <a:p>
            <a:r>
              <a:rPr lang="hu-HU" sz="2200" dirty="0" smtClean="0"/>
              <a:t>Ipari képviselők bevonása az informatikai fejlesztések oktatásába az ipar, minőségbiztosítás, végzettek elhelyezkedése érdekében: </a:t>
            </a:r>
            <a:r>
              <a:rPr lang="hu-HU" sz="2200" i="1" dirty="0" err="1" smtClean="0">
                <a:solidFill>
                  <a:srgbClr val="0070C0"/>
                </a:solidFill>
              </a:rPr>
              <a:t>Click-On</a:t>
            </a:r>
            <a:r>
              <a:rPr lang="hu-HU" sz="2200" i="1" dirty="0" smtClean="0">
                <a:solidFill>
                  <a:srgbClr val="0070C0"/>
                </a:solidFill>
              </a:rPr>
              <a:t> Kft., Pannon Egyetem</a:t>
            </a:r>
          </a:p>
          <a:p>
            <a:r>
              <a:rPr lang="hu-HU" sz="2200" dirty="0" smtClean="0"/>
              <a:t>Speciális informatikai kurzus oktatása ipari támogatással</a:t>
            </a:r>
            <a:r>
              <a:rPr lang="en-GB" sz="2200" dirty="0" smtClean="0"/>
              <a:t> </a:t>
            </a:r>
            <a:r>
              <a:rPr lang="hu-HU" sz="2200" dirty="0" smtClean="0"/>
              <a:t>autóipari szakismerethiány pótlására: </a:t>
            </a:r>
            <a:r>
              <a:rPr lang="hu-HU" sz="2200" i="1" dirty="0" err="1" smtClean="0"/>
              <a:t>Continental</a:t>
            </a:r>
            <a:r>
              <a:rPr lang="hu-HU" sz="2200" i="1" dirty="0" smtClean="0"/>
              <a:t> </a:t>
            </a:r>
            <a:r>
              <a:rPr lang="hu-HU" sz="2200" i="1" dirty="0" err="1" smtClean="0"/>
              <a:t>Teves</a:t>
            </a:r>
            <a:r>
              <a:rPr lang="hu-HU" sz="2200" i="1" dirty="0" smtClean="0"/>
              <a:t>, </a:t>
            </a:r>
            <a:r>
              <a:rPr lang="hu-HU" sz="2200" i="1" dirty="0" smtClean="0">
                <a:solidFill>
                  <a:srgbClr val="0070C0"/>
                </a:solidFill>
              </a:rPr>
              <a:t>Pannon Egyetem</a:t>
            </a:r>
          </a:p>
          <a:p>
            <a:r>
              <a:rPr lang="en-GB" sz="2200" dirty="0" err="1" smtClean="0"/>
              <a:t>PHE</a:t>
            </a:r>
            <a:r>
              <a:rPr lang="en-GB" sz="2200" dirty="0" smtClean="0"/>
              <a:t> m</a:t>
            </a:r>
            <a:r>
              <a:rPr lang="hu-HU" sz="2200" dirty="0" err="1" smtClean="0"/>
              <a:t>ódszertan</a:t>
            </a:r>
            <a:r>
              <a:rPr lang="hu-HU" sz="2200" dirty="0" smtClean="0"/>
              <a:t> az akadémiai szerep ötvözésére a  munka világával. Beiskolázás, oktatás, elhelyezkedés, minőségbiztosítás:  </a:t>
            </a:r>
            <a:r>
              <a:rPr lang="hu-HU" sz="2200" i="1" dirty="0" err="1" smtClean="0">
                <a:solidFill>
                  <a:srgbClr val="0070C0"/>
                </a:solidFill>
              </a:rPr>
              <a:t>CNAM</a:t>
            </a:r>
            <a:r>
              <a:rPr lang="hu-HU" sz="2200" i="1" dirty="0" smtClean="0">
                <a:solidFill>
                  <a:srgbClr val="0070C0"/>
                </a:solidFill>
              </a:rPr>
              <a:t> modell, Franciaország</a:t>
            </a:r>
          </a:p>
          <a:p>
            <a:endParaRPr lang="hu-HU" sz="2200" i="1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12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7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75856" y="555526"/>
            <a:ext cx="7128792" cy="540060"/>
          </a:xfrm>
        </p:spPr>
        <p:txBody>
          <a:bodyPr>
            <a:normAutofit fontScale="90000"/>
          </a:bodyPr>
          <a:lstStyle/>
          <a:p>
            <a:pPr lvl="0"/>
            <a:r>
              <a:rPr lang="hu-HU" dirty="0" err="1" smtClean="0"/>
              <a:t>VKIK-n</a:t>
            </a:r>
            <a:r>
              <a:rPr lang="hu-HU" dirty="0" smtClean="0"/>
              <a:t> volt fontos kérdések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9633" y="1203598"/>
            <a:ext cx="7884367" cy="3258364"/>
          </a:xfrm>
        </p:spPr>
        <p:txBody>
          <a:bodyPr>
            <a:noAutofit/>
          </a:bodyPr>
          <a:lstStyle/>
          <a:p>
            <a:r>
              <a:rPr lang="hu-HU" sz="2400" u="sng" dirty="0" smtClean="0"/>
              <a:t>specializált tudás</a:t>
            </a:r>
            <a:r>
              <a:rPr lang="hu-HU" sz="2400" dirty="0" smtClean="0"/>
              <a:t>: TÜNET-  sok időbe telik mire kiképzik a cégek saját maguknak a szakembert,  a munkaerőért egymással versengenek, átvállalják a visszafizetési kötelezettséget a képzett alkalmazottra.  </a:t>
            </a:r>
            <a:r>
              <a:rPr lang="hu-HU" sz="2400" smtClean="0">
                <a:sym typeface="Wingdings" pitchFamily="2" charset="2"/>
              </a:rPr>
              <a:t></a:t>
            </a:r>
            <a:r>
              <a:rPr lang="hu-HU" sz="2400" smtClean="0"/>
              <a:t>specializáció</a:t>
            </a:r>
            <a:r>
              <a:rPr lang="hu-HU" sz="2400" dirty="0" smtClean="0"/>
              <a:t>, duális képzés: hogyan, kinek, kiért?</a:t>
            </a:r>
          </a:p>
          <a:p>
            <a:r>
              <a:rPr lang="hu-HU" sz="2200" u="sng" dirty="0" smtClean="0"/>
              <a:t>duális képzés és cégigény</a:t>
            </a:r>
            <a:r>
              <a:rPr lang="hu-HU" sz="2200" dirty="0" smtClean="0"/>
              <a:t>: jobb összehangolás lehet-e? </a:t>
            </a:r>
            <a:endParaRPr lang="hu-HU" sz="2200" i="1" dirty="0" smtClean="0"/>
          </a:p>
          <a:p>
            <a:r>
              <a:rPr lang="hu-HU" sz="2400" u="sng" dirty="0" smtClean="0"/>
              <a:t>célirányos képzés motivált hallgatókkal</a:t>
            </a:r>
            <a:r>
              <a:rPr lang="hu-HU" sz="2400" dirty="0" smtClean="0"/>
              <a:t>:</a:t>
            </a:r>
            <a:r>
              <a:rPr lang="hu-HU" sz="2200" dirty="0" smtClean="0"/>
              <a:t> elméleti és gyakorlati ismeretek aránya, megszerzés helye, ideje</a:t>
            </a:r>
            <a:endParaRPr lang="hu-HU" sz="2200" i="1" dirty="0" smtClean="0"/>
          </a:p>
          <a:p>
            <a:r>
              <a:rPr lang="hu-HU" sz="2200" dirty="0" smtClean="0"/>
              <a:t>kellenek-e az alacsony szintű értéktelen diplomát adó </a:t>
            </a:r>
            <a:r>
              <a:rPr lang="hu-HU" sz="2200" u="sng" dirty="0" smtClean="0"/>
              <a:t>magánegyetemek? </a:t>
            </a:r>
            <a:r>
              <a:rPr lang="hu-HU" sz="2200" dirty="0" smtClean="0"/>
              <a:t>Hogyan lehet megszüntetni ezeket? </a:t>
            </a:r>
            <a:endParaRPr lang="hu-HU" sz="2200" i="1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dirty="0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13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dirty="0" smtClean="0"/>
              <a:t>NCPHEE Summit Budapest</a:t>
            </a:r>
            <a:endParaRPr lang="sl-SI" dirty="0"/>
          </a:p>
        </p:txBody>
      </p:sp>
      <p:sp>
        <p:nvSpPr>
          <p:cNvPr id="7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-36512" y="771550"/>
            <a:ext cx="50142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hu-HU" sz="2200" i="1" dirty="0" smtClean="0">
                <a:solidFill>
                  <a:srgbClr val="FF0000"/>
                </a:solidFill>
              </a:rPr>
              <a:t>Vitaindító kérdések az eszmecseréhez</a:t>
            </a:r>
            <a:endParaRPr lang="hu-HU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>
                <a:hlinkClick r:id="rId2"/>
              </a:rPr>
              <a:t>www.mrk.hu</a:t>
            </a:r>
            <a:r>
              <a:rPr lang="hu-HU" dirty="0" smtClean="0"/>
              <a:t>  hírek, letöltések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>
                <a:hlinkClick r:id="rId3"/>
              </a:rPr>
              <a:t>medve.anna</a:t>
            </a:r>
            <a:r>
              <a:rPr lang="hu-HU" dirty="0" smtClean="0">
                <a:hlinkClick r:id="rId3"/>
              </a:rPr>
              <a:t>@</a:t>
            </a:r>
            <a:r>
              <a:rPr lang="hu-HU" dirty="0" err="1" smtClean="0">
                <a:hlinkClick r:id="rId3"/>
              </a:rPr>
              <a:t>virt.uni-pannon.hu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quarter" idx="17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5" name="Tartalom helye 1"/>
          <p:cNvSpPr txBox="1">
            <a:spLocks/>
          </p:cNvSpPr>
          <p:nvPr/>
        </p:nvSpPr>
        <p:spPr>
          <a:xfrm>
            <a:off x="179512" y="3003798"/>
            <a:ext cx="2448272" cy="1295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hu-HU" sz="3600" noProof="0" dirty="0" err="1" smtClean="0">
                <a:solidFill>
                  <a:srgbClr val="B58D4F"/>
                </a:solidFill>
                <a:latin typeface="+mj-lt"/>
              </a:rPr>
              <a:t>Theme</a:t>
            </a:r>
            <a:r>
              <a:rPr lang="hu-HU" sz="3600" noProof="0" dirty="0" smtClean="0">
                <a:solidFill>
                  <a:srgbClr val="B58D4F"/>
                </a:solidFill>
                <a:latin typeface="+mj-lt"/>
              </a:rPr>
              <a:t> 2</a:t>
            </a:r>
          </a:p>
          <a:p>
            <a:pPr lvl="0">
              <a:spcBef>
                <a:spcPct val="20000"/>
              </a:spcBef>
            </a:pPr>
            <a:r>
              <a:rPr lang="hu-HU" sz="3600" dirty="0" err="1" smtClean="0"/>
              <a:t>Promotion</a:t>
            </a:r>
            <a:r>
              <a:rPr lang="hu-HU" sz="3600" dirty="0" smtClean="0"/>
              <a:t> of PHE </a:t>
            </a:r>
            <a:r>
              <a:rPr lang="hu-HU" sz="3600" dirty="0" err="1" smtClean="0"/>
              <a:t>to</a:t>
            </a:r>
            <a:r>
              <a:rPr lang="hu-HU" sz="3600" dirty="0" smtClean="0"/>
              <a:t> </a:t>
            </a:r>
            <a:r>
              <a:rPr lang="hu-HU" sz="3600" dirty="0" err="1" smtClean="0"/>
              <a:t>respond</a:t>
            </a:r>
            <a:r>
              <a:rPr lang="hu-HU" sz="3600" dirty="0" smtClean="0"/>
              <a:t> </a:t>
            </a:r>
            <a:r>
              <a:rPr lang="hu-HU" sz="3600" dirty="0" err="1" smtClean="0"/>
              <a:t>to</a:t>
            </a:r>
            <a:r>
              <a:rPr lang="hu-HU" sz="3600" dirty="0" smtClean="0"/>
              <a:t> </a:t>
            </a:r>
            <a:r>
              <a:rPr lang="hu-HU" sz="3600" dirty="0" err="1" smtClean="0"/>
              <a:t>skill</a:t>
            </a:r>
            <a:r>
              <a:rPr lang="hu-HU" sz="3600" dirty="0" smtClean="0"/>
              <a:t> </a:t>
            </a:r>
            <a:r>
              <a:rPr lang="hu-HU" sz="3600" dirty="0" err="1" smtClean="0"/>
              <a:t>shortages</a:t>
            </a:r>
            <a:r>
              <a:rPr lang="hu-HU" sz="3600" noProof="0" dirty="0" smtClean="0">
                <a:solidFill>
                  <a:srgbClr val="B58D4F"/>
                </a:solidFill>
                <a:latin typeface="+mj-lt"/>
              </a:rPr>
              <a:t> </a:t>
            </a:r>
            <a:r>
              <a:rPr kumimoji="0" lang="hu-H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58D4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endParaRPr kumimoji="0" lang="hu-HU" sz="3600" b="0" i="0" u="none" strike="noStrike" kern="1200" cap="none" spc="0" normalizeH="0" baseline="0" noProof="0" dirty="0">
              <a:ln>
                <a:noFill/>
              </a:ln>
              <a:solidFill>
                <a:srgbClr val="B58D4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artalom helye 3"/>
          <p:cNvSpPr txBox="1">
            <a:spLocks/>
          </p:cNvSpPr>
          <p:nvPr/>
        </p:nvSpPr>
        <p:spPr>
          <a:xfrm>
            <a:off x="4148339" y="3652614"/>
            <a:ext cx="4824535" cy="431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u-HU" sz="2500" b="0" i="0" u="none" strike="noStrike" kern="1200" cap="none" spc="0" normalizeH="0" baseline="0" noProof="0" dirty="0">
              <a:ln>
                <a:noFill/>
              </a:ln>
              <a:solidFill>
                <a:srgbClr val="B58D4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19872" y="267494"/>
            <a:ext cx="7128792" cy="54006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Előzmények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9632" y="915566"/>
            <a:ext cx="7560840" cy="3888432"/>
          </a:xfrm>
        </p:spPr>
        <p:txBody>
          <a:bodyPr>
            <a:normAutofit/>
          </a:bodyPr>
          <a:lstStyle/>
          <a:p>
            <a:r>
              <a:rPr lang="hu-HU" sz="2200" dirty="0" smtClean="0"/>
              <a:t>EU program 2012 - 2020: „</a:t>
            </a:r>
            <a:r>
              <a:rPr lang="hu-HU" sz="2200" b="1" dirty="0" smtClean="0"/>
              <a:t>Gondoljuk újra az oktatást: befektetés a képességekbe a jobb társadalmi-gazdasági eredmények érdekében</a:t>
            </a:r>
            <a:r>
              <a:rPr lang="hu-HU" b="1" dirty="0" smtClean="0"/>
              <a:t>”</a:t>
            </a:r>
          </a:p>
          <a:p>
            <a:pPr lvl="1"/>
            <a:r>
              <a:rPr lang="hu-HU" sz="1900" dirty="0" smtClean="0"/>
              <a:t>új készségek a termelékenységért</a:t>
            </a:r>
          </a:p>
          <a:p>
            <a:pPr lvl="1"/>
            <a:r>
              <a:rPr lang="hu-HU" sz="1900" dirty="0" smtClean="0"/>
              <a:t>javítani kell a képesítések és készségek elismerésén</a:t>
            </a:r>
          </a:p>
          <a:p>
            <a:pPr lvl="1"/>
            <a:r>
              <a:rPr lang="hu-HU" sz="1900" dirty="0" smtClean="0"/>
              <a:t>együttműködések  a munkahelyi környezetben történő tanulásra</a:t>
            </a:r>
          </a:p>
          <a:p>
            <a:pPr lvl="1"/>
            <a:r>
              <a:rPr lang="hu-HU" sz="1900" dirty="0" smtClean="0"/>
              <a:t>a tagállamok ösztönözése az azonnali intézkedésekre a munkaerőpiacon szükséges képesítések megvalósítására</a:t>
            </a:r>
          </a:p>
          <a:p>
            <a:pPr lvl="1"/>
            <a:r>
              <a:rPr lang="hu-HU" sz="1900" dirty="0" smtClean="0"/>
              <a:t>fontos a partnerségi megközelítés alkalmazása  </a:t>
            </a:r>
          </a:p>
          <a:p>
            <a:pPr lvl="1">
              <a:buNone/>
            </a:pPr>
            <a:endParaRPr lang="hu-HU" dirty="0" smtClean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2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7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47864" y="267494"/>
            <a:ext cx="7128792" cy="54006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Előzmények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31640" y="915566"/>
            <a:ext cx="7272803" cy="3960440"/>
          </a:xfrm>
        </p:spPr>
        <p:txBody>
          <a:bodyPr>
            <a:normAutofit lnSpcReduction="10000"/>
          </a:bodyPr>
          <a:lstStyle/>
          <a:p>
            <a:r>
              <a:rPr lang="hu-HU" sz="2200" b="1" dirty="0" smtClean="0"/>
              <a:t>Európai Innovációs és Technológiai Intézet</a:t>
            </a:r>
            <a:r>
              <a:rPr lang="hu-HU" sz="2200" dirty="0" smtClean="0"/>
              <a:t> (</a:t>
            </a:r>
            <a:r>
              <a:rPr lang="hu-HU" sz="2200" dirty="0" err="1" smtClean="0"/>
              <a:t>EIT</a:t>
            </a:r>
            <a:r>
              <a:rPr lang="hu-HU" sz="2200" dirty="0" smtClean="0"/>
              <a:t> , a strukturált partnerségek – </a:t>
            </a:r>
            <a:r>
              <a:rPr lang="hu-HU" sz="2200" b="1" dirty="0" smtClean="0"/>
              <a:t>„tudásszövetségek</a:t>
            </a:r>
            <a:r>
              <a:rPr lang="hu-HU" sz="2200" dirty="0" smtClean="0"/>
              <a:t>” – az üzleti élet szereplői és  a felsőoktatási intézmények között </a:t>
            </a:r>
          </a:p>
          <a:p>
            <a:r>
              <a:rPr lang="hu-HU" sz="2200" b="1" dirty="0" smtClean="0"/>
              <a:t>Európai Felsőoktatási Térség (</a:t>
            </a:r>
            <a:r>
              <a:rPr lang="hu-HU" sz="2200" b="1" dirty="0" err="1" smtClean="0"/>
              <a:t>EHEA</a:t>
            </a:r>
            <a:r>
              <a:rPr lang="hu-HU" sz="2200" b="1" dirty="0" smtClean="0"/>
              <a:t>)  - </a:t>
            </a:r>
            <a:r>
              <a:rPr lang="hu-HU" sz="2200" dirty="0" smtClean="0"/>
              <a:t>szinergiák elősegítése</a:t>
            </a:r>
          </a:p>
          <a:p>
            <a:pPr lvl="1"/>
            <a:r>
              <a:rPr lang="hu-HU" sz="1900" u="sng" dirty="0" smtClean="0"/>
              <a:t>Változatosabb képzési módok kialakulásának elősegítése, </a:t>
            </a:r>
            <a:r>
              <a:rPr lang="hu-HU" sz="1900" dirty="0" smtClean="0"/>
              <a:t>pl. részidős oktatás, távoktatás, moduláris képzés</a:t>
            </a:r>
          </a:p>
          <a:p>
            <a:pPr lvl="1"/>
            <a:r>
              <a:rPr lang="hu-HU" sz="1900" u="sng" dirty="0" smtClean="0"/>
              <a:t>A szakmai gyakorlatok minőségügyi keretrendszere </a:t>
            </a:r>
            <a:r>
              <a:rPr lang="hu-HU" sz="1900" dirty="0" smtClean="0"/>
              <a:t>a gyakorlati tudás megszerzéséhez,  több és jobb gyakornoki hely létrehozásához. </a:t>
            </a:r>
          </a:p>
          <a:p>
            <a:pPr lvl="1">
              <a:buNone/>
            </a:pPr>
            <a:r>
              <a:rPr lang="hu-HU" dirty="0" smtClean="0"/>
              <a:t> </a:t>
            </a:r>
          </a:p>
          <a:p>
            <a:pPr lvl="1">
              <a:buNone/>
            </a:pPr>
            <a:endParaRPr lang="hu-HU" dirty="0" smtClean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3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8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19872" y="267494"/>
            <a:ext cx="7128792" cy="54006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Tünetek, problémák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dirty="0" smtClean="0"/>
              <a:t> a PHE és szakmai irányú képzések önbizalmának fejlesztése</a:t>
            </a:r>
          </a:p>
          <a:p>
            <a:r>
              <a:rPr lang="hu-HU" sz="2200" dirty="0" smtClean="0"/>
              <a:t> a PHE elismerésének biztosítása  többféle szinten</a:t>
            </a:r>
          </a:p>
          <a:p>
            <a:r>
              <a:rPr lang="hu-HU" sz="2200" dirty="0" smtClean="0"/>
              <a:t> az együttműködések megerősítése az összes érdekelt felek között az összes intézményi szinteken</a:t>
            </a:r>
          </a:p>
          <a:p>
            <a:r>
              <a:rPr lang="hu-HU" sz="2200" dirty="0" smtClean="0"/>
              <a:t>a PHE rugalmasságának növelése munkaerőpiac szükségleteinek megválaszolására </a:t>
            </a:r>
            <a:endParaRPr lang="hu-HU" sz="22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4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7" name="Tartalom helye 1"/>
          <p:cNvSpPr txBox="1">
            <a:spLocks/>
          </p:cNvSpPr>
          <p:nvPr/>
        </p:nvSpPr>
        <p:spPr>
          <a:xfrm>
            <a:off x="1259632" y="-20538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19872" y="267494"/>
            <a:ext cx="7128792" cy="54006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Ok-okozatok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dirty="0" smtClean="0"/>
              <a:t>kompetencia hiány</a:t>
            </a:r>
          </a:p>
          <a:p>
            <a:r>
              <a:rPr lang="hu-HU" sz="2200" dirty="0" smtClean="0"/>
              <a:t>intézményi szabályok hiánya</a:t>
            </a:r>
          </a:p>
          <a:p>
            <a:r>
              <a:rPr lang="hu-HU" sz="2200" dirty="0" smtClean="0"/>
              <a:t>törvénykezés hiánya</a:t>
            </a:r>
          </a:p>
          <a:p>
            <a:r>
              <a:rPr lang="hu-HU" sz="2200" dirty="0" smtClean="0"/>
              <a:t>gazdasági és demográfiai ok-okozatok</a:t>
            </a:r>
          </a:p>
          <a:p>
            <a:r>
              <a:rPr lang="hu-HU" sz="2200" dirty="0" smtClean="0"/>
              <a:t>kulturális és magatartásbeli ok-okozatok</a:t>
            </a:r>
            <a:endParaRPr lang="hu-HU" sz="22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5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7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19872" y="267494"/>
            <a:ext cx="7128792" cy="540060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PHE</a:t>
            </a:r>
            <a:r>
              <a:rPr lang="hu-HU" dirty="0" smtClean="0"/>
              <a:t> és HE egyenlőség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19677" y="1923678"/>
            <a:ext cx="7128791" cy="2538284"/>
          </a:xfrm>
        </p:spPr>
        <p:txBody>
          <a:bodyPr>
            <a:normAutofit/>
          </a:bodyPr>
          <a:lstStyle/>
          <a:p>
            <a:r>
              <a:rPr lang="hu-HU" sz="2200" u="sng" dirty="0" smtClean="0"/>
              <a:t>harmonizálás a szakmai és akadémiai programok között:</a:t>
            </a:r>
            <a:r>
              <a:rPr lang="hu-HU" sz="2200" dirty="0" smtClean="0"/>
              <a:t> a modernizált tartalom, az üzleti képviselők bevonása, a hiányzó készségek és az alkalmazhatóság növelése</a:t>
            </a:r>
          </a:p>
          <a:p>
            <a:r>
              <a:rPr lang="hu-HU" sz="2200" u="sng" dirty="0" smtClean="0"/>
              <a:t>képzési folyamatok átjárhatósága: </a:t>
            </a:r>
            <a:r>
              <a:rPr lang="hu-HU" sz="2200" dirty="0" smtClean="0"/>
              <a:t>a lisszaboni EQF szintek egyezsége alapján  és kiegészítő kurzusok által</a:t>
            </a:r>
            <a:endParaRPr lang="hu-HU" sz="22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6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7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-36512" y="843558"/>
            <a:ext cx="785490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hu-HU" sz="2200" i="1" dirty="0" smtClean="0"/>
              <a:t>Ok- Okozat: </a:t>
            </a:r>
            <a:r>
              <a:rPr lang="hu-HU" sz="2200" dirty="0" smtClean="0"/>
              <a:t>kompetencia hiány, intézményi szabályok hiánya</a:t>
            </a:r>
          </a:p>
          <a:p>
            <a:pPr>
              <a:buNone/>
            </a:pPr>
            <a:r>
              <a:rPr lang="hu-HU" sz="2200" dirty="0" smtClean="0"/>
              <a:t>törvénykezés hiánya</a:t>
            </a:r>
          </a:p>
          <a:p>
            <a:pPr>
              <a:buNone/>
            </a:pPr>
            <a:r>
              <a:rPr lang="hu-HU" sz="2200" i="1" dirty="0" smtClean="0"/>
              <a:t>Megoldás:</a:t>
            </a:r>
          </a:p>
          <a:p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47864" y="267494"/>
            <a:ext cx="7128792" cy="540060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PHE</a:t>
            </a:r>
            <a:r>
              <a:rPr lang="hu-HU" dirty="0" smtClean="0"/>
              <a:t> szerepe a fejlődéshez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31640" y="1563639"/>
            <a:ext cx="7812360" cy="2808311"/>
          </a:xfrm>
        </p:spPr>
        <p:txBody>
          <a:bodyPr>
            <a:noAutofit/>
          </a:bodyPr>
          <a:lstStyle/>
          <a:p>
            <a:pPr lvl="0"/>
            <a:r>
              <a:rPr lang="hu-HU" sz="2200" dirty="0" smtClean="0"/>
              <a:t>a felsőoktatásban végzettek helytállási potenciáljának növelése</a:t>
            </a:r>
          </a:p>
          <a:p>
            <a:pPr lvl="0"/>
            <a:r>
              <a:rPr lang="hu-HU" sz="2200" dirty="0" smtClean="0"/>
              <a:t>vállalkozói készségek elősegítése, szervezeti ismertek és vállalati szükségletek képességi szinteken</a:t>
            </a:r>
          </a:p>
          <a:p>
            <a:pPr lvl="0"/>
            <a:r>
              <a:rPr lang="hu-HU" sz="2200" dirty="0" smtClean="0"/>
              <a:t>gazdasági társadalmi kontextus „</a:t>
            </a:r>
            <a:r>
              <a:rPr lang="hu-HU" sz="2200" dirty="0" err="1" smtClean="0"/>
              <a:t>skill</a:t>
            </a:r>
            <a:r>
              <a:rPr lang="hu-HU" sz="2200" dirty="0" smtClean="0"/>
              <a:t>”</a:t>
            </a:r>
            <a:r>
              <a:rPr lang="hu-HU" sz="2200" dirty="0" err="1" smtClean="0"/>
              <a:t>-ekre</a:t>
            </a:r>
            <a:r>
              <a:rPr lang="hu-HU" sz="2200" dirty="0" smtClean="0"/>
              <a:t> hatása, a munka világának bevonása az egyetemi vezetés </a:t>
            </a:r>
            <a:r>
              <a:rPr lang="hu-HU" sz="2200" dirty="0" err="1" smtClean="0"/>
              <a:t>organigrammájába</a:t>
            </a:r>
            <a:endParaRPr lang="hu-HU" sz="2200" dirty="0" smtClean="0"/>
          </a:p>
          <a:p>
            <a:pPr lvl="0"/>
            <a:r>
              <a:rPr lang="hu-HU" sz="2200" dirty="0" smtClean="0"/>
              <a:t>új képzések indítása, mesteroktatók /vállalati szakemberek felsőoktatásba történő bevonása </a:t>
            </a:r>
          </a:p>
          <a:p>
            <a:endParaRPr lang="hu-HU" sz="22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7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7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-36512" y="771550"/>
            <a:ext cx="785490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200" i="1" dirty="0" smtClean="0"/>
              <a:t>Ok- Okozat: </a:t>
            </a:r>
            <a:r>
              <a:rPr lang="hu-HU" sz="2200" dirty="0" smtClean="0"/>
              <a:t>kompetencia hiány, intézményi szabályok hiánya</a:t>
            </a:r>
          </a:p>
          <a:p>
            <a:r>
              <a:rPr lang="hu-HU" sz="2200" dirty="0" smtClean="0"/>
              <a:t>törvénykezés hiánya, gazdasági és demográfiai ok-okozatok</a:t>
            </a:r>
          </a:p>
          <a:p>
            <a:pPr>
              <a:buNone/>
            </a:pPr>
            <a:r>
              <a:rPr lang="hu-HU" sz="2200" i="1" dirty="0" smtClean="0"/>
              <a:t>Megoldás:</a:t>
            </a:r>
          </a:p>
          <a:p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19872" y="339502"/>
            <a:ext cx="7128792" cy="54006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Munkaerőpiac és </a:t>
            </a:r>
            <a:r>
              <a:rPr lang="hu-HU" dirty="0" err="1" smtClean="0"/>
              <a:t>PHE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9632" y="1851671"/>
            <a:ext cx="7128791" cy="2808311"/>
          </a:xfrm>
        </p:spPr>
        <p:txBody>
          <a:bodyPr>
            <a:noAutofit/>
          </a:bodyPr>
          <a:lstStyle/>
          <a:p>
            <a:r>
              <a:rPr lang="hu-HU" sz="2200" dirty="0" smtClean="0"/>
              <a:t>új szakmák létrehozása, gyakorlat-alapú tanulás, munkaadók bevonása a képzések fejlesztésébe</a:t>
            </a:r>
          </a:p>
          <a:p>
            <a:r>
              <a:rPr lang="hu-HU" sz="2200" dirty="0" smtClean="0"/>
              <a:t>képességfelmérések a tanulhatatlan készségekre (egészségügy, tanító, képzőművészet)</a:t>
            </a:r>
          </a:p>
          <a:p>
            <a:r>
              <a:rPr lang="hu-HU" sz="2200" dirty="0" smtClean="0"/>
              <a:t>inkonzisztencia csökkentése a tudományos trendek, oktatás minősége, munkáltatók szükséglete között </a:t>
            </a:r>
          </a:p>
          <a:p>
            <a:r>
              <a:rPr lang="hu-HU" sz="2200" dirty="0" smtClean="0"/>
              <a:t>gazdaság szükséglete, automatizálás trendjei, a specializációk kifejlesztésében </a:t>
            </a:r>
          </a:p>
          <a:p>
            <a:endParaRPr lang="hu-HU" sz="2200" dirty="0" smtClean="0"/>
          </a:p>
          <a:p>
            <a:endParaRPr lang="hu-HU" sz="220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8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7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29461" y="771550"/>
            <a:ext cx="785490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hu-HU" sz="2200" i="1" dirty="0" smtClean="0"/>
              <a:t>Ok- Okozat: </a:t>
            </a:r>
            <a:r>
              <a:rPr lang="hu-HU" sz="2200" dirty="0" smtClean="0"/>
              <a:t>kompetencia hiány, intézményi szabályok hiánya</a:t>
            </a:r>
          </a:p>
          <a:p>
            <a:r>
              <a:rPr lang="hu-HU" sz="2200" dirty="0" smtClean="0"/>
              <a:t>törvénykezés hiánya, gazdasági és demográfiai ok-okozatok</a:t>
            </a:r>
          </a:p>
          <a:p>
            <a:pPr>
              <a:buNone/>
            </a:pPr>
            <a:r>
              <a:rPr lang="hu-HU" sz="2200" i="1" dirty="0" smtClean="0"/>
              <a:t>Megoldás:</a:t>
            </a:r>
          </a:p>
          <a:p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47864" y="267494"/>
            <a:ext cx="7128792" cy="54006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PHE státusának erősítése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31640" y="1779662"/>
            <a:ext cx="7272803" cy="3384376"/>
          </a:xfrm>
        </p:spPr>
        <p:txBody>
          <a:bodyPr>
            <a:noAutofit/>
          </a:bodyPr>
          <a:lstStyle/>
          <a:p>
            <a:r>
              <a:rPr lang="hu-HU" sz="2200" dirty="0" smtClean="0"/>
              <a:t>EQF 6 és 7 tudásszintek és a HR besorolások megfeleltetése a munka világában</a:t>
            </a:r>
          </a:p>
          <a:p>
            <a:r>
              <a:rPr lang="hu-HU" sz="2200" dirty="0" smtClean="0"/>
              <a:t> a szakmai ismeretek  és a gyakorlati kutatás tisztelete</a:t>
            </a:r>
          </a:p>
          <a:p>
            <a:r>
              <a:rPr lang="hu-HU" sz="2200" dirty="0" smtClean="0"/>
              <a:t>szabályozások könnyítése, ipar bevonás kontrollja </a:t>
            </a:r>
            <a:r>
              <a:rPr lang="hu-HU" sz="2200" dirty="0" err="1" smtClean="0"/>
              <a:t>régionális</a:t>
            </a:r>
            <a:r>
              <a:rPr lang="hu-HU" sz="2200" dirty="0" smtClean="0"/>
              <a:t>  szükségletre, elmélet-gyakorlat aránya</a:t>
            </a:r>
          </a:p>
          <a:p>
            <a:r>
              <a:rPr lang="hu-HU" sz="2200" dirty="0" smtClean="0"/>
              <a:t>szakoktatói karrier, folytonos fejlesztés</a:t>
            </a:r>
          </a:p>
          <a:p>
            <a:r>
              <a:rPr lang="hu-HU" sz="2200" dirty="0" smtClean="0"/>
              <a:t>kutatás és oktatás összekapcsolása az eredmények hasznosítására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smtClean="0"/>
              <a:t>22.11.2018</a:t>
            </a:r>
            <a:endParaRPr lang="sl-SI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308EA-BA51-4432-B124-FDE68F57B0E2}" type="slidenum">
              <a:rPr lang="sl-SI" smtClean="0"/>
              <a:pPr/>
              <a:t>9</a:t>
            </a:fld>
            <a:endParaRPr lang="sl-SI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NCPHEE Summit Budapest</a:t>
            </a:r>
            <a:endParaRPr lang="sl-SI" dirty="0"/>
          </a:p>
        </p:txBody>
      </p:sp>
      <p:sp>
        <p:nvSpPr>
          <p:cNvPr id="7" name="Tartalom helye 1"/>
          <p:cNvSpPr txBox="1">
            <a:spLocks/>
          </p:cNvSpPr>
          <p:nvPr/>
        </p:nvSpPr>
        <p:spPr>
          <a:xfrm>
            <a:off x="1259632" y="0"/>
            <a:ext cx="7884368" cy="3395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A </a:t>
            </a:r>
            <a:r>
              <a:rPr lang="hu-HU" sz="2000" dirty="0" err="1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PHE</a:t>
            </a:r>
            <a:r>
              <a:rPr lang="hu-HU" sz="2000" dirty="0" smtClean="0">
                <a:solidFill>
                  <a:srgbClr val="B58D4F"/>
                </a:solidFill>
                <a:latin typeface="+mj-lt"/>
                <a:ea typeface="+mj-ea"/>
                <a:cs typeface="+mj-cs"/>
              </a:rPr>
              <a:t> promóciója a szakismerethiány megszüntetésére irányulóan</a:t>
            </a:r>
            <a:endParaRPr lang="hu-HU" sz="2000" dirty="0">
              <a:solidFill>
                <a:srgbClr val="B58D4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-36512" y="771550"/>
            <a:ext cx="785490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hu-HU" sz="2200" i="1" dirty="0" smtClean="0"/>
              <a:t>Ok- Okozat: </a:t>
            </a:r>
            <a:r>
              <a:rPr lang="hu-HU" sz="2200" dirty="0" smtClean="0"/>
              <a:t>kompetencia hiány, intézményi szabályok hiánya</a:t>
            </a:r>
          </a:p>
          <a:p>
            <a:r>
              <a:rPr lang="hu-HU" sz="2200" dirty="0" smtClean="0"/>
              <a:t>törvénykezés hiánya, gazdasági és kulturális ok-okozatok</a:t>
            </a:r>
          </a:p>
          <a:p>
            <a:pPr>
              <a:buNone/>
            </a:pPr>
            <a:r>
              <a:rPr lang="hu-HU" sz="2200" i="1" dirty="0" smtClean="0"/>
              <a:t>Megoldás:</a:t>
            </a:r>
          </a:p>
          <a:p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csee_presentation_widescreen">
  <a:themeElements>
    <a:clrScheme name="Procsee color theme">
      <a:dk1>
        <a:srgbClr val="000000"/>
      </a:dk1>
      <a:lt1>
        <a:srgbClr val="FFFFFF"/>
      </a:lt1>
      <a:dk2>
        <a:srgbClr val="B58D4F"/>
      </a:dk2>
      <a:lt2>
        <a:srgbClr val="B58D4F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B58D4F"/>
      </a:folHlink>
    </a:clrScheme>
    <a:fontScheme name="Po meri 2">
      <a:majorFont>
        <a:latin typeface="ACto bold"/>
        <a:ea typeface=""/>
        <a:cs typeface=""/>
      </a:majorFont>
      <a:minorFont>
        <a:latin typeface="ACto light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procsee_presentation_widescreen</Template>
  <TotalTime>3006</TotalTime>
  <Words>1939</Words>
  <Application>Microsoft Office PowerPoint</Application>
  <PresentationFormat>Diavetítés a képernyőre (16:9 oldalarány)</PresentationFormat>
  <Paragraphs>253</Paragraphs>
  <Slides>14</Slides>
  <Notes>13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ACto bold</vt:lpstr>
      <vt:lpstr>ACto light</vt:lpstr>
      <vt:lpstr>Arial</vt:lpstr>
      <vt:lpstr>Calibri</vt:lpstr>
      <vt:lpstr>Wingdings</vt:lpstr>
      <vt:lpstr>procsee_presentation_widescreen</vt:lpstr>
      <vt:lpstr>PowerPoint-bemutató</vt:lpstr>
      <vt:lpstr>Előzmények</vt:lpstr>
      <vt:lpstr>Előzmények</vt:lpstr>
      <vt:lpstr>Tünetek, problémák</vt:lpstr>
      <vt:lpstr>Ok-okozatok</vt:lpstr>
      <vt:lpstr>PHE és HE egyenlőség</vt:lpstr>
      <vt:lpstr>PHE szerepe a fejlődéshez</vt:lpstr>
      <vt:lpstr>Munkaerőpiac és PHE </vt:lpstr>
      <vt:lpstr>PHE státusának erősítése</vt:lpstr>
      <vt:lpstr>Társadalmi szinergiák</vt:lpstr>
      <vt:lpstr>Tudáshiány leküzdése</vt:lpstr>
      <vt:lpstr>Közreadott jó gyakorlatok</vt:lpstr>
      <vt:lpstr>VKIK-n volt fontos kérdések  </vt:lpstr>
      <vt:lpstr>PowerPoint-bemutató</vt:lpstr>
    </vt:vector>
  </TitlesOfParts>
  <Company>University of Pannonia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Medve Anna</dc:creator>
  <cp:lastModifiedBy>Titkarsag</cp:lastModifiedBy>
  <cp:revision>29</cp:revision>
  <dcterms:created xsi:type="dcterms:W3CDTF">2016-11-18T07:48:08Z</dcterms:created>
  <dcterms:modified xsi:type="dcterms:W3CDTF">2018-11-22T09:41:19Z</dcterms:modified>
</cp:coreProperties>
</file>