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259" r:id="rId4"/>
    <p:sldId id="274" r:id="rId5"/>
    <p:sldId id="273" r:id="rId6"/>
    <p:sldId id="270" r:id="rId7"/>
    <p:sldId id="264" r:id="rId8"/>
    <p:sldId id="263" r:id="rId9"/>
    <p:sldId id="266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BCF20-EDEF-D84B-A2BE-DFD4D9693BFB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2B3F8-6296-C64F-A12A-2EAD12826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33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47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50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73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68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59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87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59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43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33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89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7EFC4-8F32-40DC-AC0F-3DFE34874F65}" type="datetimeFigureOut">
              <a:rPr lang="hu-HU" smtClean="0"/>
              <a:t>2018.09.20.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3401-D119-45B6-99F9-57EDB8023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46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8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</a:t>
            </a:r>
            <a:r>
              <a:rPr lang="hu-HU" dirty="0" smtClean="0"/>
              <a:t>uális képzés a Széchenyi István Egyetemen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28354"/>
            <a:ext cx="10515600" cy="4648609"/>
          </a:xfrm>
        </p:spPr>
        <p:txBody>
          <a:bodyPr>
            <a:normAutofit fontScale="85000" lnSpcReduction="10000"/>
          </a:bodyPr>
          <a:lstStyle/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hu-HU" sz="2500" dirty="0" smtClean="0"/>
              <a:t>2015. év - Járműmérnöki </a:t>
            </a:r>
            <a:r>
              <a:rPr lang="hu-HU" sz="2500" dirty="0" err="1" smtClean="0"/>
              <a:t>BSc</a:t>
            </a:r>
            <a:r>
              <a:rPr lang="hu-HU" sz="2500" dirty="0" smtClean="0"/>
              <a:t> - </a:t>
            </a:r>
            <a:r>
              <a:rPr lang="hu-HU" sz="2500" dirty="0"/>
              <a:t>Audi Hungaria Motor </a:t>
            </a:r>
            <a:r>
              <a:rPr lang="hu-HU" sz="2500" dirty="0" smtClean="0"/>
              <a:t>Kft. </a:t>
            </a:r>
          </a:p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hu-HU" sz="2500" dirty="0" smtClean="0"/>
              <a:t>Alapja </a:t>
            </a:r>
            <a:r>
              <a:rPr lang="hu-HU" sz="2500" dirty="0"/>
              <a:t>az intézmény 20 éves gyakorlatorientált képzési </a:t>
            </a:r>
            <a:r>
              <a:rPr lang="hu-HU" sz="2500" dirty="0" smtClean="0"/>
              <a:t>tapasztalata</a:t>
            </a:r>
            <a:r>
              <a:rPr lang="hu-HU" sz="2500" dirty="0"/>
              <a:t> </a:t>
            </a:r>
            <a:r>
              <a:rPr lang="hu-HU" sz="2500" dirty="0" smtClean="0"/>
              <a:t>és </a:t>
            </a:r>
            <a:r>
              <a:rPr lang="hu-HU" sz="2500" dirty="0"/>
              <a:t>az </a:t>
            </a:r>
            <a:r>
              <a:rPr lang="hu-HU" sz="2500" dirty="0" err="1"/>
              <a:t>Audival</a:t>
            </a:r>
            <a:r>
              <a:rPr lang="hu-HU" sz="2500" dirty="0"/>
              <a:t> meglévő két évtizedes szoros együttműködés képzési és kutatási projektek </a:t>
            </a:r>
            <a:r>
              <a:rPr lang="hu-HU" sz="2500" dirty="0" smtClean="0"/>
              <a:t>terén.</a:t>
            </a:r>
          </a:p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hu-HU" sz="2500" dirty="0" smtClean="0"/>
              <a:t>2016. Villamosmérnöki </a:t>
            </a:r>
            <a:r>
              <a:rPr lang="hu-HU" sz="2500" dirty="0" err="1"/>
              <a:t>BSc</a:t>
            </a:r>
            <a:r>
              <a:rPr lang="hu-HU" sz="2500" dirty="0"/>
              <a:t> </a:t>
            </a:r>
            <a:r>
              <a:rPr lang="hu-HU" sz="2500" dirty="0" smtClean="0"/>
              <a:t>képzés.</a:t>
            </a:r>
          </a:p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hu-HU" sz="2500" dirty="0" smtClean="0"/>
              <a:t>További szakok </a:t>
            </a:r>
            <a:r>
              <a:rPr lang="hu-HU" sz="2500" dirty="0"/>
              <a:t>(</a:t>
            </a:r>
            <a:r>
              <a:rPr lang="hu-HU" sz="2500" dirty="0" smtClean="0"/>
              <a:t>Gépészmérnöki </a:t>
            </a:r>
            <a:r>
              <a:rPr lang="hu-HU" sz="2500" dirty="0" err="1"/>
              <a:t>BSc</a:t>
            </a:r>
            <a:r>
              <a:rPr lang="hu-HU" sz="2500" dirty="0"/>
              <a:t>, Mérnökinformatikus </a:t>
            </a:r>
            <a:r>
              <a:rPr lang="hu-HU" sz="2500" dirty="0" err="1"/>
              <a:t>BSc</a:t>
            </a:r>
            <a:r>
              <a:rPr lang="hu-HU" sz="2500" dirty="0"/>
              <a:t>) duális képzési formában történő </a:t>
            </a:r>
            <a:r>
              <a:rPr lang="hu-HU" sz="2500" dirty="0" smtClean="0"/>
              <a:t>indítása 2017-ben megtörtént</a:t>
            </a:r>
          </a:p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hu-HU" sz="2500" dirty="0" smtClean="0"/>
              <a:t>2018. szeptemberében Mezőgazdasági mérnök </a:t>
            </a:r>
            <a:r>
              <a:rPr lang="hu-HU" sz="2500" dirty="0" err="1" smtClean="0"/>
              <a:t>BSc</a:t>
            </a:r>
            <a:r>
              <a:rPr lang="hu-HU" sz="2500" dirty="0" smtClean="0"/>
              <a:t> szakon indul a duális képzés 3 vállalat együttműködésével</a:t>
            </a:r>
          </a:p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hu-HU" sz="2500" dirty="0" smtClean="0"/>
              <a:t>2018. </a:t>
            </a:r>
            <a:r>
              <a:rPr lang="hu-HU" sz="2500" dirty="0" smtClean="0"/>
              <a:t>őszén </a:t>
            </a:r>
            <a:r>
              <a:rPr lang="hu-HU" sz="2500" dirty="0" smtClean="0"/>
              <a:t>37 </a:t>
            </a:r>
            <a:r>
              <a:rPr lang="hu-HU" sz="2500" dirty="0" smtClean="0"/>
              <a:t>fő a duális hallgatói létszám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19992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8088" y="301130"/>
            <a:ext cx="10515600" cy="1325563"/>
          </a:xfrm>
        </p:spPr>
        <p:txBody>
          <a:bodyPr/>
          <a:lstStyle/>
          <a:p>
            <a:r>
              <a:rPr lang="hu-HU" dirty="0" smtClean="0"/>
              <a:t>Vállalati partnerek és keretlétszámok - 2018 </a:t>
            </a:r>
            <a:endParaRPr lang="hu-HU" dirty="0"/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715986"/>
              </p:ext>
            </p:extLst>
          </p:nvPr>
        </p:nvGraphicFramePr>
        <p:xfrm>
          <a:off x="1827892" y="1336219"/>
          <a:ext cx="8607879" cy="522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0323">
                  <a:extLst>
                    <a:ext uri="{9D8B030D-6E8A-4147-A177-3AD203B41FA5}">
                      <a16:colId xmlns:a16="http://schemas.microsoft.com/office/drawing/2014/main" xmlns="" val="832939385"/>
                    </a:ext>
                  </a:extLst>
                </a:gridCol>
                <a:gridCol w="3427427">
                  <a:extLst>
                    <a:ext uri="{9D8B030D-6E8A-4147-A177-3AD203B41FA5}">
                      <a16:colId xmlns:a16="http://schemas.microsoft.com/office/drawing/2014/main" xmlns="" val="3672405020"/>
                    </a:ext>
                  </a:extLst>
                </a:gridCol>
                <a:gridCol w="1480129">
                  <a:extLst>
                    <a:ext uri="{9D8B030D-6E8A-4147-A177-3AD203B41FA5}">
                      <a16:colId xmlns:a16="http://schemas.microsoft.com/office/drawing/2014/main" xmlns="" val="2088465207"/>
                    </a:ext>
                  </a:extLst>
                </a:gridCol>
              </a:tblGrid>
              <a:tr h="503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u="none" strike="noStrike" dirty="0">
                          <a:effectLst/>
                        </a:rPr>
                        <a:t>Partner vállalat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u="none" strike="noStrike" dirty="0">
                          <a:effectLst/>
                        </a:rPr>
                        <a:t>Szak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u="none" strike="noStrike" dirty="0">
                          <a:effectLst/>
                        </a:rPr>
                        <a:t>Keretszám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7109510"/>
                  </a:ext>
                </a:extLst>
              </a:tr>
              <a:tr h="90093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hu-HU" sz="2400" b="0" u="none" strike="noStrike">
                          <a:effectLst/>
                        </a:rPr>
                        <a:t>AUDI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 dirty="0">
                          <a:effectLst/>
                        </a:rPr>
                        <a:t>gépészmérnöki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>
                          <a:effectLst/>
                        </a:rPr>
                        <a:t>5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5647201"/>
                  </a:ext>
                </a:extLst>
              </a:tr>
              <a:tr h="4913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>
                          <a:effectLst/>
                        </a:rPr>
                        <a:t>járműmérnöki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>
                          <a:effectLst/>
                        </a:rPr>
                        <a:t>5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0583496"/>
                  </a:ext>
                </a:extLst>
              </a:tr>
              <a:tr h="4913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 dirty="0">
                          <a:effectLst/>
                        </a:rPr>
                        <a:t>mérnökinformatikus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>
                          <a:effectLst/>
                        </a:rPr>
                        <a:t>5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750985"/>
                  </a:ext>
                </a:extLst>
              </a:tr>
              <a:tr h="4913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 dirty="0">
                          <a:effectLst/>
                        </a:rPr>
                        <a:t>villamosmérnöki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>
                          <a:effectLst/>
                        </a:rPr>
                        <a:t>5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177097"/>
                  </a:ext>
                </a:extLst>
              </a:tr>
              <a:tr h="4913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>
                          <a:effectLst/>
                        </a:rPr>
                        <a:t>AutoLiv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 dirty="0">
                          <a:effectLst/>
                        </a:rPr>
                        <a:t>gépészmérnöki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>
                          <a:effectLst/>
                        </a:rPr>
                        <a:t>2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9475550"/>
                  </a:ext>
                </a:extLst>
              </a:tr>
              <a:tr h="8713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 dirty="0">
                          <a:effectLst/>
                        </a:rPr>
                        <a:t>járműmérnöki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>
                          <a:effectLst/>
                        </a:rPr>
                        <a:t>2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7503103"/>
                  </a:ext>
                </a:extLst>
              </a:tr>
              <a:tr h="4913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 dirty="0">
                          <a:effectLst/>
                        </a:rPr>
                        <a:t>villamosmérnöki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 dirty="0">
                          <a:effectLst/>
                        </a:rPr>
                        <a:t>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2641874"/>
                  </a:ext>
                </a:extLst>
              </a:tr>
              <a:tr h="49132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 dirty="0">
                          <a:effectLst/>
                        </a:rPr>
                        <a:t>BOS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 dirty="0">
                          <a:effectLst/>
                        </a:rPr>
                        <a:t>gépészmérnöki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u="none" strike="noStrike" dirty="0">
                          <a:effectLst/>
                        </a:rPr>
                        <a:t>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012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5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8016" y="310367"/>
            <a:ext cx="10515600" cy="1325563"/>
          </a:xfrm>
        </p:spPr>
        <p:txBody>
          <a:bodyPr/>
          <a:lstStyle/>
          <a:p>
            <a:r>
              <a:rPr lang="hu-HU" dirty="0" smtClean="0"/>
              <a:t>Vállalati partnerek és keretlétszámok - 2018</a:t>
            </a:r>
            <a:endParaRPr lang="hu-HU" dirty="0"/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518875"/>
              </p:ext>
            </p:extLst>
          </p:nvPr>
        </p:nvGraphicFramePr>
        <p:xfrm>
          <a:off x="1682749" y="1423302"/>
          <a:ext cx="9261021" cy="4600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094">
                  <a:extLst>
                    <a:ext uri="{9D8B030D-6E8A-4147-A177-3AD203B41FA5}">
                      <a16:colId xmlns:a16="http://schemas.microsoft.com/office/drawing/2014/main" xmlns="" val="832939385"/>
                    </a:ext>
                  </a:extLst>
                </a:gridCol>
                <a:gridCol w="3687490">
                  <a:extLst>
                    <a:ext uri="{9D8B030D-6E8A-4147-A177-3AD203B41FA5}">
                      <a16:colId xmlns:a16="http://schemas.microsoft.com/office/drawing/2014/main" xmlns="" val="3672405020"/>
                    </a:ext>
                  </a:extLst>
                </a:gridCol>
                <a:gridCol w="1592437">
                  <a:extLst>
                    <a:ext uri="{9D8B030D-6E8A-4147-A177-3AD203B41FA5}">
                      <a16:colId xmlns:a16="http://schemas.microsoft.com/office/drawing/2014/main" xmlns="" val="2088465207"/>
                    </a:ext>
                  </a:extLst>
                </a:gridCol>
              </a:tblGrid>
              <a:tr h="1278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u="none" strike="noStrike" dirty="0">
                          <a:effectLst/>
                        </a:rPr>
                        <a:t>Partner vállalat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u="none" strike="noStrike" dirty="0">
                          <a:effectLst/>
                        </a:rPr>
                        <a:t>Szak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u="none" strike="noStrike" dirty="0">
                          <a:effectLst/>
                        </a:rPr>
                        <a:t>Keretszám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7109510"/>
                  </a:ext>
                </a:extLst>
              </a:tr>
              <a:tr h="6642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EDAG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gépészmérnöki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3569032"/>
                  </a:ext>
                </a:extLst>
              </a:tr>
              <a:tr h="6642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járműmérnöki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7296543"/>
                  </a:ext>
                </a:extLst>
              </a:tr>
              <a:tr h="6642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villamosmérnöki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0381156"/>
                  </a:ext>
                </a:extLst>
              </a:tr>
              <a:tr h="6642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KondiCad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gépészmérnöki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165547"/>
                  </a:ext>
                </a:extLst>
              </a:tr>
              <a:tr h="6642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villamosmérnöki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6346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Vállalati partnerek és létszámok - 2018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348295"/>
              </p:ext>
            </p:extLst>
          </p:nvPr>
        </p:nvGraphicFramePr>
        <p:xfrm>
          <a:off x="2438401" y="1371597"/>
          <a:ext cx="7111999" cy="5219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2451">
                  <a:extLst>
                    <a:ext uri="{9D8B030D-6E8A-4147-A177-3AD203B41FA5}">
                      <a16:colId xmlns:a16="http://schemas.microsoft.com/office/drawing/2014/main" xmlns="" val="1871896970"/>
                    </a:ext>
                  </a:extLst>
                </a:gridCol>
                <a:gridCol w="3219298">
                  <a:extLst>
                    <a:ext uri="{9D8B030D-6E8A-4147-A177-3AD203B41FA5}">
                      <a16:colId xmlns:a16="http://schemas.microsoft.com/office/drawing/2014/main" xmlns="" val="2056948183"/>
                    </a:ext>
                  </a:extLst>
                </a:gridCol>
                <a:gridCol w="1390250">
                  <a:extLst>
                    <a:ext uri="{9D8B030D-6E8A-4147-A177-3AD203B41FA5}">
                      <a16:colId xmlns:a16="http://schemas.microsoft.com/office/drawing/2014/main" xmlns="" val="3089093588"/>
                    </a:ext>
                  </a:extLst>
                </a:gridCol>
              </a:tblGrid>
              <a:tr h="492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u="none" strike="noStrike" dirty="0">
                          <a:effectLst/>
                        </a:rPr>
                        <a:t>Partner vállalat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u="none" strike="noStrike" dirty="0">
                          <a:effectLst/>
                        </a:rPr>
                        <a:t>Szak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u="none" strike="noStrike" dirty="0">
                          <a:effectLst/>
                        </a:rPr>
                        <a:t>Keretszám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4417454"/>
                  </a:ext>
                </a:extLst>
              </a:tr>
              <a:tr h="902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u="none" strike="noStrike" dirty="0">
                          <a:effectLst/>
                        </a:rPr>
                        <a:t>Lajtamag Kft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mezőgazdasági mérnök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2193248"/>
                  </a:ext>
                </a:extLst>
              </a:tr>
              <a:tr h="492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u="none" strike="noStrike">
                          <a:effectLst/>
                        </a:rPr>
                        <a:t>Lajta-Hanság Zrt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mezőgazdasági mérnök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2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2866034"/>
                  </a:ext>
                </a:extLst>
              </a:tr>
              <a:tr h="4920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2400" u="none" strike="noStrike">
                          <a:effectLst/>
                        </a:rPr>
                        <a:t>SMR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gépészmérnöki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2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7394694"/>
                  </a:ext>
                </a:extLst>
              </a:tr>
              <a:tr h="4920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járműmérnöki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2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1173448"/>
                  </a:ext>
                </a:extLst>
              </a:tr>
              <a:tr h="492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u="none" strike="noStrike">
                          <a:effectLst/>
                        </a:rPr>
                        <a:t>Szemes Művek Kft.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mezőgazdasági mérnök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2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2113842"/>
                  </a:ext>
                </a:extLst>
              </a:tr>
              <a:tr h="872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u="none" strike="noStrike">
                          <a:effectLst/>
                        </a:rPr>
                        <a:t>Szintézis Informatikai Zrt.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mérnökinformatikus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3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2228003"/>
                  </a:ext>
                </a:extLst>
              </a:tr>
              <a:tr h="4920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2400" u="none" strike="noStrike">
                          <a:effectLst/>
                        </a:rPr>
                        <a:t>Techo-Tel Kft.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mérnökinformatikus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6115436"/>
                  </a:ext>
                </a:extLst>
              </a:tr>
              <a:tr h="4920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villamosmérnöki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622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66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Duális képzési vállalat kötelezettségei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974573"/>
            <a:ext cx="10515600" cy="3797441"/>
          </a:xfrm>
        </p:spPr>
        <p:txBody>
          <a:bodyPr>
            <a:noAutofit/>
          </a:bodyPr>
          <a:lstStyle/>
          <a:p>
            <a:pPr lvl="0"/>
            <a:r>
              <a:rPr lang="hu-HU" dirty="0"/>
              <a:t>Hallgatói munkaszerződések (hallgatói </a:t>
            </a:r>
            <a:r>
              <a:rPr lang="hu-HU" dirty="0" smtClean="0"/>
              <a:t>juttatás, mértéke legalább hetente a kötelező legkisebb minimálbér 15 %-a) – Fontos tudni, hogy a vállalati partner járulékkedvezményt vehet igénybe;</a:t>
            </a:r>
            <a:endParaRPr lang="hu-HU" dirty="0"/>
          </a:p>
          <a:p>
            <a:pPr lvl="0"/>
            <a:r>
              <a:rPr lang="hu-HU" dirty="0"/>
              <a:t>Hallgatói (szakmai) munkafeltételek biztosítása;</a:t>
            </a:r>
          </a:p>
          <a:p>
            <a:pPr lvl="0"/>
            <a:r>
              <a:rPr lang="hu-HU" dirty="0"/>
              <a:t>Mentorok munkája;</a:t>
            </a:r>
          </a:p>
          <a:p>
            <a:pPr lvl="0"/>
            <a:r>
              <a:rPr lang="hu-HU" dirty="0"/>
              <a:t>A duális képzés </a:t>
            </a:r>
            <a:r>
              <a:rPr lang="hu-HU" dirty="0" smtClean="0"/>
              <a:t>szervezési, adminisztrációs </a:t>
            </a:r>
            <a:r>
              <a:rPr lang="hu-HU" dirty="0"/>
              <a:t>és irányítási feladatai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79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Egyetemi és vállalati közös kommunikáció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Egyetemi lehetőségek a felvételi kampány során:</a:t>
            </a:r>
          </a:p>
          <a:p>
            <a:pPr lvl="1"/>
            <a:r>
              <a:rPr lang="hu-HU" dirty="0" smtClean="0"/>
              <a:t>Vállalati megjelenés a SZE online felületein (honlap, Facebook, </a:t>
            </a:r>
            <a:r>
              <a:rPr lang="hu-HU" dirty="0" err="1" smtClean="0"/>
              <a:t>Instagram</a:t>
            </a:r>
            <a:r>
              <a:rPr lang="hu-HU" dirty="0" smtClean="0"/>
              <a:t>…)</a:t>
            </a:r>
          </a:p>
          <a:p>
            <a:pPr lvl="1"/>
            <a:r>
              <a:rPr lang="hu-HU" dirty="0"/>
              <a:t>Vállalati megjelenés </a:t>
            </a:r>
            <a:r>
              <a:rPr lang="hu-HU" dirty="0" smtClean="0"/>
              <a:t>a helyi médiában az egyetemmel közösen (Kisalföld, Győr+)</a:t>
            </a:r>
          </a:p>
          <a:p>
            <a:pPr lvl="1"/>
            <a:r>
              <a:rPr lang="hu-HU" dirty="0" smtClean="0"/>
              <a:t> Megjelenés biztosítása rendezvényeken:</a:t>
            </a:r>
          </a:p>
          <a:p>
            <a:pPr lvl="3"/>
            <a:r>
              <a:rPr lang="hu-HU" sz="2400" b="1" dirty="0" smtClean="0"/>
              <a:t>Nyitott Kapuk – 2018. január 10.</a:t>
            </a:r>
          </a:p>
          <a:p>
            <a:pPr lvl="3"/>
            <a:r>
              <a:rPr lang="hu-HU" sz="2400" b="1" dirty="0" err="1" smtClean="0"/>
              <a:t>Educatio</a:t>
            </a:r>
            <a:r>
              <a:rPr lang="hu-HU" sz="2400" b="1" dirty="0" smtClean="0"/>
              <a:t> kiállítás – 2018. január 18-20.</a:t>
            </a:r>
          </a:p>
          <a:p>
            <a:pPr lvl="1"/>
            <a:r>
              <a:rPr lang="hu-HU" dirty="0"/>
              <a:t>Indirekt megjelenés a középiskolai </a:t>
            </a:r>
            <a:r>
              <a:rPr lang="hu-HU" dirty="0" smtClean="0"/>
              <a:t>roadshow-k alkalmával</a:t>
            </a:r>
          </a:p>
          <a:p>
            <a:r>
              <a:rPr lang="hu-HU" dirty="0" smtClean="0"/>
              <a:t>A vállalati kommunikáció – SZE megjelenés (saját honlap, egyéb csatornák)</a:t>
            </a:r>
          </a:p>
          <a:p>
            <a:r>
              <a:rPr lang="hu-HU" dirty="0" smtClean="0"/>
              <a:t>Gyárlátogatások szervezése</a:t>
            </a:r>
          </a:p>
          <a:p>
            <a:pPr lvl="1"/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412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Vállalati anyagok -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Cégismertető</a:t>
            </a:r>
          </a:p>
          <a:p>
            <a:pPr lvl="1"/>
            <a:r>
              <a:rPr lang="hu-HU" dirty="0" smtClean="0"/>
              <a:t>A vállalat bemutatása – 500 karakter</a:t>
            </a:r>
          </a:p>
          <a:p>
            <a:pPr lvl="1"/>
            <a:r>
              <a:rPr lang="hu-HU" dirty="0" smtClean="0"/>
              <a:t>A vállalat bemutatása – 2.500 karakter</a:t>
            </a:r>
          </a:p>
          <a:p>
            <a:r>
              <a:rPr lang="hu-HU" dirty="0" smtClean="0"/>
              <a:t>Fotók a vállalatról, annak tevékenységeiről</a:t>
            </a:r>
          </a:p>
          <a:p>
            <a:r>
              <a:rPr lang="hu-HU" dirty="0" smtClean="0"/>
              <a:t>Üzenetek – akár szakmai gyakorlatot teljesítő hallgatóktól, már ott lévő duális hallgatóktól</a:t>
            </a:r>
          </a:p>
          <a:p>
            <a:r>
              <a:rPr lang="hu-HU" dirty="0" smtClean="0"/>
              <a:t>Vállalatnál dolgozó öregdiákok – interjú készítés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75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1078" y="1767568"/>
            <a:ext cx="9990909" cy="129639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5400" dirty="0" smtClean="0"/>
              <a:t>Köszönöm a megtisztelő figyelmüket!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42275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361</Words>
  <Application>Microsoft Office PowerPoint</Application>
  <PresentationFormat>Egyéni</PresentationFormat>
  <Paragraphs>95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PowerPoint bemutató</vt:lpstr>
      <vt:lpstr>Duális képzés a Széchenyi István Egyetemen</vt:lpstr>
      <vt:lpstr>Vállalati partnerek és keretlétszámok - 2018 </vt:lpstr>
      <vt:lpstr>Vállalati partnerek és keretlétszámok - 2018</vt:lpstr>
      <vt:lpstr>Vállalati partnerek és létszámok - 2018</vt:lpstr>
      <vt:lpstr>Duális képzési vállalat kötelezettségei</vt:lpstr>
      <vt:lpstr>Egyetemi és vállalati közös kommunikáció</vt:lpstr>
      <vt:lpstr>Vállalati anyagok - Lehetőségek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Lőrincz Gergő</dc:creator>
  <cp:lastModifiedBy>Eszter</cp:lastModifiedBy>
  <cp:revision>51</cp:revision>
  <dcterms:created xsi:type="dcterms:W3CDTF">2016-12-15T12:16:42Z</dcterms:created>
  <dcterms:modified xsi:type="dcterms:W3CDTF">2018-09-20T14:29:25Z</dcterms:modified>
</cp:coreProperties>
</file>