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292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2" r:id="rId14"/>
    <p:sldId id="343" r:id="rId15"/>
    <p:sldId id="344" r:id="rId16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16" autoAdjust="0"/>
  </p:normalViewPr>
  <p:slideViewPr>
    <p:cSldViewPr>
      <p:cViewPr varScale="1">
        <p:scale>
          <a:sx n="102" d="100"/>
          <a:sy n="102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MEMBERSHIP\01%20MAB\03%20Fels&#337;fok&#250;%20Szakk&#233;pz&#233;si%20Bizotts&#225;g\2018.02.06\Statisztika_BG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MEMBERSHIP\01%20MAB\03%20Fels&#337;fok&#250;%20Szakk&#233;pz&#233;si%20Bizotts&#225;g\2018.02.06\Statisztika_BG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540747787282892"/>
          <c:y val="0"/>
          <c:w val="0.48305535496055996"/>
          <c:h val="0.99624753925262022"/>
        </c:manualLayout>
      </c:layout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FA-492F-9616-D8E86D0892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FA-492F-9616-D8E86D0892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FA-492F-9616-D8E86D0892AC}"/>
              </c:ext>
            </c:extLst>
          </c:dPt>
          <c:dPt>
            <c:idx val="3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AFA-492F-9616-D8E86D0892AC}"/>
              </c:ext>
            </c:extLst>
          </c:dPt>
          <c:dLbls>
            <c:dLbl>
              <c:idx val="0"/>
              <c:layout>
                <c:manualLayout>
                  <c:x val="3.1122545325398682E-2"/>
                  <c:y val="-0.30801251538472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FA-492F-9616-D8E86D0892AC}"/>
                </c:ext>
              </c:extLst>
            </c:dLbl>
            <c:dLbl>
              <c:idx val="3"/>
              <c:layout>
                <c:manualLayout>
                  <c:x val="-0.12284062264494167"/>
                  <c:y val="9.9406260658095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FA-492F-9616-D8E86D0892AC}"/>
                </c:ext>
              </c:extLst>
            </c:dLbl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'Konszolidált lista'!$AP$9:$AS$9</c:f>
              <c:strCache>
                <c:ptCount val="4"/>
                <c:pt idx="0">
                  <c:v>ÁN</c:v>
                </c:pt>
                <c:pt idx="1">
                  <c:v>ÁL</c:v>
                </c:pt>
                <c:pt idx="2">
                  <c:v>ÖN</c:v>
                </c:pt>
                <c:pt idx="3">
                  <c:v>ÖL</c:v>
                </c:pt>
              </c:strCache>
            </c:strRef>
          </c:cat>
          <c:val>
            <c:numRef>
              <c:f>'Konszolidált lista'!$AP$10:$AS$10</c:f>
              <c:numCache>
                <c:formatCode>General</c:formatCode>
                <c:ptCount val="4"/>
                <c:pt idx="0">
                  <c:v>13880</c:v>
                </c:pt>
                <c:pt idx="1">
                  <c:v>4980</c:v>
                </c:pt>
                <c:pt idx="2">
                  <c:v>3147</c:v>
                </c:pt>
                <c:pt idx="3">
                  <c:v>2188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FA-492F-9616-D8E86D0892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9"/>
      </c:pieChart>
      <c:spPr>
        <a:noFill/>
        <a:ln>
          <a:noFill/>
        </a:ln>
        <a:effectLst/>
      </c:spPr>
    </c:plotArea>
    <c:legend>
      <c:legendPos val="l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</c:legendEntry>
      <c:layout>
        <c:manualLayout>
          <c:xMode val="edge"/>
          <c:yMode val="edge"/>
          <c:x val="1.3201320132013201E-2"/>
          <c:y val="0"/>
          <c:w val="0.1528407723215939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 hallgatók megoszlása félévek szerint</a:t>
            </a:r>
            <a:r>
              <a:rPr lang="hu-HU"/>
              <a:t> (finanszírozási forma és munkarend szerinti bontásban)</a:t>
            </a:r>
            <a:endParaRPr lang="en-US"/>
          </a:p>
        </c:rich>
      </c:tx>
      <c:layout>
        <c:manualLayout>
          <c:xMode val="edge"/>
          <c:yMode val="edge"/>
          <c:x val="0.10434532683306655"/>
          <c:y val="2.334299456923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'Félévek szerint'!$D$2</c:f>
              <c:strCache>
                <c:ptCount val="1"/>
                <c:pt idx="0">
                  <c:v>ÁN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'Félévek szerint'!$C$3:$C$9</c:f>
              <c:strCache>
                <c:ptCount val="7"/>
                <c:pt idx="0">
                  <c:v>2014 ősz</c:v>
                </c:pt>
                <c:pt idx="1">
                  <c:v>2015 tavasz</c:v>
                </c:pt>
                <c:pt idx="2">
                  <c:v>2015 ősz</c:v>
                </c:pt>
                <c:pt idx="3">
                  <c:v>2016 tavasz</c:v>
                </c:pt>
                <c:pt idx="4">
                  <c:v>2016 ősz</c:v>
                </c:pt>
                <c:pt idx="5">
                  <c:v>2017 tavasz</c:v>
                </c:pt>
                <c:pt idx="6">
                  <c:v>2017 ősz</c:v>
                </c:pt>
              </c:strCache>
            </c:strRef>
          </c:cat>
          <c:val>
            <c:numRef>
              <c:f>'Félévek szerint'!$D$3:$D$9</c:f>
              <c:numCache>
                <c:formatCode>General</c:formatCode>
                <c:ptCount val="7"/>
                <c:pt idx="0">
                  <c:v>3318</c:v>
                </c:pt>
                <c:pt idx="1">
                  <c:v>30</c:v>
                </c:pt>
                <c:pt idx="2">
                  <c:v>3632</c:v>
                </c:pt>
                <c:pt idx="3">
                  <c:v>13</c:v>
                </c:pt>
                <c:pt idx="4">
                  <c:v>3780</c:v>
                </c:pt>
                <c:pt idx="5">
                  <c:v>25</c:v>
                </c:pt>
                <c:pt idx="6">
                  <c:v>3082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CD-41BE-9195-3A08510FFBFA}"/>
            </c:ext>
          </c:extLst>
        </c:ser>
        <c:ser>
          <c:idx val="1"/>
          <c:order val="1"/>
          <c:tx>
            <c:strRef>
              <c:f>'Félévek szerint'!$E$2</c:f>
              <c:strCache>
                <c:ptCount val="1"/>
                <c:pt idx="0">
                  <c:v>ÁL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'Félévek szerint'!$C$3:$C$9</c:f>
              <c:strCache>
                <c:ptCount val="7"/>
                <c:pt idx="0">
                  <c:v>2014 ősz</c:v>
                </c:pt>
                <c:pt idx="1">
                  <c:v>2015 tavasz</c:v>
                </c:pt>
                <c:pt idx="2">
                  <c:v>2015 ősz</c:v>
                </c:pt>
                <c:pt idx="3">
                  <c:v>2016 tavasz</c:v>
                </c:pt>
                <c:pt idx="4">
                  <c:v>2016 ősz</c:v>
                </c:pt>
                <c:pt idx="5">
                  <c:v>2017 tavasz</c:v>
                </c:pt>
                <c:pt idx="6">
                  <c:v>2017 ősz</c:v>
                </c:pt>
              </c:strCache>
            </c:strRef>
          </c:cat>
          <c:val>
            <c:numRef>
              <c:f>'Félévek szerint'!$E$3:$E$9</c:f>
              <c:numCache>
                <c:formatCode>General</c:formatCode>
                <c:ptCount val="7"/>
                <c:pt idx="0">
                  <c:v>1064</c:v>
                </c:pt>
                <c:pt idx="1">
                  <c:v>12</c:v>
                </c:pt>
                <c:pt idx="2">
                  <c:v>1182</c:v>
                </c:pt>
                <c:pt idx="3">
                  <c:v>16</c:v>
                </c:pt>
                <c:pt idx="4">
                  <c:v>1615</c:v>
                </c:pt>
                <c:pt idx="5">
                  <c:v>13</c:v>
                </c:pt>
                <c:pt idx="6">
                  <c:v>1078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CD-41BE-9195-3A08510FFBFA}"/>
            </c:ext>
          </c:extLst>
        </c:ser>
        <c:ser>
          <c:idx val="2"/>
          <c:order val="2"/>
          <c:tx>
            <c:strRef>
              <c:f>'Félévek szerint'!$F$2</c:f>
              <c:strCache>
                <c:ptCount val="1"/>
                <c:pt idx="0">
                  <c:v>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'Félévek szerint'!$C$3:$C$9</c:f>
              <c:strCache>
                <c:ptCount val="7"/>
                <c:pt idx="0">
                  <c:v>2014 ősz</c:v>
                </c:pt>
                <c:pt idx="1">
                  <c:v>2015 tavasz</c:v>
                </c:pt>
                <c:pt idx="2">
                  <c:v>2015 ősz</c:v>
                </c:pt>
                <c:pt idx="3">
                  <c:v>2016 tavasz</c:v>
                </c:pt>
                <c:pt idx="4">
                  <c:v>2016 ősz</c:v>
                </c:pt>
                <c:pt idx="5">
                  <c:v>2017 tavasz</c:v>
                </c:pt>
                <c:pt idx="6">
                  <c:v>2017 ősz</c:v>
                </c:pt>
              </c:strCache>
            </c:strRef>
          </c:cat>
          <c:val>
            <c:numRef>
              <c:f>'Félévek szerint'!$F$3:$F$9</c:f>
              <c:numCache>
                <c:formatCode>General</c:formatCode>
                <c:ptCount val="7"/>
                <c:pt idx="0">
                  <c:v>921</c:v>
                </c:pt>
                <c:pt idx="1">
                  <c:v>42</c:v>
                </c:pt>
                <c:pt idx="2">
                  <c:v>806</c:v>
                </c:pt>
                <c:pt idx="3">
                  <c:v>33</c:v>
                </c:pt>
                <c:pt idx="4">
                  <c:v>743</c:v>
                </c:pt>
                <c:pt idx="5">
                  <c:v>15</c:v>
                </c:pt>
                <c:pt idx="6">
                  <c:v>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CD-41BE-9195-3A08510FFBFA}"/>
            </c:ext>
          </c:extLst>
        </c:ser>
        <c:ser>
          <c:idx val="3"/>
          <c:order val="3"/>
          <c:tx>
            <c:strRef>
              <c:f>'Félévek szerint'!$G$2</c:f>
              <c:strCache>
                <c:ptCount val="1"/>
                <c:pt idx="0">
                  <c:v>ÖL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'Félévek szerint'!$C$3:$C$9</c:f>
              <c:strCache>
                <c:ptCount val="7"/>
                <c:pt idx="0">
                  <c:v>2014 ősz</c:v>
                </c:pt>
                <c:pt idx="1">
                  <c:v>2015 tavasz</c:v>
                </c:pt>
                <c:pt idx="2">
                  <c:v>2015 ősz</c:v>
                </c:pt>
                <c:pt idx="3">
                  <c:v>2016 tavasz</c:v>
                </c:pt>
                <c:pt idx="4">
                  <c:v>2016 ősz</c:v>
                </c:pt>
                <c:pt idx="5">
                  <c:v>2017 tavasz</c:v>
                </c:pt>
                <c:pt idx="6">
                  <c:v>2017 ősz</c:v>
                </c:pt>
              </c:strCache>
            </c:strRef>
          </c:cat>
          <c:val>
            <c:numRef>
              <c:f>'Félévek szerint'!$G$3:$G$9</c:f>
              <c:numCache>
                <c:formatCode>General</c:formatCode>
                <c:ptCount val="7"/>
                <c:pt idx="0">
                  <c:v>611</c:v>
                </c:pt>
                <c:pt idx="1">
                  <c:v>54</c:v>
                </c:pt>
                <c:pt idx="2">
                  <c:v>536</c:v>
                </c:pt>
                <c:pt idx="3">
                  <c:v>53</c:v>
                </c:pt>
                <c:pt idx="4">
                  <c:v>481</c:v>
                </c:pt>
                <c:pt idx="5">
                  <c:v>62</c:v>
                </c:pt>
                <c:pt idx="6">
                  <c:v>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CD-41BE-9195-3A08510FFB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1635752"/>
        <c:axId val="561639360"/>
      </c:barChart>
      <c:catAx>
        <c:axId val="56163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1639360"/>
        <c:crosses val="autoZero"/>
        <c:auto val="1"/>
        <c:lblAlgn val="ctr"/>
        <c:lblOffset val="100"/>
        <c:noMultiLvlLbl val="0"/>
      </c:catAx>
      <c:valAx>
        <c:axId val="56163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1635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5DC9F-129E-4B5C-90CB-9D60D2C02DC3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9CF94-B0B0-4A5E-B092-6EEE02DA4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25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FD130-308C-4EA9-A074-A6559C9A86B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B51C4-23D2-42CD-A39F-F913DA9858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9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C9031F6-6DAF-4A3B-9B09-A49EF0EC405B}" type="datetimeFigureOut">
              <a:rPr lang="hu-HU" smtClean="0"/>
              <a:t>2018.11.26.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784E06B-D90E-4E66-B2DC-070D6C6F0745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23528" y="4221088"/>
            <a:ext cx="8568952" cy="143145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hu-HU" sz="5100" b="1" dirty="0" smtClean="0"/>
              <a:t>FELSŐOKTATÁSI SZAKKÉPZÉSEK</a:t>
            </a:r>
          </a:p>
          <a:p>
            <a:pPr algn="ctr"/>
            <a:r>
              <a:rPr lang="hu-HU" sz="5100" b="1" dirty="0" smtClean="0"/>
              <a:t>HÉT FÉLÉV TÉNYEI, ADATAI, STATISZTIKÁI ÉS DILEMMÁI 2014. ŐSZÉTŐL 2017 VÉGÉIG</a:t>
            </a:r>
            <a:endParaRPr lang="en-US" sz="5100" b="1" dirty="0" smtClean="0"/>
          </a:p>
          <a:p>
            <a:r>
              <a:rPr lang="hu-HU" sz="3400" dirty="0"/>
              <a:t> </a:t>
            </a:r>
            <a:endParaRPr lang="en-US" sz="3400" dirty="0"/>
          </a:p>
          <a:p>
            <a:pPr algn="ctr"/>
            <a:r>
              <a:rPr lang="hu-HU" sz="45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Bakacsi Gyula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675753" y="5722786"/>
            <a:ext cx="7792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Calibri" panose="020F0502020204030204" pitchFamily="34" charset="0"/>
              </a:rPr>
              <a:t>Budapest, 2018. november 26.</a:t>
            </a:r>
            <a:endParaRPr lang="hu-HU" dirty="0">
              <a:latin typeface="Calibri" panose="020F050202020403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2411758" y="836712"/>
            <a:ext cx="4320480" cy="19215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03362"/>
            <a:ext cx="27432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hu-HU" sz="3200" b="1" dirty="0"/>
              <a:t>A hallgatók megoszlása félévek szerint </a:t>
            </a:r>
            <a:r>
              <a:rPr lang="hu-HU" sz="2700" b="1" dirty="0" smtClean="0"/>
              <a:t/>
            </a:r>
            <a:br>
              <a:rPr lang="hu-HU" sz="2700" b="1" dirty="0" smtClean="0"/>
            </a:br>
            <a:r>
              <a:rPr lang="hu-HU" sz="2400" b="1" dirty="0" smtClean="0"/>
              <a:t>(finanszírozási </a:t>
            </a:r>
            <a:r>
              <a:rPr lang="hu-HU" sz="2400" b="1" dirty="0"/>
              <a:t>forma és munkarend szerinti bontásban</a:t>
            </a:r>
            <a:r>
              <a:rPr lang="hu-HU" sz="2400" b="1" dirty="0" smtClean="0"/>
              <a:t>)</a:t>
            </a:r>
            <a:endParaRPr lang="en-US" sz="27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685344"/>
              </p:ext>
            </p:extLst>
          </p:nvPr>
        </p:nvGraphicFramePr>
        <p:xfrm>
          <a:off x="323528" y="2204864"/>
          <a:ext cx="8496944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1097">
                  <a:extLst>
                    <a:ext uri="{9D8B030D-6E8A-4147-A177-3AD203B41FA5}">
                      <a16:colId xmlns:a16="http://schemas.microsoft.com/office/drawing/2014/main" val="2923455803"/>
                    </a:ext>
                  </a:extLst>
                </a:gridCol>
                <a:gridCol w="1215287">
                  <a:extLst>
                    <a:ext uri="{9D8B030D-6E8A-4147-A177-3AD203B41FA5}">
                      <a16:colId xmlns:a16="http://schemas.microsoft.com/office/drawing/2014/main" val="39061851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43031286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93026709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6914485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60751145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ÁN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ÁL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ÖN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ÖL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Összesen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2878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2014 ősz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1064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611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5914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92780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2015 tavasz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2484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2015 ősz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3632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1182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806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536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6156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00102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2016 tavasz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072349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2016 ősz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3780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743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6619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722189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2017 tavasz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44172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2017 ősz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3082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1078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17387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Összesen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13880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4980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3147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24195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4646590"/>
                  </a:ext>
                </a:extLst>
              </a:tr>
            </a:tbl>
          </a:graphicData>
        </a:graphic>
      </p:graphicFrame>
      <p:pic>
        <p:nvPicPr>
          <p:cNvPr id="5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22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670773"/>
            <a:ext cx="8640960" cy="485800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/>
              <a:t>Monoton növekedést követően 2017-től csökkenés</a:t>
            </a:r>
            <a:endParaRPr lang="en-US" sz="28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5630393"/>
              </p:ext>
            </p:extLst>
          </p:nvPr>
        </p:nvGraphicFramePr>
        <p:xfrm>
          <a:off x="421196" y="1151620"/>
          <a:ext cx="83016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21196" y="5966755"/>
            <a:ext cx="3582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Keresztféléves </a:t>
            </a:r>
            <a:r>
              <a:rPr lang="hu-HU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indítás </a:t>
            </a:r>
            <a:r>
              <a:rPr lang="hu-HU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elenyésző</a:t>
            </a:r>
            <a:endParaRPr lang="en-US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21196" y="6341258"/>
            <a:ext cx="5079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Önköltségesek aránya végig monoton csökken</a:t>
            </a:r>
            <a:endParaRPr lang="en-US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592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MAB határozatok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2249424"/>
            <a:ext cx="8712968" cy="4325112"/>
          </a:xfrm>
        </p:spPr>
        <p:txBody>
          <a:bodyPr/>
          <a:lstStyle/>
          <a:p>
            <a:pPr marL="109728" indent="0">
              <a:buNone/>
            </a:pPr>
            <a:r>
              <a:rPr lang="hu-H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Támogatott 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(T):				</a:t>
            </a:r>
            <a:r>
              <a:rPr lang="hu-H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4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	(  1%)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Megjegyzéssel támogatott (TM)           217	(54%)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Nem támogatott (NT)		           </a:t>
            </a:r>
            <a:r>
              <a:rPr lang="hu-H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180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	(45%)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4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28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/>
              <a:t>A jogszabályváltozások következményei az akkreditációs eljárásra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782266"/>
            <a:ext cx="8640960" cy="4887094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hu-HU" sz="3400" b="1" dirty="0">
                <a:latin typeface="Calibri" panose="020F0502020204030204" pitchFamily="34" charset="0"/>
                <a:cs typeface="Calibri" panose="020F0502020204030204" pitchFamily="34" charset="0"/>
              </a:rPr>
              <a:t>Az </a:t>
            </a:r>
            <a:r>
              <a:rPr lang="hu-HU" sz="3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3400" b="1" dirty="0">
                <a:latin typeface="Calibri" panose="020F0502020204030204" pitchFamily="34" charset="0"/>
                <a:cs typeface="Calibri" panose="020F0502020204030204" pitchFamily="34" charset="0"/>
              </a:rPr>
              <a:t>képzések akkreditációjának eljárása kapcsán alapvető szempontokat rögzítő 230/2012. (VIII. 28.) Kormányrendelet többször és lényeges elemeiben változott. </a:t>
            </a:r>
            <a:endParaRPr lang="hu-HU" sz="3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Az induló állapothoz képest fogalmilag és tartalmilag is kikerült a </a:t>
            </a:r>
            <a:r>
              <a:rPr lang="hu-HU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jogsza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-bályból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besorolási alapszak. Egyben megszűnt az a követelmény is, hogy a szakjegyzékbe való felvétel csak a besorolási szakhoz soroltan </a:t>
            </a:r>
            <a:r>
              <a:rPr lang="hu-HU" sz="3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kezdemé-nyezhető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Az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szak - a korábbinál szélesebb értelmezésben – nem egy besorolási szakhoz, hanem képzési területhez kapcsolódik – a képzési terület bármely szakjához kapcsolódóan elnyerhető az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szak indítás jogosultsága.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Kikerült a rendeletből az, hogy a besorolási szakon való továbbtanulás esetén a kreditek 75%-át el kell ismerni.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A gyakorlóhelyekre vonatkozó szerződéses megállapodásokkal rögzített hallgatói létszámkapacitás nem lehet kevesebb, mint az </a:t>
            </a:r>
            <a:r>
              <a:rPr lang="hu-H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3000" dirty="0">
                <a:latin typeface="Calibri" panose="020F0502020204030204" pitchFamily="34" charset="0"/>
                <a:cs typeface="Calibri" panose="020F0502020204030204" pitchFamily="34" charset="0"/>
              </a:rPr>
              <a:t>képzésben tanulmányokat folytató hallgatók létszámának 50%-a. Ezekről az OH vezet nyilvántartást.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477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575" y="548680"/>
            <a:ext cx="8928992" cy="1066800"/>
          </a:xfrm>
        </p:spPr>
        <p:txBody>
          <a:bodyPr>
            <a:noAutofit/>
          </a:bodyPr>
          <a:lstStyle/>
          <a:p>
            <a:pPr algn="ctr"/>
            <a:r>
              <a:rPr lang="hu-HU" sz="3200" dirty="0"/>
              <a:t>Akkreditációs szempontból ezek a módosítások a következő érdemi változást eredményezték</a:t>
            </a:r>
            <a:endParaRPr lang="en-US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6575" y="1555633"/>
            <a:ext cx="8928992" cy="4671024"/>
          </a:xfrm>
        </p:spPr>
        <p:txBody>
          <a:bodyPr>
            <a:noAutofit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Az FOSZK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szakok indításának akkreditációja során a MAB csak a KKK-</a:t>
            </a:r>
            <a:r>
              <a:rPr lang="hu-HU" sz="2050" dirty="0" err="1">
                <a:latin typeface="Calibri" panose="020F0502020204030204" pitchFamily="34" charset="0"/>
                <a:cs typeface="Calibri" panose="020F0502020204030204" pitchFamily="34" charset="0"/>
              </a:rPr>
              <a:t>nak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 való megfelelést, a tantervi vonatkozásokat vizsgálta, </a:t>
            </a:r>
            <a:r>
              <a:rPr lang="hu-HU" sz="205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nem vizsgálta </a:t>
            </a:r>
            <a:r>
              <a:rPr lang="hu-HU" sz="2050" b="1" i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ugyanakkor </a:t>
            </a:r>
            <a:r>
              <a:rPr lang="hu-HU" sz="205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a személyi megfelelőséget!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 Ez egészen addig indokolt volt, amíg az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szak indítás egyetlen alapszakhoz volt kötve, mi több, az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szak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kredit-jeinek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75 %-át továbbtanulás esetén beszámították a vonatkozó besorolási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alapszakba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. Ez lényegében – külön vizsgálat nélkül is – garantálta azt, hogy a képzés mögött rendelkezésre állnak a megfelelő személyi feltételek.</a:t>
            </a:r>
            <a:endParaRPr lang="en-US" sz="2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Ez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a garancia azonban lényegében eltűnt azzal,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hogy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 kikerültek a rendeltből </a:t>
            </a:r>
            <a:endParaRPr lang="en-US" sz="2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hu-HU" sz="2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 az alapszakhoz kötöttség,</a:t>
            </a:r>
            <a:endParaRPr lang="en-US" sz="205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hu-HU" sz="2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mind a 75%-</a:t>
            </a:r>
            <a:r>
              <a:rPr lang="hu-HU" sz="205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</a:t>
            </a:r>
            <a:r>
              <a:rPr lang="hu-HU" sz="205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kreditbeszámítási </a:t>
            </a:r>
            <a:r>
              <a:rPr lang="hu-HU" sz="205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kötelezettség</a:t>
            </a:r>
            <a:endParaRPr lang="en-US" sz="20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24078" lvl="0" indent="-514350">
              <a:buFont typeface="+mj-lt"/>
              <a:buAutoNum type="arabicPeriod" startAt="2"/>
            </a:pP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besorolási alapszak helyett a tudományterület szakjaihoz kötődő indítási jogosultság megkérdőjelezhetővé teszi továbbá azt is, hogy az adott 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FOSZK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szakban megszerzett kreditek a különböző tudományterületi alapszakok </a:t>
            </a:r>
            <a:r>
              <a:rPr lang="hu-HU" sz="205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ese-tében</a:t>
            </a:r>
            <a:r>
              <a:rPr lang="hu-HU" sz="205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50" dirty="0">
                <a:latin typeface="Calibri" panose="020F0502020204030204" pitchFamily="34" charset="0"/>
                <a:cs typeface="Calibri" panose="020F0502020204030204" pitchFamily="34" charset="0"/>
              </a:rPr>
              <a:t>milyen mértékben lesznek beszámíthatók (beszámíthatók lesznek-e)? </a:t>
            </a:r>
            <a:endParaRPr lang="en-US" sz="20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010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1043" y="692696"/>
            <a:ext cx="8229600" cy="1066800"/>
          </a:xfrm>
        </p:spPr>
        <p:txBody>
          <a:bodyPr/>
          <a:lstStyle/>
          <a:p>
            <a:r>
              <a:rPr lang="hu-HU" dirty="0" smtClean="0"/>
              <a:t>Felvetések, fejlesztő javaslatok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59" cy="4325112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A FOSZK végzettséget nem, csak képzettséget ad - nincs világos, kutatással alátámasztott képünk arról, hogy ezt a munkaerőpiac hogyan értékeli!?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Nincs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világos, kutatással alátámasztott képünk arról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, hogy a hallgatók milyen motivációval lépnek be a FOSZK képzésekbe!?</a:t>
            </a:r>
          </a:p>
          <a:p>
            <a:pPr marL="624078" indent="-514350">
              <a:buFont typeface="+mj-lt"/>
              <a:buAutoNum type="arabicPeriod"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Célszerű lenne tényszerűen feltárni az alapképzésben tovább tanulók számát és előmenetelét, </a:t>
            </a:r>
            <a:r>
              <a:rPr lang="hu-HU" smtClean="0">
                <a:latin typeface="Calibri" panose="020F0502020204030204" pitchFamily="34" charset="0"/>
                <a:cs typeface="Calibri" panose="020F0502020204030204" pitchFamily="34" charset="0"/>
              </a:rPr>
              <a:t>különös tekintettel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a besorolási alapszakok kibővítése után!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438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2014-2017 között (7 félév)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11568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hu-HU" sz="3200" b="1" dirty="0">
                <a:latin typeface="Calibri" panose="020F0502020204030204" pitchFamily="34" charset="0"/>
                <a:cs typeface="Calibri" panose="020F0502020204030204" pitchFamily="34" charset="0"/>
              </a:rPr>
              <a:t>Beindított </a:t>
            </a:r>
            <a:r>
              <a:rPr lang="hu-HU" sz="32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FOSzK</a:t>
            </a:r>
            <a:r>
              <a:rPr lang="hu-H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3200" b="1" dirty="0">
                <a:latin typeface="Calibri" panose="020F0502020204030204" pitchFamily="34" charset="0"/>
                <a:cs typeface="Calibri" panose="020F0502020204030204" pitchFamily="34" charset="0"/>
              </a:rPr>
              <a:t>képzések száma: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hu-H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451* </a:t>
            </a:r>
          </a:p>
          <a:p>
            <a:pPr marL="109728" indent="0">
              <a:buNone/>
            </a:pP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egy beindított szaknál ÁN, ÁL, ÖN, ÖL összeszámítva)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hu-HU" sz="3200" b="1" dirty="0">
                <a:latin typeface="Calibri" panose="020F0502020204030204" pitchFamily="34" charset="0"/>
                <a:cs typeface="Calibri" panose="020F0502020204030204" pitchFamily="34" charset="0"/>
              </a:rPr>
              <a:t>Összes beiskolázott hallgató: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	        24.195 fő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hu-HU" sz="3200" b="1" dirty="0">
                <a:latin typeface="Calibri" panose="020F0502020204030204" pitchFamily="34" charset="0"/>
                <a:cs typeface="Calibri" panose="020F0502020204030204" pitchFamily="34" charset="0"/>
              </a:rPr>
              <a:t>FSZ képzést indító FOI-k száma:</a:t>
            </a:r>
            <a:r>
              <a:rPr lang="hu-HU" sz="32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hu-HU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34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1520" y="594928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</a:t>
            </a:r>
            <a:r>
              <a:rPr lang="hu-HU" dirty="0" smtClean="0">
                <a:latin typeface="Georgia (Szövegtörzs)"/>
              </a:rPr>
              <a:t>A kapott </a:t>
            </a:r>
            <a:r>
              <a:rPr lang="hu-HU" dirty="0">
                <a:latin typeface="Georgia (Szövegtörzs)"/>
              </a:rPr>
              <a:t>OH adattábla logikáját követve ha azonos szakhoz több szakirány tartozott és azt külön soron tüntették fel, az itt is külön képzésként szerepel</a:t>
            </a:r>
            <a:r>
              <a:rPr lang="hu-HU" dirty="0" smtClean="0">
                <a:latin typeface="Georgia (Szövegtörzs)"/>
              </a:rPr>
              <a:t>.</a:t>
            </a:r>
            <a:endParaRPr lang="en-US" dirty="0">
              <a:latin typeface="Georgia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49243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477445"/>
              </p:ext>
            </p:extLst>
          </p:nvPr>
        </p:nvGraphicFramePr>
        <p:xfrm>
          <a:off x="457200" y="2420888"/>
          <a:ext cx="8229599" cy="2990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921">
                  <a:extLst>
                    <a:ext uri="{9D8B030D-6E8A-4147-A177-3AD203B41FA5}">
                      <a16:colId xmlns:a16="http://schemas.microsoft.com/office/drawing/2014/main" val="3059627690"/>
                    </a:ext>
                  </a:extLst>
                </a:gridCol>
                <a:gridCol w="1930226">
                  <a:extLst>
                    <a:ext uri="{9D8B030D-6E8A-4147-A177-3AD203B41FA5}">
                      <a16:colId xmlns:a16="http://schemas.microsoft.com/office/drawing/2014/main" val="3670699767"/>
                    </a:ext>
                  </a:extLst>
                </a:gridCol>
                <a:gridCol w="1930226">
                  <a:extLst>
                    <a:ext uri="{9D8B030D-6E8A-4147-A177-3AD203B41FA5}">
                      <a16:colId xmlns:a16="http://schemas.microsoft.com/office/drawing/2014/main" val="1314180517"/>
                    </a:ext>
                  </a:extLst>
                </a:gridCol>
                <a:gridCol w="1930226">
                  <a:extLst>
                    <a:ext uri="{9D8B030D-6E8A-4147-A177-3AD203B41FA5}">
                      <a16:colId xmlns:a16="http://schemas.microsoft.com/office/drawing/2014/main" val="3279876764"/>
                    </a:ext>
                  </a:extLst>
                </a:gridCol>
              </a:tblGrid>
              <a:tr h="775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Nappali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Levelező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9944159"/>
                  </a:ext>
                </a:extLst>
              </a:tr>
              <a:tr h="664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Állami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57,37%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20,58%</a:t>
                      </a:r>
                      <a:endParaRPr lang="en-US" sz="3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77,95%</a:t>
                      </a:r>
                      <a:endParaRPr lang="en-US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3186654"/>
                  </a:ext>
                </a:extLst>
              </a:tr>
              <a:tr h="775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Önköltséges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13,01%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9,04%</a:t>
                      </a:r>
                      <a:endParaRPr lang="en-US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22,05%</a:t>
                      </a:r>
                      <a:endParaRPr lang="en-US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5918008"/>
                  </a:ext>
                </a:extLst>
              </a:tr>
              <a:tr h="775231"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70,37%</a:t>
                      </a:r>
                      <a:endParaRPr lang="en-US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29,63%</a:t>
                      </a:r>
                      <a:endParaRPr lang="en-US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100,00%</a:t>
                      </a:r>
                      <a:endParaRPr lang="en-US" sz="32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675645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5585884"/>
            <a:ext cx="82295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Forrás: OH adattábla alapján saját szerkesztés</a:t>
            </a:r>
            <a:endParaRPr kumimoji="0" lang="hu-HU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440576" y="1149063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b="1" dirty="0" smtClean="0"/>
              <a:t>A hallgatók megoszlása finanszírozási forma és munkarend szerint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A hallgatók megoszlása finanszírozási forma és munkarend szerint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63332565"/>
              </p:ext>
            </p:extLst>
          </p:nvPr>
        </p:nvGraphicFramePr>
        <p:xfrm>
          <a:off x="323528" y="1813863"/>
          <a:ext cx="8640960" cy="418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2636" y="6302928"/>
            <a:ext cx="82295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Forrás: OH adattábla alapján saját szerkesztés</a:t>
            </a:r>
            <a:endParaRPr kumimoji="0" lang="hu-HU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22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744203"/>
            <a:ext cx="864096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A hallgatók megoszlása képzési területek között</a:t>
            </a:r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654918"/>
              </p:ext>
            </p:extLst>
          </p:nvPr>
        </p:nvGraphicFramePr>
        <p:xfrm>
          <a:off x="251520" y="2004025"/>
          <a:ext cx="8640960" cy="3945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0299">
                  <a:extLst>
                    <a:ext uri="{9D8B030D-6E8A-4147-A177-3AD203B41FA5}">
                      <a16:colId xmlns:a16="http://schemas.microsoft.com/office/drawing/2014/main" val="2749455639"/>
                    </a:ext>
                  </a:extLst>
                </a:gridCol>
                <a:gridCol w="925817">
                  <a:extLst>
                    <a:ext uri="{9D8B030D-6E8A-4147-A177-3AD203B41FA5}">
                      <a16:colId xmlns:a16="http://schemas.microsoft.com/office/drawing/2014/main" val="1067900469"/>
                    </a:ext>
                  </a:extLst>
                </a:gridCol>
                <a:gridCol w="848666">
                  <a:extLst>
                    <a:ext uri="{9D8B030D-6E8A-4147-A177-3AD203B41FA5}">
                      <a16:colId xmlns:a16="http://schemas.microsoft.com/office/drawing/2014/main" val="1796548756"/>
                    </a:ext>
                  </a:extLst>
                </a:gridCol>
                <a:gridCol w="1465878">
                  <a:extLst>
                    <a:ext uri="{9D8B030D-6E8A-4147-A177-3AD203B41FA5}">
                      <a16:colId xmlns:a16="http://schemas.microsoft.com/office/drawing/2014/main" val="1015639585"/>
                    </a:ext>
                  </a:extLst>
                </a:gridCol>
                <a:gridCol w="871633">
                  <a:extLst>
                    <a:ext uri="{9D8B030D-6E8A-4147-A177-3AD203B41FA5}">
                      <a16:colId xmlns:a16="http://schemas.microsoft.com/office/drawing/2014/main" val="3597459833"/>
                    </a:ext>
                  </a:extLst>
                </a:gridCol>
                <a:gridCol w="964571">
                  <a:extLst>
                    <a:ext uri="{9D8B030D-6E8A-4147-A177-3AD203B41FA5}">
                      <a16:colId xmlns:a16="http://schemas.microsoft.com/office/drawing/2014/main" val="429090886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13370369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Képzési terület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Érintett FOI-k száma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Meghirdetett szakok száma (</a:t>
                      </a:r>
                      <a:r>
                        <a:rPr lang="hu-HU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össz</a:t>
                      </a: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Hallgató létszám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8619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Gazdaságtudományok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76,47%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56,76%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14.758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61,00%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6164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Agrár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41,18%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17,96%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2.179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5966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Informatika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38,24%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6,87%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2.053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8,49%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69340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17,65%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1.878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7,76%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29669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Társadalomtudományi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58,82%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10,42%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1.684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6,96%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51223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Pedagógusképzés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35,29%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3,10%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1.092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4,51%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5160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Művészet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20,59%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1,77%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1,60%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8549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Orvos és egészségtudományi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8,82%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24462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Műszaki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5,88%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4661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/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Összesen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24.195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100,00%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0827845"/>
                  </a:ext>
                </a:extLst>
              </a:tr>
            </a:tbl>
          </a:graphicData>
        </a:graphic>
      </p:graphicFrame>
      <p:pic>
        <p:nvPicPr>
          <p:cNvPr id="5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69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601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A hallgatók megoszlása intézmények </a:t>
            </a:r>
            <a:r>
              <a:rPr lang="hu-HU" b="1" dirty="0" smtClean="0"/>
              <a:t>között – felsőház </a:t>
            </a:r>
            <a:br>
              <a:rPr lang="hu-HU" b="1" dirty="0" smtClean="0"/>
            </a:br>
            <a:r>
              <a:rPr lang="hu-HU" b="1" dirty="0" smtClean="0"/>
              <a:t>(„ezer fölöttiek klubja”)</a:t>
            </a:r>
            <a:endParaRPr lang="en-US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6329"/>
              </p:ext>
            </p:extLst>
          </p:nvPr>
        </p:nvGraphicFramePr>
        <p:xfrm>
          <a:off x="251520" y="2492896"/>
          <a:ext cx="8640959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83">
                  <a:extLst>
                    <a:ext uri="{9D8B030D-6E8A-4147-A177-3AD203B41FA5}">
                      <a16:colId xmlns:a16="http://schemas.microsoft.com/office/drawing/2014/main" val="1870758875"/>
                    </a:ext>
                  </a:extLst>
                </a:gridCol>
                <a:gridCol w="4298821">
                  <a:extLst>
                    <a:ext uri="{9D8B030D-6E8A-4147-A177-3AD203B41FA5}">
                      <a16:colId xmlns:a16="http://schemas.microsoft.com/office/drawing/2014/main" val="37611773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94625783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271847608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55101544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en-US" sz="20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Hallgató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Kummulált 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262819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Budapesti Gazdasági Egyetem / Főiskola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4546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18,79%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18,79%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135731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Debreceni Egyetem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2336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9,65%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28,44%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653788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noProof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Szegedi Tudományegyetem</a:t>
                      </a:r>
                      <a:endParaRPr lang="hu-HU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7,54%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35,99%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867853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Károli GáspárReformátus Egyetem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1578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6,52%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42,51%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5117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Pécsi Tudományegyetem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6,29%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48,80%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9009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Pannon Egyetem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5,70%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54,50%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37532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Eszterházy Károly Egyetem / Főiskola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5,46%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59,96%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47809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Széchenyi István Egyetem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4,47%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64,43%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52887965"/>
                  </a:ext>
                </a:extLst>
              </a:tr>
            </a:tbl>
          </a:graphicData>
        </a:graphic>
      </p:graphicFrame>
      <p:pic>
        <p:nvPicPr>
          <p:cNvPr id="4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82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A hallgatók megoszlása intézmények </a:t>
            </a:r>
            <a:r>
              <a:rPr lang="hu-HU" b="1" dirty="0" smtClean="0"/>
              <a:t>között – középmezőny (200-1000)</a:t>
            </a:r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268295"/>
              </p:ext>
            </p:extLst>
          </p:nvPr>
        </p:nvGraphicFramePr>
        <p:xfrm>
          <a:off x="323528" y="1700808"/>
          <a:ext cx="8229600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323">
                  <a:extLst>
                    <a:ext uri="{9D8B030D-6E8A-4147-A177-3AD203B41FA5}">
                      <a16:colId xmlns:a16="http://schemas.microsoft.com/office/drawing/2014/main" val="642825262"/>
                    </a:ext>
                  </a:extLst>
                </a:gridCol>
                <a:gridCol w="4240197">
                  <a:extLst>
                    <a:ext uri="{9D8B030D-6E8A-4147-A177-3AD203B41FA5}">
                      <a16:colId xmlns:a16="http://schemas.microsoft.com/office/drawing/2014/main" val="62028494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0525662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645009697"/>
                    </a:ext>
                  </a:extLst>
                </a:gridCol>
                <a:gridCol w="1460848">
                  <a:extLst>
                    <a:ext uri="{9D8B030D-6E8A-4147-A177-3AD203B41FA5}">
                      <a16:colId xmlns:a16="http://schemas.microsoft.com/office/drawing/2014/main" val="1856597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Hallgató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Kummulált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34090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Nyugat-magyarországi / Soproni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68,39%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15110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Szent István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3,36%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71,75%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42934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Miskolci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3,26%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75,01%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209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Nyíregyházi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2,97%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77,98%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8177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Kaposvári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594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2,46%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80,44%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76753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Neumann János / Pallasz Athéné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568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2,35%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82,79%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5484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Dunaújvárosi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85,07%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43722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Budapesti Metropolitan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1,90%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86,96%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0005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Gábor Dénes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Főiskola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1,81%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88,77%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2545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Kecskeméti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90,33%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8091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Óbudai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91,87%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08139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Zsigmond Király Egyetem /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1,33%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93,21%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91618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Szolnoki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94,38%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40776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Károly Róbert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95,55%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39367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Kodolányi János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1,07%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96,62%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74739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Budapesti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Kommunikációs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és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Üzleti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Főiskola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97,47%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4135403"/>
                  </a:ext>
                </a:extLst>
              </a:tr>
            </a:tbl>
          </a:graphicData>
        </a:graphic>
      </p:graphicFrame>
      <p:pic>
        <p:nvPicPr>
          <p:cNvPr id="5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60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/>
              <a:t>A hallgatók megoszlása intézmények </a:t>
            </a:r>
            <a:r>
              <a:rPr lang="hu-HU" b="1" dirty="0" smtClean="0"/>
              <a:t>között – alsóház (-200)</a:t>
            </a:r>
            <a:endParaRPr lang="en-US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574681"/>
              </p:ext>
            </p:extLst>
          </p:nvPr>
        </p:nvGraphicFramePr>
        <p:xfrm>
          <a:off x="323528" y="1937360"/>
          <a:ext cx="8229600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323">
                  <a:extLst>
                    <a:ext uri="{9D8B030D-6E8A-4147-A177-3AD203B41FA5}">
                      <a16:colId xmlns:a16="http://schemas.microsoft.com/office/drawing/2014/main" val="642825262"/>
                    </a:ext>
                  </a:extLst>
                </a:gridCol>
                <a:gridCol w="3952165">
                  <a:extLst>
                    <a:ext uri="{9D8B030D-6E8A-4147-A177-3AD203B41FA5}">
                      <a16:colId xmlns:a16="http://schemas.microsoft.com/office/drawing/2014/main" val="62028494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50525662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45009697"/>
                    </a:ext>
                  </a:extLst>
                </a:gridCol>
                <a:gridCol w="1460848">
                  <a:extLst>
                    <a:ext uri="{9D8B030D-6E8A-4147-A177-3AD203B41FA5}">
                      <a16:colId xmlns:a16="http://schemas.microsoft.com/office/drawing/2014/main" val="185659700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Hallgató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Kummulált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340905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Edutus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0,64%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98,11%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15110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Eötvös Loránd Tudományegyetem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0,44%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98,55%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42934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Tomori Pál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0,39%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98,94%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209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Apor Vilmos Katolikus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0,37%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99,31%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18177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Budapesti Corvinus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0,20%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99,51%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76753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Veszprémi Érseki Hittudományi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0,15%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99,67%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5484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Eötvös József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0,12%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99,79%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43722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Debreceni Református Hittudományi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0,11%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99,90%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50005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Gál Ferenc Főiskola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99,96%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42545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Színház- és Filmművészeti Egyetem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0,04%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100,00%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80916756"/>
                  </a:ext>
                </a:extLst>
              </a:tr>
            </a:tbl>
          </a:graphicData>
        </a:graphic>
      </p:graphicFrame>
      <p:pic>
        <p:nvPicPr>
          <p:cNvPr id="5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3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29816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A komoly súlyú piaci szereplők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78496"/>
            <a:ext cx="8784976" cy="480172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 5 legnagyobb piaci szereplő viszi a teljes hallgatói létszám közel 50%-át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11 legnagyobb piaci szereplő viszi a teljes hallgatói létszám 75%-át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Az öt nagy közül: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buFont typeface="Georgia" panose="02040502050405020303" pitchFamily="18" charset="0"/>
              <a:buChar char="–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BGE egyetlen képzési területen van jelen (gazdaságtudományok) 26 szakkal – ezzel a legnagyobb piaci szereplő egyben a legkoncentráltabb;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buFont typeface="Georgia" panose="02040502050405020303" pitchFamily="18" charset="0"/>
              <a:buChar char="–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Debreceni Egyetem 6 képzési területen (agrár, gazdaságtudományok, jog, pedagógus, társadalomtudomány) hirdetett szakokat (18-at)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buFont typeface="Georgia" panose="02040502050405020303" pitchFamily="18" charset="0"/>
              <a:buChar char="–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Szegedi Tudományegyetem 7 képzési területen (agrár,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gazdaságtudományok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, informatika, jog, művészet, orvos- és egészségtudományi, társadalomtudomány) hirdetett szakokat (33-at)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buFont typeface="Georgia" panose="02040502050405020303" pitchFamily="18" charset="0"/>
              <a:buChar char="–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Károli 6 képzési területen (gazdaságtudományok, jog, művészet, pedagógus, társadalomtudomány) hirdetett szakokat (16-ot)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  <a:buFont typeface="Georgia" panose="02040502050405020303" pitchFamily="18" charset="0"/>
              <a:buChar char="–"/>
            </a:pP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a Pécsi Tudományegyetem 7 képzési területen (agrár,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gazdaságtudományok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, jog, művészet, orvos- és egészségtudományi, pedagógus, </a:t>
            </a:r>
            <a:r>
              <a:rPr lang="hu-H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társadalomtudomány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) hirdetett szakokat (18-at) – a meghirdetett szakok számát is figyelembe véve ez a „</a:t>
            </a:r>
            <a:r>
              <a:rPr lang="hu-H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legdiverzifikáltabb</a:t>
            </a:r>
            <a:r>
              <a:rPr lang="hu-HU" sz="2000" dirty="0">
                <a:latin typeface="Calibri" panose="020F0502020204030204" pitchFamily="34" charset="0"/>
                <a:cs typeface="Calibri" panose="020F0502020204030204" pitchFamily="34" charset="0"/>
              </a:rPr>
              <a:t>” portfolió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en-US" sz="2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KÃ©ptalÃ¡lat a kÃ¶vetkezÅre: âmab logoâ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211" y="6166810"/>
            <a:ext cx="1125789" cy="672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975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Egyéni 6. séma">
      <a:dk1>
        <a:srgbClr val="000000"/>
      </a:dk1>
      <a:lt1>
        <a:srgbClr val="FFFFFF"/>
      </a:lt1>
      <a:dk2>
        <a:srgbClr val="BF0000"/>
      </a:dk2>
      <a:lt2>
        <a:srgbClr val="C8C8B1"/>
      </a:lt2>
      <a:accent1>
        <a:srgbClr val="7A7A7A"/>
      </a:accent1>
      <a:accent2>
        <a:srgbClr val="FFC000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2126</TotalTime>
  <Words>1220</Words>
  <Application>Microsoft Office PowerPoint</Application>
  <PresentationFormat>Diavetítés a képernyőre (4:3 oldalarány)</PresentationFormat>
  <Paragraphs>382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3" baseType="lpstr">
      <vt:lpstr>Arial</vt:lpstr>
      <vt:lpstr>Calibri</vt:lpstr>
      <vt:lpstr>Georgia</vt:lpstr>
      <vt:lpstr>Georgia (Szövegtörzs)</vt:lpstr>
      <vt:lpstr>Times New Roman</vt:lpstr>
      <vt:lpstr>Trebuchet MS</vt:lpstr>
      <vt:lpstr>Wingdings 2</vt:lpstr>
      <vt:lpstr>Urbánus</vt:lpstr>
      <vt:lpstr>PowerPoint-bemutató</vt:lpstr>
      <vt:lpstr>2014-2017 között (7 félév)</vt:lpstr>
      <vt:lpstr>PowerPoint-bemutató</vt:lpstr>
      <vt:lpstr>A hallgatók megoszlása finanszírozási forma és munkarend szerint</vt:lpstr>
      <vt:lpstr>A hallgatók megoszlása képzési területek között</vt:lpstr>
      <vt:lpstr>A hallgatók megoszlása intézmények között – felsőház  („ezer fölöttiek klubja”)</vt:lpstr>
      <vt:lpstr>A hallgatók megoszlása intézmények között – középmezőny (200-1000)</vt:lpstr>
      <vt:lpstr>A hallgatók megoszlása intézmények között – alsóház (-200)</vt:lpstr>
      <vt:lpstr>A komoly súlyú piaci szereplők</vt:lpstr>
      <vt:lpstr>A hallgatók megoszlása félévek szerint  (finanszírozási forma és munkarend szerinti bontásban)</vt:lpstr>
      <vt:lpstr>Monoton növekedést követően 2017-től csökkenés</vt:lpstr>
      <vt:lpstr>MAB határozatok</vt:lpstr>
      <vt:lpstr>A jogszabályváltozások következményei az akkreditációs eljárásra</vt:lpstr>
      <vt:lpstr>Akkreditációs szempontból ezek a módosítások a következő érdemi változást eredményezték</vt:lpstr>
      <vt:lpstr>Felvetések, fejlesztő javaslatok</vt:lpstr>
    </vt:vector>
  </TitlesOfParts>
  <Company>MRK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without Borders</dc:title>
  <dc:creator>Morován Júlia</dc:creator>
  <cp:lastModifiedBy>reviewer</cp:lastModifiedBy>
  <cp:revision>291</cp:revision>
  <cp:lastPrinted>2017-12-07T10:44:06Z</cp:lastPrinted>
  <dcterms:created xsi:type="dcterms:W3CDTF">2013-03-29T10:08:17Z</dcterms:created>
  <dcterms:modified xsi:type="dcterms:W3CDTF">2018-11-26T07:00:57Z</dcterms:modified>
</cp:coreProperties>
</file>