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4"/>
  </p:notesMasterIdLst>
  <p:handoutMasterIdLst>
    <p:handoutMasterId r:id="rId25"/>
  </p:handoutMasterIdLst>
  <p:sldIdLst>
    <p:sldId id="292" r:id="rId2"/>
    <p:sldId id="318" r:id="rId3"/>
    <p:sldId id="306" r:id="rId4"/>
    <p:sldId id="322" r:id="rId5"/>
    <p:sldId id="308" r:id="rId6"/>
    <p:sldId id="307" r:id="rId7"/>
    <p:sldId id="323" r:id="rId8"/>
    <p:sldId id="309" r:id="rId9"/>
    <p:sldId id="310" r:id="rId10"/>
    <p:sldId id="311" r:id="rId11"/>
    <p:sldId id="316" r:id="rId12"/>
    <p:sldId id="313" r:id="rId13"/>
    <p:sldId id="329" r:id="rId14"/>
    <p:sldId id="314" r:id="rId15"/>
    <p:sldId id="324" r:id="rId16"/>
    <p:sldId id="325" r:id="rId17"/>
    <p:sldId id="330" r:id="rId18"/>
    <p:sldId id="326" r:id="rId19"/>
    <p:sldId id="327" r:id="rId20"/>
    <p:sldId id="328" r:id="rId21"/>
    <p:sldId id="315" r:id="rId22"/>
    <p:sldId id="305" r:id="rId23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16" autoAdjust="0"/>
  </p:normalViewPr>
  <p:slideViewPr>
    <p:cSldViewPr>
      <p:cViewPr varScale="1">
        <p:scale>
          <a:sx n="65" d="100"/>
          <a:sy n="65" d="100"/>
        </p:scale>
        <p:origin x="98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A98A7C-D229-44EC-843E-2D6685655FBE}" type="doc">
      <dgm:prSet loTypeId="urn:microsoft.com/office/officeart/2005/8/layout/matrix1" loCatId="matrix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hu-HU"/>
        </a:p>
      </dgm:t>
    </dgm:pt>
    <dgm:pt modelId="{9338CC0E-DD54-4783-8E1C-BC07C9C470F2}">
      <dgm:prSet phldrT="[Szöveg]"/>
      <dgm:spPr>
        <a:xfrm>
          <a:off x="1580197" y="839390"/>
          <a:ext cx="1354455" cy="559593"/>
        </a:xfrm>
        <a:solidFill>
          <a:srgbClr val="9BBB59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ysClr val="window" lastClr="FFFFFF"/>
          </a:contourClr>
        </a:sp3d>
      </dgm:spPr>
      <dgm:t>
        <a:bodyPr/>
        <a:lstStyle/>
        <a:p>
          <a:pPr algn="ctr"/>
          <a:r>
            <a:rPr lang="hu-HU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Akcióterv</a:t>
          </a:r>
        </a:p>
      </dgm:t>
    </dgm:pt>
    <dgm:pt modelId="{CAA4FE72-4A5D-4A46-A0FD-16AA5249717E}" type="parTrans" cxnId="{68B97DFB-9785-43DE-BE29-F071BDF5453A}">
      <dgm:prSet/>
      <dgm:spPr/>
      <dgm:t>
        <a:bodyPr/>
        <a:lstStyle/>
        <a:p>
          <a:pPr algn="ctr"/>
          <a:endParaRPr lang="hu-HU">
            <a:solidFill>
              <a:sysClr val="windowText" lastClr="000000"/>
            </a:solidFill>
          </a:endParaRPr>
        </a:p>
      </dgm:t>
    </dgm:pt>
    <dgm:pt modelId="{4600632D-82C7-4D88-BC06-5F3357BAE37D}" type="sibTrans" cxnId="{68B97DFB-9785-43DE-BE29-F071BDF5453A}">
      <dgm:prSet/>
      <dgm:spPr/>
      <dgm:t>
        <a:bodyPr/>
        <a:lstStyle/>
        <a:p>
          <a:pPr algn="ctr"/>
          <a:endParaRPr lang="hu-HU">
            <a:solidFill>
              <a:sysClr val="windowText" lastClr="000000"/>
            </a:solidFill>
          </a:endParaRPr>
        </a:p>
      </dgm:t>
    </dgm:pt>
    <dgm:pt modelId="{DA33B72D-BF7C-4214-9F9E-A2C6DC964895}">
      <dgm:prSet phldrT="[Szöveg]"/>
      <dgm:spPr>
        <a:xfrm rot="16200000">
          <a:off x="569118" y="-569118"/>
          <a:ext cx="1119187" cy="2257425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divot"/>
        </a:sp3d>
      </dgm:spPr>
      <dgm:t>
        <a:bodyPr>
          <a:sp3d extrusionH="57150">
            <a:bevelT w="38100" h="38100"/>
          </a:sp3d>
        </a:bodyPr>
        <a:lstStyle/>
        <a:p>
          <a:pPr algn="ctr"/>
          <a:r>
            <a:rPr lang="hu-HU" dirty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 felsőoktatás szabályozásának, törvényi lehetőségeinek vizsgálata</a:t>
          </a:r>
        </a:p>
      </dgm:t>
    </dgm:pt>
    <dgm:pt modelId="{C997A0BF-7D7D-47A0-BD73-7EC6FBA46A22}" type="parTrans" cxnId="{31A9ED95-D5A1-4509-A622-49B49EA117B5}">
      <dgm:prSet/>
      <dgm:spPr/>
      <dgm:t>
        <a:bodyPr/>
        <a:lstStyle/>
        <a:p>
          <a:pPr algn="ctr"/>
          <a:endParaRPr lang="hu-HU">
            <a:solidFill>
              <a:sysClr val="windowText" lastClr="000000"/>
            </a:solidFill>
          </a:endParaRPr>
        </a:p>
      </dgm:t>
    </dgm:pt>
    <dgm:pt modelId="{BA495721-5DAD-417E-9968-E022BF50B470}" type="sibTrans" cxnId="{31A9ED95-D5A1-4509-A622-49B49EA117B5}">
      <dgm:prSet/>
      <dgm:spPr/>
      <dgm:t>
        <a:bodyPr/>
        <a:lstStyle/>
        <a:p>
          <a:pPr algn="ctr"/>
          <a:endParaRPr lang="hu-HU">
            <a:solidFill>
              <a:sysClr val="windowText" lastClr="000000"/>
            </a:solidFill>
          </a:endParaRPr>
        </a:p>
      </dgm:t>
    </dgm:pt>
    <dgm:pt modelId="{42870C82-E857-471C-A43B-DC2E04E7BAF7}">
      <dgm:prSet phldrT="[Szöveg]"/>
      <dgm:spPr>
        <a:xfrm>
          <a:off x="2257425" y="0"/>
          <a:ext cx="2257425" cy="1119187"/>
        </a:xfrm>
        <a:gradFill rotWithShape="0">
          <a:gsLst>
            <a:gs pos="0">
              <a:srgbClr val="9BBB59">
                <a:hueOff val="3750088"/>
                <a:satOff val="-5627"/>
                <a:lumOff val="-915"/>
                <a:alphaOff val="0"/>
                <a:shade val="51000"/>
                <a:satMod val="130000"/>
              </a:srgbClr>
            </a:gs>
            <a:gs pos="80000">
              <a:srgbClr val="9BBB59">
                <a:hueOff val="3750088"/>
                <a:satOff val="-5627"/>
                <a:lumOff val="-915"/>
                <a:alphaOff val="0"/>
                <a:shade val="93000"/>
                <a:satMod val="130000"/>
              </a:srgbClr>
            </a:gs>
            <a:gs pos="100000">
              <a:srgbClr val="9BBB59">
                <a:hueOff val="3750088"/>
                <a:satOff val="-5627"/>
                <a:lumOff val="-91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divot"/>
        </a:sp3d>
      </dgm:spPr>
      <dgm:t>
        <a:bodyPr>
          <a:sp3d extrusionH="57150">
            <a:bevelT w="38100" h="38100"/>
          </a:sp3d>
        </a:bodyPr>
        <a:lstStyle/>
        <a:p>
          <a:pPr algn="ctr"/>
          <a:r>
            <a:rPr lang="hu-HU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 gazdaságtudományi képzési kínálat vizsgálata</a:t>
          </a:r>
        </a:p>
      </dgm:t>
    </dgm:pt>
    <dgm:pt modelId="{811F02AF-FBFB-46CC-9B8E-506DF06D729F}" type="parTrans" cxnId="{02B70EA7-E256-47BA-965F-984A9C5888F3}">
      <dgm:prSet/>
      <dgm:spPr/>
      <dgm:t>
        <a:bodyPr/>
        <a:lstStyle/>
        <a:p>
          <a:pPr algn="ctr"/>
          <a:endParaRPr lang="hu-HU">
            <a:solidFill>
              <a:sysClr val="windowText" lastClr="000000"/>
            </a:solidFill>
          </a:endParaRPr>
        </a:p>
      </dgm:t>
    </dgm:pt>
    <dgm:pt modelId="{4606077B-28C4-4D11-81B9-F859CFA9B9B2}" type="sibTrans" cxnId="{02B70EA7-E256-47BA-965F-984A9C5888F3}">
      <dgm:prSet/>
      <dgm:spPr/>
      <dgm:t>
        <a:bodyPr/>
        <a:lstStyle/>
        <a:p>
          <a:pPr algn="ctr"/>
          <a:endParaRPr lang="hu-HU">
            <a:solidFill>
              <a:sysClr val="windowText" lastClr="000000"/>
            </a:solidFill>
          </a:endParaRPr>
        </a:p>
      </dgm:t>
    </dgm:pt>
    <dgm:pt modelId="{C3742B18-3142-460E-B78F-85FDC111D2E2}">
      <dgm:prSet phldrT="[Szöveg]"/>
      <dgm:spPr>
        <a:xfrm rot="10800000">
          <a:off x="0" y="1119187"/>
          <a:ext cx="2257425" cy="1119187"/>
        </a:xfrm>
        <a:gradFill rotWithShape="0">
          <a:gsLst>
            <a:gs pos="0">
              <a:srgbClr val="9BBB59">
                <a:hueOff val="7500176"/>
                <a:satOff val="-11253"/>
                <a:lumOff val="-1830"/>
                <a:alphaOff val="0"/>
                <a:shade val="51000"/>
                <a:satMod val="130000"/>
              </a:srgbClr>
            </a:gs>
            <a:gs pos="80000">
              <a:srgbClr val="9BBB59">
                <a:hueOff val="7500176"/>
                <a:satOff val="-11253"/>
                <a:lumOff val="-1830"/>
                <a:alphaOff val="0"/>
                <a:shade val="93000"/>
                <a:satMod val="130000"/>
              </a:srgbClr>
            </a:gs>
            <a:gs pos="100000">
              <a:srgbClr val="9BBB59">
                <a:hueOff val="7500176"/>
                <a:satOff val="-11253"/>
                <a:lumOff val="-183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divot"/>
        </a:sp3d>
      </dgm:spPr>
      <dgm:t>
        <a:bodyPr>
          <a:sp3d extrusionH="57150">
            <a:bevelT w="38100" h="38100"/>
          </a:sp3d>
        </a:bodyPr>
        <a:lstStyle/>
        <a:p>
          <a:pPr algn="ctr"/>
          <a:r>
            <a:rPr lang="hu-HU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 képzések munkaerőpiaci relevanciájának fokozása</a:t>
          </a:r>
        </a:p>
      </dgm:t>
    </dgm:pt>
    <dgm:pt modelId="{2219B582-8EB8-401F-8E42-479854EBF372}" type="parTrans" cxnId="{642D5725-8F47-49E7-A321-39DBBF4EA8B7}">
      <dgm:prSet/>
      <dgm:spPr/>
      <dgm:t>
        <a:bodyPr/>
        <a:lstStyle/>
        <a:p>
          <a:pPr algn="ctr"/>
          <a:endParaRPr lang="hu-HU">
            <a:solidFill>
              <a:sysClr val="windowText" lastClr="000000"/>
            </a:solidFill>
          </a:endParaRPr>
        </a:p>
      </dgm:t>
    </dgm:pt>
    <dgm:pt modelId="{469C73A8-A81B-4ECD-86A3-1AAA12FE15A2}" type="sibTrans" cxnId="{642D5725-8F47-49E7-A321-39DBBF4EA8B7}">
      <dgm:prSet/>
      <dgm:spPr/>
      <dgm:t>
        <a:bodyPr/>
        <a:lstStyle/>
        <a:p>
          <a:pPr algn="ctr"/>
          <a:endParaRPr lang="hu-HU">
            <a:solidFill>
              <a:sysClr val="windowText" lastClr="000000"/>
            </a:solidFill>
          </a:endParaRPr>
        </a:p>
      </dgm:t>
    </dgm:pt>
    <dgm:pt modelId="{463EFBE8-4DB9-47AB-9AFA-B847A9D212AA}">
      <dgm:prSet phldrT="[Szöveg]"/>
      <dgm:spPr>
        <a:xfrm rot="5400000">
          <a:off x="2826543" y="550068"/>
          <a:ext cx="1119187" cy="2257425"/>
        </a:xfrm>
        <a:gradFill rotWithShape="0">
          <a:gsLst>
            <a:gs pos="0">
              <a:srgbClr val="9BBB59">
                <a:hueOff val="11250264"/>
                <a:satOff val="-16880"/>
                <a:lumOff val="-2745"/>
                <a:alphaOff val="0"/>
                <a:shade val="51000"/>
                <a:satMod val="130000"/>
              </a:srgbClr>
            </a:gs>
            <a:gs pos="80000">
              <a:srgbClr val="9BBB59">
                <a:hueOff val="11250264"/>
                <a:satOff val="-16880"/>
                <a:lumOff val="-2745"/>
                <a:alphaOff val="0"/>
                <a:shade val="93000"/>
                <a:satMod val="130000"/>
              </a:srgbClr>
            </a:gs>
            <a:gs pos="100000">
              <a:srgbClr val="9BBB59">
                <a:hueOff val="11250264"/>
                <a:satOff val="-16880"/>
                <a:lumOff val="-274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divot"/>
        </a:sp3d>
      </dgm:spPr>
      <dgm:t>
        <a:bodyPr>
          <a:sp3d extrusionH="57150">
            <a:bevelT w="38100" h="38100"/>
          </a:sp3d>
        </a:bodyPr>
        <a:lstStyle/>
        <a:p>
          <a:pPr algn="ctr"/>
          <a:r>
            <a:rPr lang="hu-HU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 gazdaságtudományok népszerűsítése, egyéb hallgatói szolgáltatások bevezetése</a:t>
          </a:r>
        </a:p>
      </dgm:t>
    </dgm:pt>
    <dgm:pt modelId="{2D6C8E8D-1067-488D-A8DF-DA6A3281301D}" type="sibTrans" cxnId="{8C39B5DA-F43B-4A19-A091-E2918EDF2B74}">
      <dgm:prSet/>
      <dgm:spPr/>
      <dgm:t>
        <a:bodyPr/>
        <a:lstStyle/>
        <a:p>
          <a:pPr algn="ctr"/>
          <a:endParaRPr lang="hu-HU">
            <a:solidFill>
              <a:sysClr val="windowText" lastClr="000000"/>
            </a:solidFill>
          </a:endParaRPr>
        </a:p>
      </dgm:t>
    </dgm:pt>
    <dgm:pt modelId="{D10207C5-1197-4FFE-A6E1-56BE225A8090}" type="parTrans" cxnId="{8C39B5DA-F43B-4A19-A091-E2918EDF2B74}">
      <dgm:prSet/>
      <dgm:spPr/>
      <dgm:t>
        <a:bodyPr/>
        <a:lstStyle/>
        <a:p>
          <a:pPr algn="ctr"/>
          <a:endParaRPr lang="hu-HU">
            <a:solidFill>
              <a:sysClr val="windowText" lastClr="000000"/>
            </a:solidFill>
          </a:endParaRPr>
        </a:p>
      </dgm:t>
    </dgm:pt>
    <dgm:pt modelId="{06420CA0-72F8-45AD-B068-97C28DA2EA8C}" type="pres">
      <dgm:prSet presAssocID="{ACA98A7C-D229-44EC-843E-2D6685655FB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E7969C88-307B-4D4E-A1C7-37DB49F7B216}" type="pres">
      <dgm:prSet presAssocID="{ACA98A7C-D229-44EC-843E-2D6685655FBE}" presName="matrix" presStyleCnt="0"/>
      <dgm:spPr/>
      <dgm:t>
        <a:bodyPr/>
        <a:lstStyle/>
        <a:p>
          <a:endParaRPr lang="hu-HU"/>
        </a:p>
      </dgm:t>
    </dgm:pt>
    <dgm:pt modelId="{2EC04A21-628E-49D3-9D3A-C8F5F883CDEF}" type="pres">
      <dgm:prSet presAssocID="{ACA98A7C-D229-44EC-843E-2D6685655FBE}" presName="tile1" presStyleLbl="node1" presStyleIdx="0" presStyleCnt="4"/>
      <dgm:spPr>
        <a:prstGeom prst="round1Rect">
          <a:avLst/>
        </a:prstGeom>
      </dgm:spPr>
      <dgm:t>
        <a:bodyPr/>
        <a:lstStyle/>
        <a:p>
          <a:endParaRPr lang="hu-HU"/>
        </a:p>
      </dgm:t>
    </dgm:pt>
    <dgm:pt modelId="{C7251FDB-5174-4E9D-9AE8-8703A6207FA1}" type="pres">
      <dgm:prSet presAssocID="{ACA98A7C-D229-44EC-843E-2D6685655FB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18F8A56-F71D-482C-9264-7752D070DCEC}" type="pres">
      <dgm:prSet presAssocID="{ACA98A7C-D229-44EC-843E-2D6685655FBE}" presName="tile2" presStyleLbl="node1" presStyleIdx="1" presStyleCnt="4"/>
      <dgm:spPr>
        <a:prstGeom prst="round1Rect">
          <a:avLst/>
        </a:prstGeom>
      </dgm:spPr>
      <dgm:t>
        <a:bodyPr/>
        <a:lstStyle/>
        <a:p>
          <a:endParaRPr lang="hu-HU"/>
        </a:p>
      </dgm:t>
    </dgm:pt>
    <dgm:pt modelId="{E6A679B8-5726-4548-B680-E4564E55DC9A}" type="pres">
      <dgm:prSet presAssocID="{ACA98A7C-D229-44EC-843E-2D6685655FB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7644EE4-FA22-4B6F-8D64-F744A5997B04}" type="pres">
      <dgm:prSet presAssocID="{ACA98A7C-D229-44EC-843E-2D6685655FBE}" presName="tile3" presStyleLbl="node1" presStyleIdx="2" presStyleCnt="4"/>
      <dgm:spPr>
        <a:prstGeom prst="round1Rect">
          <a:avLst/>
        </a:prstGeom>
      </dgm:spPr>
      <dgm:t>
        <a:bodyPr/>
        <a:lstStyle/>
        <a:p>
          <a:endParaRPr lang="hu-HU"/>
        </a:p>
      </dgm:t>
    </dgm:pt>
    <dgm:pt modelId="{07742921-0002-41EB-B802-CD2CF0FC77C9}" type="pres">
      <dgm:prSet presAssocID="{ACA98A7C-D229-44EC-843E-2D6685655FB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7893EA3-DD14-4F11-A2FE-FE411ACB5780}" type="pres">
      <dgm:prSet presAssocID="{ACA98A7C-D229-44EC-843E-2D6685655FBE}" presName="tile4" presStyleLbl="node1" presStyleIdx="3" presStyleCnt="4"/>
      <dgm:spPr>
        <a:prstGeom prst="round1Rect">
          <a:avLst/>
        </a:prstGeom>
      </dgm:spPr>
      <dgm:t>
        <a:bodyPr/>
        <a:lstStyle/>
        <a:p>
          <a:endParaRPr lang="hu-HU"/>
        </a:p>
      </dgm:t>
    </dgm:pt>
    <dgm:pt modelId="{3B5A7F47-4B6F-46D7-870F-0B2DCE7964BA}" type="pres">
      <dgm:prSet presAssocID="{ACA98A7C-D229-44EC-843E-2D6685655FB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A402BAA-9A96-4CCF-98D6-812DAB4BBC30}" type="pres">
      <dgm:prSet presAssocID="{ACA98A7C-D229-44EC-843E-2D6685655FBE}" presName="centerTile" presStyleLbl="fgShp" presStyleIdx="0" presStyleCnt="1">
        <dgm:presLayoutVars>
          <dgm:chMax val="0"/>
          <dgm:chPref val="0"/>
        </dgm:presLayoutVars>
      </dgm:prSet>
      <dgm:spPr>
        <a:prstGeom prst="roundRect">
          <a:avLst/>
        </a:prstGeom>
      </dgm:spPr>
      <dgm:t>
        <a:bodyPr/>
        <a:lstStyle/>
        <a:p>
          <a:endParaRPr lang="hu-HU"/>
        </a:p>
      </dgm:t>
    </dgm:pt>
  </dgm:ptLst>
  <dgm:cxnLst>
    <dgm:cxn modelId="{31A9ED95-D5A1-4509-A622-49B49EA117B5}" srcId="{9338CC0E-DD54-4783-8E1C-BC07C9C470F2}" destId="{DA33B72D-BF7C-4214-9F9E-A2C6DC964895}" srcOrd="0" destOrd="0" parTransId="{C997A0BF-7D7D-47A0-BD73-7EC6FBA46A22}" sibTransId="{BA495721-5DAD-417E-9968-E022BF50B470}"/>
    <dgm:cxn modelId="{9DE9F585-5F45-4C58-B44C-13B1D79FD49F}" type="presOf" srcId="{ACA98A7C-D229-44EC-843E-2D6685655FBE}" destId="{06420CA0-72F8-45AD-B068-97C28DA2EA8C}" srcOrd="0" destOrd="0" presId="urn:microsoft.com/office/officeart/2005/8/layout/matrix1"/>
    <dgm:cxn modelId="{642D5725-8F47-49E7-A321-39DBBF4EA8B7}" srcId="{9338CC0E-DD54-4783-8E1C-BC07C9C470F2}" destId="{C3742B18-3142-460E-B78F-85FDC111D2E2}" srcOrd="2" destOrd="0" parTransId="{2219B582-8EB8-401F-8E42-479854EBF372}" sibTransId="{469C73A8-A81B-4ECD-86A3-1AAA12FE15A2}"/>
    <dgm:cxn modelId="{0558A09A-59DD-4013-A124-67EE733E824B}" type="presOf" srcId="{463EFBE8-4DB9-47AB-9AFA-B847A9D212AA}" destId="{3B5A7F47-4B6F-46D7-870F-0B2DCE7964BA}" srcOrd="1" destOrd="0" presId="urn:microsoft.com/office/officeart/2005/8/layout/matrix1"/>
    <dgm:cxn modelId="{32BF7D51-0BDE-4BC2-A238-04762F4F8078}" type="presOf" srcId="{9338CC0E-DD54-4783-8E1C-BC07C9C470F2}" destId="{BA402BAA-9A96-4CCF-98D6-812DAB4BBC30}" srcOrd="0" destOrd="0" presId="urn:microsoft.com/office/officeart/2005/8/layout/matrix1"/>
    <dgm:cxn modelId="{1EB78E74-8CD9-45CE-B135-4F44BA83A0AA}" type="presOf" srcId="{C3742B18-3142-460E-B78F-85FDC111D2E2}" destId="{77644EE4-FA22-4B6F-8D64-F744A5997B04}" srcOrd="0" destOrd="0" presId="urn:microsoft.com/office/officeart/2005/8/layout/matrix1"/>
    <dgm:cxn modelId="{5D2350B9-C55D-42B9-B707-44E335355557}" type="presOf" srcId="{42870C82-E857-471C-A43B-DC2E04E7BAF7}" destId="{E6A679B8-5726-4548-B680-E4564E55DC9A}" srcOrd="1" destOrd="0" presId="urn:microsoft.com/office/officeart/2005/8/layout/matrix1"/>
    <dgm:cxn modelId="{69DE14E7-824B-400E-A0D6-429BA1CB4730}" type="presOf" srcId="{DA33B72D-BF7C-4214-9F9E-A2C6DC964895}" destId="{2EC04A21-628E-49D3-9D3A-C8F5F883CDEF}" srcOrd="0" destOrd="0" presId="urn:microsoft.com/office/officeart/2005/8/layout/matrix1"/>
    <dgm:cxn modelId="{2176348B-ACC4-4837-8F29-255C72A9D4D7}" type="presOf" srcId="{463EFBE8-4DB9-47AB-9AFA-B847A9D212AA}" destId="{87893EA3-DD14-4F11-A2FE-FE411ACB5780}" srcOrd="0" destOrd="0" presId="urn:microsoft.com/office/officeart/2005/8/layout/matrix1"/>
    <dgm:cxn modelId="{C1201D80-57F2-4C67-AA9E-76D6185F74A6}" type="presOf" srcId="{DA33B72D-BF7C-4214-9F9E-A2C6DC964895}" destId="{C7251FDB-5174-4E9D-9AE8-8703A6207FA1}" srcOrd="1" destOrd="0" presId="urn:microsoft.com/office/officeart/2005/8/layout/matrix1"/>
    <dgm:cxn modelId="{0AE072D9-0F90-462D-8B18-88A2DE2FBE90}" type="presOf" srcId="{42870C82-E857-471C-A43B-DC2E04E7BAF7}" destId="{118F8A56-F71D-482C-9264-7752D070DCEC}" srcOrd="0" destOrd="0" presId="urn:microsoft.com/office/officeart/2005/8/layout/matrix1"/>
    <dgm:cxn modelId="{0CDB12EE-9BC1-46A2-A336-A4FD33FC0157}" type="presOf" srcId="{C3742B18-3142-460E-B78F-85FDC111D2E2}" destId="{07742921-0002-41EB-B802-CD2CF0FC77C9}" srcOrd="1" destOrd="0" presId="urn:microsoft.com/office/officeart/2005/8/layout/matrix1"/>
    <dgm:cxn modelId="{02B70EA7-E256-47BA-965F-984A9C5888F3}" srcId="{9338CC0E-DD54-4783-8E1C-BC07C9C470F2}" destId="{42870C82-E857-471C-A43B-DC2E04E7BAF7}" srcOrd="1" destOrd="0" parTransId="{811F02AF-FBFB-46CC-9B8E-506DF06D729F}" sibTransId="{4606077B-28C4-4D11-81B9-F859CFA9B9B2}"/>
    <dgm:cxn modelId="{68B97DFB-9785-43DE-BE29-F071BDF5453A}" srcId="{ACA98A7C-D229-44EC-843E-2D6685655FBE}" destId="{9338CC0E-DD54-4783-8E1C-BC07C9C470F2}" srcOrd="0" destOrd="0" parTransId="{CAA4FE72-4A5D-4A46-A0FD-16AA5249717E}" sibTransId="{4600632D-82C7-4D88-BC06-5F3357BAE37D}"/>
    <dgm:cxn modelId="{8C39B5DA-F43B-4A19-A091-E2918EDF2B74}" srcId="{9338CC0E-DD54-4783-8E1C-BC07C9C470F2}" destId="{463EFBE8-4DB9-47AB-9AFA-B847A9D212AA}" srcOrd="3" destOrd="0" parTransId="{D10207C5-1197-4FFE-A6E1-56BE225A8090}" sibTransId="{2D6C8E8D-1067-488D-A8DF-DA6A3281301D}"/>
    <dgm:cxn modelId="{D25A4926-13DB-40B9-91A1-D82F9FE9BF5F}" type="presParOf" srcId="{06420CA0-72F8-45AD-B068-97C28DA2EA8C}" destId="{E7969C88-307B-4D4E-A1C7-37DB49F7B216}" srcOrd="0" destOrd="0" presId="urn:microsoft.com/office/officeart/2005/8/layout/matrix1"/>
    <dgm:cxn modelId="{B43831EA-633F-4C7A-A778-6DB9DC80865C}" type="presParOf" srcId="{E7969C88-307B-4D4E-A1C7-37DB49F7B216}" destId="{2EC04A21-628E-49D3-9D3A-C8F5F883CDEF}" srcOrd="0" destOrd="0" presId="urn:microsoft.com/office/officeart/2005/8/layout/matrix1"/>
    <dgm:cxn modelId="{A23C4F78-A13E-4348-9C9E-B2E949BE8942}" type="presParOf" srcId="{E7969C88-307B-4D4E-A1C7-37DB49F7B216}" destId="{C7251FDB-5174-4E9D-9AE8-8703A6207FA1}" srcOrd="1" destOrd="0" presId="urn:microsoft.com/office/officeart/2005/8/layout/matrix1"/>
    <dgm:cxn modelId="{8F40503D-100B-4F43-BFAF-C1A54E9488D4}" type="presParOf" srcId="{E7969C88-307B-4D4E-A1C7-37DB49F7B216}" destId="{118F8A56-F71D-482C-9264-7752D070DCEC}" srcOrd="2" destOrd="0" presId="urn:microsoft.com/office/officeart/2005/8/layout/matrix1"/>
    <dgm:cxn modelId="{0DF62671-3A69-4148-A44C-4E0E697EADC0}" type="presParOf" srcId="{E7969C88-307B-4D4E-A1C7-37DB49F7B216}" destId="{E6A679B8-5726-4548-B680-E4564E55DC9A}" srcOrd="3" destOrd="0" presId="urn:microsoft.com/office/officeart/2005/8/layout/matrix1"/>
    <dgm:cxn modelId="{9C864927-6E4C-47CF-8DB1-E16CE23D07B6}" type="presParOf" srcId="{E7969C88-307B-4D4E-A1C7-37DB49F7B216}" destId="{77644EE4-FA22-4B6F-8D64-F744A5997B04}" srcOrd="4" destOrd="0" presId="urn:microsoft.com/office/officeart/2005/8/layout/matrix1"/>
    <dgm:cxn modelId="{65A27D6F-B77C-4AC8-B683-1C066245E39F}" type="presParOf" srcId="{E7969C88-307B-4D4E-A1C7-37DB49F7B216}" destId="{07742921-0002-41EB-B802-CD2CF0FC77C9}" srcOrd="5" destOrd="0" presId="urn:microsoft.com/office/officeart/2005/8/layout/matrix1"/>
    <dgm:cxn modelId="{2C8D597B-70E9-410F-A15C-4F39579C5076}" type="presParOf" srcId="{E7969C88-307B-4D4E-A1C7-37DB49F7B216}" destId="{87893EA3-DD14-4F11-A2FE-FE411ACB5780}" srcOrd="6" destOrd="0" presId="urn:microsoft.com/office/officeart/2005/8/layout/matrix1"/>
    <dgm:cxn modelId="{266C74FA-F688-4683-82E4-8EE949FBE448}" type="presParOf" srcId="{E7969C88-307B-4D4E-A1C7-37DB49F7B216}" destId="{3B5A7F47-4B6F-46D7-870F-0B2DCE7964BA}" srcOrd="7" destOrd="0" presId="urn:microsoft.com/office/officeart/2005/8/layout/matrix1"/>
    <dgm:cxn modelId="{6C83E573-24AE-4311-BB30-6C01727FB100}" type="presParOf" srcId="{06420CA0-72F8-45AD-B068-97C28DA2EA8C}" destId="{BA402BAA-9A96-4CCF-98D6-812DAB4BBC30}" srcOrd="1" destOrd="0" presId="urn:microsoft.com/office/officeart/2005/8/layout/matrix1"/>
  </dgm:cxnLst>
  <dgm:bg/>
  <dgm:whole>
    <a:ln w="3175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5DC9F-129E-4B5C-90CB-9D60D2C02DC3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9CF94-B0B0-4A5E-B092-6EEE02D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25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FD130-308C-4EA9-A074-A6559C9A86B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B51C4-23D2-42CD-A39F-F913DA9858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129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B51C4-23D2-42CD-A39F-F913DA985848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58742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B51C4-23D2-42CD-A39F-F913DA985848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58742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B51C4-23D2-42CD-A39F-F913DA985848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58742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B51C4-23D2-42CD-A39F-F913DA985848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5874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B51C4-23D2-42CD-A39F-F913DA985848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5874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B51C4-23D2-42CD-A39F-F913DA985848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5874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B51C4-23D2-42CD-A39F-F913DA985848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5874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B51C4-23D2-42CD-A39F-F913DA985848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5874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B51C4-23D2-42CD-A39F-F913DA985848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5874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B51C4-23D2-42CD-A39F-F913DA985848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5874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u-HU" altLang="hu-HU" smtClean="0"/>
          </a:p>
        </p:txBody>
      </p:sp>
      <p:sp>
        <p:nvSpPr>
          <p:cNvPr id="44036" name="Dia számának helye 3"/>
          <p:cNvSpPr txBox="1">
            <a:spLocks noGrp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F82F2C6-0A03-4484-A1EC-9F60F70AF707}" type="slidenum">
              <a:rPr lang="hu-HU" altLang="hu-HU" sz="1200">
                <a:latin typeface="Calibri" pitchFamily="34" charset="0"/>
              </a:rPr>
              <a:pPr algn="r" eaLnBrk="1" hangingPunct="1"/>
              <a:t>17</a:t>
            </a:fld>
            <a:endParaRPr lang="hu-HU" altLang="hu-HU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567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B51C4-23D2-42CD-A39F-F913DA985848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5874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églalap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Téglalap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Téglalap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Téglalap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Téglalap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Lekerekített téglalap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Lekerekített téglalap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églalap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6" name="Dátum hely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églalap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églalap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Téglalap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Téglalap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Téglalap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Lekerekített téglalap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Lekerekített téglalap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Téglalap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Téglalap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Téglalap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Téglalap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Téglalap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Téglalap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mrk@mrk.hu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45024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hu-HU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hu-HU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hu-HU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hu-HU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Gazdaságtudományi </a:t>
            </a:r>
            <a:b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Képzési Platform</a:t>
            </a:r>
            <a:b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552728" cy="1431450"/>
          </a:xfrm>
        </p:spPr>
        <p:txBody>
          <a:bodyPr>
            <a:norm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KÉPZÉSI SZERKEZETRE VONATKOZÓ AJÁNLÁSAI </a:t>
            </a:r>
          </a:p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Sándorné Dr. </a:t>
            </a:r>
            <a:r>
              <a:rPr lang="hu-HU" b="1" dirty="0">
                <a:solidFill>
                  <a:schemeClr val="tx1"/>
                </a:solidFill>
                <a:latin typeface="Calibri" panose="020F0502020204030204" pitchFamily="34" charset="0"/>
              </a:rPr>
              <a:t>K</a:t>
            </a:r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riszt Éva</a:t>
            </a: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193" y="188640"/>
            <a:ext cx="709613" cy="7143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xtLst/>
        </p:spPr>
      </p:pic>
      <p:sp>
        <p:nvSpPr>
          <p:cNvPr id="5" name="Szövegdoboz 4"/>
          <p:cNvSpPr txBox="1"/>
          <p:nvPr/>
        </p:nvSpPr>
        <p:spPr>
          <a:xfrm>
            <a:off x="675753" y="5722786"/>
            <a:ext cx="7792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latin typeface="Calibri" panose="020F0502020204030204" pitchFamily="34" charset="0"/>
              </a:rPr>
              <a:t>Budapest, 2018. november 26.</a:t>
            </a:r>
            <a:endParaRPr lang="hu-HU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33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1422" y="980729"/>
            <a:ext cx="8205378" cy="1008112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Munkacsoportok II.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447911" y="1988840"/>
            <a:ext cx="842493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2000" b="1" dirty="0" smtClean="0">
                <a:latin typeface="Calibri" panose="020F0502020204030204" pitchFamily="34" charset="0"/>
              </a:rPr>
              <a:t>Összetételük az MRK Gazdaságtudományi Bizottságára épül</a:t>
            </a:r>
          </a:p>
          <a:p>
            <a:pPr algn="just">
              <a:lnSpc>
                <a:spcPct val="150000"/>
              </a:lnSpc>
            </a:pPr>
            <a:r>
              <a:rPr lang="hu-HU" sz="2000" b="1" dirty="0" smtClean="0">
                <a:latin typeface="Calibri" panose="020F0502020204030204" pitchFamily="34" charset="0"/>
              </a:rPr>
              <a:t>B. A képzések tartalmának megújítása</a:t>
            </a:r>
          </a:p>
          <a:p>
            <a:pPr lvl="1" algn="just">
              <a:lnSpc>
                <a:spcPct val="150000"/>
              </a:lnSpc>
            </a:pPr>
            <a:r>
              <a:rPr lang="hu-HU" sz="2000" b="1" dirty="0" smtClean="0">
                <a:latin typeface="Calibri" panose="020F0502020204030204" pitchFamily="34" charset="0"/>
              </a:rPr>
              <a:t>Elnöke: Dr. Zoltayné Dr. Paprika Zita     </a:t>
            </a:r>
          </a:p>
          <a:p>
            <a:pPr lvl="1" algn="just"/>
            <a:r>
              <a:rPr lang="hu-HU" sz="2000" b="1" dirty="0" smtClean="0">
                <a:latin typeface="Calibri" panose="020F0502020204030204" pitchFamily="34" charset="0"/>
              </a:rPr>
              <a:t>Tagjai: 	Dr. Zéman Zoltán, SZIE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Pető Károly, DE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Parádi-Dolgos Anett, Kaposvári Egyetem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Vilmányi Márton, SZTE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Medve András, ÓE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Virág Miklós, BCE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Danyi Gyula, Wekerle Sándor Üzleti Főiskola	</a:t>
            </a:r>
          </a:p>
        </p:txBody>
      </p:sp>
    </p:spTree>
    <p:extLst>
      <p:ext uri="{BB962C8B-B14F-4D97-AF65-F5344CB8AC3E}">
        <p14:creationId xmlns:p14="http://schemas.microsoft.com/office/powerpoint/2010/main" val="171951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1422" y="980729"/>
            <a:ext cx="8205378" cy="1008112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Munkacsoportok III.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447911" y="1988840"/>
            <a:ext cx="842493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2000" b="1" dirty="0" smtClean="0">
                <a:latin typeface="Calibri" panose="020F0502020204030204" pitchFamily="34" charset="0"/>
              </a:rPr>
              <a:t>Összetételük az MRK Gazdaságtudományi Bizottságára épül</a:t>
            </a:r>
          </a:p>
          <a:p>
            <a:pPr algn="just">
              <a:lnSpc>
                <a:spcPct val="150000"/>
              </a:lnSpc>
            </a:pPr>
            <a:r>
              <a:rPr lang="hu-HU" sz="2000" b="1" dirty="0">
                <a:latin typeface="Calibri" panose="020F0502020204030204" pitchFamily="34" charset="0"/>
              </a:rPr>
              <a:t>C</a:t>
            </a:r>
            <a:r>
              <a:rPr lang="hu-HU" sz="2000" b="1" dirty="0" smtClean="0">
                <a:latin typeface="Calibri" panose="020F0502020204030204" pitchFamily="34" charset="0"/>
              </a:rPr>
              <a:t>. A </a:t>
            </a:r>
            <a:r>
              <a:rPr lang="hu-HU" sz="2000" b="1" dirty="0" err="1" smtClean="0">
                <a:latin typeface="Calibri" panose="020F0502020204030204" pitchFamily="34" charset="0"/>
              </a:rPr>
              <a:t>nemzetköziesedés</a:t>
            </a:r>
            <a:r>
              <a:rPr lang="hu-HU" sz="2000" b="1" dirty="0" smtClean="0">
                <a:latin typeface="Calibri" panose="020F0502020204030204" pitchFamily="34" charset="0"/>
              </a:rPr>
              <a:t> támogatása</a:t>
            </a:r>
          </a:p>
          <a:p>
            <a:pPr algn="just">
              <a:lnSpc>
                <a:spcPct val="150000"/>
              </a:lnSpc>
            </a:pPr>
            <a:r>
              <a:rPr lang="hu-HU" sz="2000" b="1" dirty="0" smtClean="0">
                <a:latin typeface="Calibri" panose="020F0502020204030204" pitchFamily="34" charset="0"/>
              </a:rPr>
              <a:t>Elnöke: Dr.  Fábián Attila, 2018. június1-től: Dr. Czeglédy Tamás</a:t>
            </a:r>
          </a:p>
          <a:p>
            <a:pPr lvl="1" algn="just"/>
            <a:r>
              <a:rPr lang="hu-HU" sz="2000" b="1" dirty="0" smtClean="0">
                <a:latin typeface="Calibri" panose="020F0502020204030204" pitchFamily="34" charset="0"/>
              </a:rPr>
              <a:t>Tagjai: 	Dr. Máté Zoltán, Neumann János Egyetem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Megyeri Eszter, Andrássy Egyetem			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Szepesi László, IBS</a:t>
            </a:r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Rátz Tamara, Kodolányi János Főiskola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Böcskei Elvira, KGRE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Kovács Zoltán, Pannon Egyetem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Koltai Tamás, BME	</a:t>
            </a:r>
          </a:p>
        </p:txBody>
      </p:sp>
    </p:spTree>
    <p:extLst>
      <p:ext uri="{BB962C8B-B14F-4D97-AF65-F5344CB8AC3E}">
        <p14:creationId xmlns:p14="http://schemas.microsoft.com/office/powerpoint/2010/main" val="51704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1422" y="980729"/>
            <a:ext cx="8205378" cy="1008112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Munkacsoportok IV.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447911" y="1988840"/>
            <a:ext cx="842493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2000" b="1" dirty="0" smtClean="0">
                <a:latin typeface="Calibri" panose="020F0502020204030204" pitchFamily="34" charset="0"/>
              </a:rPr>
              <a:t>Összetételük az MRK Gazdaságtudományi Bizottságára épül</a:t>
            </a:r>
          </a:p>
          <a:p>
            <a:pPr algn="just">
              <a:lnSpc>
                <a:spcPct val="150000"/>
              </a:lnSpc>
            </a:pPr>
            <a:r>
              <a:rPr lang="hu-HU" sz="2000" b="1" dirty="0">
                <a:latin typeface="Calibri" panose="020F0502020204030204" pitchFamily="34" charset="0"/>
              </a:rPr>
              <a:t>D</a:t>
            </a:r>
            <a:r>
              <a:rPr lang="hu-HU" sz="2000" b="1" dirty="0" smtClean="0">
                <a:latin typeface="Calibri" panose="020F0502020204030204" pitchFamily="34" charset="0"/>
              </a:rPr>
              <a:t>. A képzések egymásra épülése és az átjárhatóság</a:t>
            </a:r>
          </a:p>
          <a:p>
            <a:pPr algn="just">
              <a:lnSpc>
                <a:spcPct val="150000"/>
              </a:lnSpc>
            </a:pPr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Elnöke: 	Sándorné dr. </a:t>
            </a:r>
            <a:r>
              <a:rPr lang="hu-HU" sz="2000" b="1" dirty="0">
                <a:latin typeface="Calibri" panose="020F0502020204030204" pitchFamily="34" charset="0"/>
              </a:rPr>
              <a:t>K</a:t>
            </a:r>
            <a:r>
              <a:rPr lang="hu-HU" sz="2000" b="1" dirty="0" smtClean="0">
                <a:latin typeface="Calibri" panose="020F0502020204030204" pitchFamily="34" charset="0"/>
              </a:rPr>
              <a:t>riszt Éva</a:t>
            </a:r>
          </a:p>
          <a:p>
            <a:pPr lvl="1" algn="just"/>
            <a:r>
              <a:rPr lang="hu-HU" sz="2000" b="1" dirty="0" smtClean="0">
                <a:latin typeface="Calibri" panose="020F0502020204030204" pitchFamily="34" charset="0"/>
              </a:rPr>
              <a:t>	Tagjai:	Dr. Huzdik Katalin, Budapesti Metropolitan Egyetem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Keszi-Szeremlei Andrea, DE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Csáfor Hajnalka, Eszterházy Károly Egyetem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Veresné Dr. Somosi Mariann, ME 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Papp Ilona, Széchenyi Egyetem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Sipos Zoltán, ZSKF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Vígh László, </a:t>
            </a:r>
            <a:r>
              <a:rPr lang="hu-HU" sz="2000" b="1" dirty="0" err="1" smtClean="0">
                <a:latin typeface="Calibri" panose="020F0502020204030204" pitchFamily="34" charset="0"/>
              </a:rPr>
              <a:t>Edutus</a:t>
            </a:r>
            <a:r>
              <a:rPr lang="hu-HU" sz="2000" b="1" dirty="0" smtClean="0">
                <a:latin typeface="Calibri" panose="020F0502020204030204" pitchFamily="34" charset="0"/>
              </a:rPr>
              <a:t> Főiskola</a:t>
            </a:r>
          </a:p>
          <a:p>
            <a:pPr lvl="1" algn="just"/>
            <a:endParaRPr lang="hu-HU" sz="2000" b="1" dirty="0">
              <a:latin typeface="Calibri" panose="020F0502020204030204" pitchFamily="34" charset="0"/>
            </a:endParaRPr>
          </a:p>
          <a:p>
            <a:r>
              <a:rPr lang="hu-HU" sz="2000" b="1" dirty="0" smtClean="0">
                <a:latin typeface="Calibri" panose="020F0502020204030204" pitchFamily="34" charset="0"/>
              </a:rPr>
              <a:t>További szakértők a munkacsoportok vezetőinek felkérésére bevonhatók.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1951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Események II.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481422" y="2564904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Munkabizottsági ülések 2018. Január – február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Gazdasági Képzési Platform ülései: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2018. február 16.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2018. május 4.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2018. június 18.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2018. október 3.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Szakmai egyeztetések: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2018. január – 2018. június</a:t>
            </a:r>
          </a:p>
        </p:txBody>
      </p:sp>
    </p:spTree>
    <p:extLst>
      <p:ext uri="{BB962C8B-B14F-4D97-AF65-F5344CB8AC3E}">
        <p14:creationId xmlns:p14="http://schemas.microsoft.com/office/powerpoint/2010/main" val="233966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1422" y="980729"/>
            <a:ext cx="8205378" cy="1008112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Javaslatok, ajánlások I.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447911" y="1988840"/>
            <a:ext cx="84249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000" b="1" dirty="0" smtClean="0">
                <a:latin typeface="Calibri" panose="020F0502020204030204" pitchFamily="34" charset="0"/>
              </a:rPr>
              <a:t>Az üzleti alapképzésekre vonatkozó javaslatok: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A szakok számának bővítését nem tartjuk szükségesnek</a:t>
            </a:r>
          </a:p>
          <a:p>
            <a:pPr algn="just"/>
            <a:endParaRPr lang="hu-HU" sz="2000" b="1" dirty="0" smtClean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A képzési idő 1 félévvel való bővítését a következő két alapszakon javasoljuk: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Turizmus-vendéglátás alapszakon: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1 félév további szakmai gyakorlat beépítése a  képzési időbe:  gyakorlati jelleg, szakmai igény, duális képzés erősítése okán.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KKK módosítás szükséges.</a:t>
            </a:r>
          </a:p>
          <a:p>
            <a:pPr lvl="2" algn="just"/>
            <a:endParaRPr lang="hu-HU" sz="2000" b="1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Nemzetközi gazdálkodás alapszakon: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hu-HU" sz="2000" dirty="0">
                <a:latin typeface="Calibri" panose="020F0502020204030204" pitchFamily="34" charset="0"/>
              </a:rPr>
              <a:t>A</a:t>
            </a:r>
            <a:r>
              <a:rPr lang="hu-HU" sz="2000" dirty="0" smtClean="0">
                <a:latin typeface="Calibri" panose="020F0502020204030204" pitchFamily="34" charset="0"/>
              </a:rPr>
              <a:t> nemzetközi jelleg erősítésére 1 félév külföldön szerzett tapasztalat, vagy nemzetközi környezetben megszerzendő gyakorlat elérésére. </a:t>
            </a:r>
            <a:r>
              <a:rPr lang="hu-HU" sz="2000" b="1" dirty="0" smtClean="0">
                <a:latin typeface="Calibri" panose="020F0502020204030204" pitchFamily="34" charset="0"/>
              </a:rPr>
              <a:t>KKK módosítás szükséges.</a:t>
            </a:r>
          </a:p>
          <a:p>
            <a:pPr algn="just"/>
            <a:r>
              <a:rPr lang="hu-HU" sz="2000" b="1" dirty="0" smtClean="0">
                <a:latin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1338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1422" y="980729"/>
            <a:ext cx="8205378" cy="1008112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Javaslatok, ajánlások II.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447911" y="1988840"/>
            <a:ext cx="84249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000" b="1" dirty="0" smtClean="0">
                <a:latin typeface="Calibri" panose="020F0502020204030204" pitchFamily="34" charset="0"/>
              </a:rPr>
              <a:t>A gazdaságtudományi mesterszakokra vonatkozó javaslatok:</a:t>
            </a:r>
          </a:p>
          <a:p>
            <a:pPr algn="just"/>
            <a:endParaRPr lang="hu-HU" sz="2000" b="1" dirty="0" smtClean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A szakok számának bővítését elképzelhetőnek tartjuk. Új </a:t>
            </a:r>
            <a:r>
              <a:rPr lang="hu-HU" sz="2000" b="1" dirty="0" err="1" smtClean="0">
                <a:latin typeface="Calibri" panose="020F0502020204030204" pitchFamily="34" charset="0"/>
              </a:rPr>
              <a:t>KKK-k</a:t>
            </a:r>
            <a:r>
              <a:rPr lang="hu-HU" sz="2000" b="1" dirty="0" smtClean="0">
                <a:latin typeface="Calibri" panose="020F0502020204030204" pitchFamily="34" charset="0"/>
              </a:rPr>
              <a:t> szükségesek.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u-HU" sz="2000" b="1" dirty="0" smtClean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A  4 féléves mesterszakok mellett létjogosultságát érezzük a 2-3 féléves mesterszakok alapításának. </a:t>
            </a:r>
            <a:r>
              <a:rPr lang="hu-HU" sz="2000" dirty="0" smtClean="0">
                <a:latin typeface="Calibri" panose="020F0502020204030204" pitchFamily="34" charset="0"/>
              </a:rPr>
              <a:t>(Ennek indoklása a háttéranyagokban olvasható.) </a:t>
            </a:r>
            <a:r>
              <a:rPr lang="hu-HU" sz="2000" b="1" dirty="0" smtClean="0">
                <a:latin typeface="Calibri" panose="020F0502020204030204" pitchFamily="34" charset="0"/>
              </a:rPr>
              <a:t>Új </a:t>
            </a:r>
            <a:r>
              <a:rPr lang="hu-HU" sz="2000" b="1" dirty="0" err="1" smtClean="0">
                <a:latin typeface="Calibri" panose="020F0502020204030204" pitchFamily="34" charset="0"/>
              </a:rPr>
              <a:t>KKK-k</a:t>
            </a:r>
            <a:r>
              <a:rPr lang="hu-HU" sz="2000" b="1" dirty="0" smtClean="0">
                <a:latin typeface="Calibri" panose="020F0502020204030204" pitchFamily="34" charset="0"/>
              </a:rPr>
              <a:t> szükségesek.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u-HU" sz="2000" dirty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A doktori képzésbe </a:t>
            </a:r>
            <a:r>
              <a:rPr lang="hu-HU" sz="2000" dirty="0" smtClean="0">
                <a:latin typeface="Calibri" panose="020F0502020204030204" pitchFamily="34" charset="0"/>
              </a:rPr>
              <a:t>való bemeneti követelmény a mesterszintű végzettség a további követelményeket az egyes doktori iskolák önállóan határozzák meg. (Jelenleg is van példa külföldről érkező, rövidebb idejű mesterképzésen végzett hallgatók felvételére.)</a:t>
            </a:r>
            <a:endParaRPr lang="hu-HU" sz="2000" b="1" dirty="0" smtClean="0">
              <a:latin typeface="Calibri" panose="020F0502020204030204" pitchFamily="34" charset="0"/>
            </a:endParaRPr>
          </a:p>
          <a:p>
            <a:pPr algn="just"/>
            <a:r>
              <a:rPr lang="hu-HU" sz="2000" b="1" dirty="0" smtClean="0">
                <a:latin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627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1422" y="980729"/>
            <a:ext cx="8205378" cy="1008112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Javaslatok, ajánlások III.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447911" y="1988840"/>
            <a:ext cx="84249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000" b="1" dirty="0" smtClean="0">
                <a:latin typeface="Calibri" panose="020F0502020204030204" pitchFamily="34" charset="0"/>
              </a:rPr>
              <a:t>A képzési szintek közötti átjárhatóság elősegítéséhez jogszabály módosítások is szükségesek: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Felsőoktatási szakképzésből alapképzésbe egyszerűsödjön az átjárás</a:t>
            </a:r>
            <a:r>
              <a:rPr lang="hu-HU" sz="2000" dirty="0" smtClean="0">
                <a:latin typeface="Calibri" panose="020F0502020204030204" pitchFamily="34" charset="0"/>
              </a:rPr>
              <a:t>. (A részletes indoklást lásd háttéranyagban.) </a:t>
            </a:r>
          </a:p>
          <a:p>
            <a:pPr algn="just"/>
            <a:r>
              <a:rPr lang="hu-HU" sz="2000" b="1" dirty="0">
                <a:latin typeface="Calibri" panose="020F0502020204030204" pitchFamily="34" charset="0"/>
              </a:rPr>
              <a:t> </a:t>
            </a:r>
            <a:r>
              <a:rPr lang="hu-HU" sz="2000" b="1" dirty="0" smtClean="0">
                <a:latin typeface="Calibri" panose="020F0502020204030204" pitchFamily="34" charset="0"/>
              </a:rPr>
              <a:t>     Jogszabály módosításokat igényel.</a:t>
            </a:r>
          </a:p>
          <a:p>
            <a:pPr algn="just"/>
            <a:endParaRPr lang="hu-HU" sz="2000" b="1" dirty="0" smtClean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Az alapképzésből a felsőoktatási szakképzésbe történő átjárhatóság erősítése, a </a:t>
            </a:r>
            <a:r>
              <a:rPr lang="hu-HU" sz="2000" b="1" dirty="0" err="1" smtClean="0">
                <a:latin typeface="Calibri" panose="020F0502020204030204" pitchFamily="34" charset="0"/>
              </a:rPr>
              <a:t>FOSZK-on</a:t>
            </a:r>
            <a:r>
              <a:rPr lang="hu-HU" sz="2000" b="1" dirty="0" smtClean="0">
                <a:latin typeface="Calibri" panose="020F0502020204030204" pitchFamily="34" charset="0"/>
              </a:rPr>
              <a:t> keresztüli kivezetés lehetőségnek megteremtése.</a:t>
            </a:r>
          </a:p>
          <a:p>
            <a:pPr algn="just"/>
            <a:r>
              <a:rPr lang="hu-HU" sz="2000" dirty="0" smtClean="0">
                <a:latin typeface="Calibri" panose="020F0502020204030204" pitchFamily="34" charset="0"/>
              </a:rPr>
              <a:t>      (A részletes indoklás, a háttéranyagban olvasható.) „Jó minősítés”     	szükséges!</a:t>
            </a:r>
          </a:p>
          <a:p>
            <a:pPr algn="just"/>
            <a:r>
              <a:rPr lang="hu-HU" sz="2000" b="1" dirty="0">
                <a:latin typeface="Calibri" panose="020F0502020204030204" pitchFamily="34" charset="0"/>
              </a:rPr>
              <a:t> </a:t>
            </a:r>
            <a:r>
              <a:rPr lang="hu-HU" sz="2000" b="1" dirty="0" smtClean="0">
                <a:latin typeface="Calibri" panose="020F0502020204030204" pitchFamily="34" charset="0"/>
              </a:rPr>
              <a:t>     Jogszabály módosításokat igényel.</a:t>
            </a:r>
          </a:p>
          <a:p>
            <a:pPr algn="just"/>
            <a:endParaRPr lang="hu-HU" sz="2000" b="1" dirty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Az OKJ képzésekkel </a:t>
            </a:r>
            <a:r>
              <a:rPr lang="hu-HU" sz="2000" dirty="0" smtClean="0">
                <a:latin typeface="Calibri" panose="020F0502020204030204" pitchFamily="34" charset="0"/>
              </a:rPr>
              <a:t>való harmonizációt  is meg kell teremteni, a munkaerő-piac szereplői felé a tájékoztatás szintén elengedhetetlen. (EMMI, Innovációs és Technológiai Minisztérium).</a:t>
            </a:r>
          </a:p>
        </p:txBody>
      </p:sp>
    </p:spTree>
    <p:extLst>
      <p:ext uri="{BB962C8B-B14F-4D97-AF65-F5344CB8AC3E}">
        <p14:creationId xmlns:p14="http://schemas.microsoft.com/office/powerpoint/2010/main" val="34627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Diagram 4"/>
          <p:cNvGraphicFramePr>
            <a:graphicFrameLocks/>
          </p:cNvGraphicFramePr>
          <p:nvPr/>
        </p:nvGraphicFramePr>
        <p:xfrm>
          <a:off x="323850" y="692150"/>
          <a:ext cx="7993063" cy="554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4" imgW="7992549" imgH="5541744" progId="Excel.Chart.8">
                  <p:embed/>
                </p:oleObj>
              </mc:Choice>
              <mc:Fallback>
                <p:oleObj r:id="rId4" imgW="7992549" imgH="5541744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692150"/>
                        <a:ext cx="7993063" cy="554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rapezoid 5"/>
          <p:cNvSpPr/>
          <p:nvPr/>
        </p:nvSpPr>
        <p:spPr>
          <a:xfrm>
            <a:off x="8027988" y="2060575"/>
            <a:ext cx="647700" cy="3168650"/>
          </a:xfrm>
          <a:prstGeom prst="trapezoid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" name="Szövegdoboz 1"/>
          <p:cNvSpPr txBox="1"/>
          <p:nvPr/>
        </p:nvSpPr>
        <p:spPr>
          <a:xfrm rot="16200000">
            <a:off x="7559675" y="3249613"/>
            <a:ext cx="1584325" cy="215900"/>
          </a:xfrm>
          <a:prstGeom prst="rect">
            <a:avLst/>
          </a:prstGeom>
          <a:ln>
            <a:noFill/>
          </a:ln>
        </p:spPr>
        <p:txBody>
          <a:bodyPr lIns="0" tIns="0" rIns="0" bIns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400" spc="33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Munkaerőpiac</a:t>
            </a:r>
            <a:endParaRPr lang="hu-HU" sz="1400" spc="33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zövegdoboz 1"/>
          <p:cNvSpPr txBox="1"/>
          <p:nvPr/>
        </p:nvSpPr>
        <p:spPr>
          <a:xfrm>
            <a:off x="2987675" y="476250"/>
            <a:ext cx="3024188" cy="576263"/>
          </a:xfrm>
          <a:prstGeom prst="rect">
            <a:avLst/>
          </a:prstGeom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Képzési szerkezet</a:t>
            </a:r>
            <a:endParaRPr lang="hu-HU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Szövegdoboz 1"/>
          <p:cNvSpPr txBox="1"/>
          <p:nvPr/>
        </p:nvSpPr>
        <p:spPr>
          <a:xfrm>
            <a:off x="3419475" y="4221163"/>
            <a:ext cx="1223963" cy="349250"/>
          </a:xfrm>
          <a:prstGeom prst="rect">
            <a:avLst/>
          </a:prstGeom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BA/</a:t>
            </a:r>
            <a:r>
              <a:rPr lang="hu-HU" sz="2400" b="1" dirty="0" err="1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BSc</a:t>
            </a:r>
            <a:endParaRPr lang="hu-HU" sz="1800" b="1" dirty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Szövegdoboz 1"/>
          <p:cNvSpPr txBox="1"/>
          <p:nvPr/>
        </p:nvSpPr>
        <p:spPr>
          <a:xfrm>
            <a:off x="2484438" y="5084763"/>
            <a:ext cx="628650" cy="349250"/>
          </a:xfrm>
          <a:prstGeom prst="rect">
            <a:avLst/>
          </a:prstGeom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év</a:t>
            </a:r>
            <a:endParaRPr lang="hu-HU" sz="1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Szövegdoboz 1"/>
          <p:cNvSpPr txBox="1"/>
          <p:nvPr/>
        </p:nvSpPr>
        <p:spPr>
          <a:xfrm>
            <a:off x="2484438" y="4868863"/>
            <a:ext cx="628650" cy="349250"/>
          </a:xfrm>
          <a:prstGeom prst="rect">
            <a:avLst/>
          </a:prstGeom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év</a:t>
            </a:r>
            <a:endParaRPr lang="hu-HU" sz="1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1835696" y="5108575"/>
            <a:ext cx="3650672" cy="0"/>
          </a:xfrm>
          <a:prstGeom prst="line">
            <a:avLst/>
          </a:prstGeom>
          <a:noFill/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</a:ln>
          <a:effectLst>
            <a:innerShdw blurRad="63500" dist="2286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zövegdoboz 1"/>
          <p:cNvSpPr txBox="1"/>
          <p:nvPr/>
        </p:nvSpPr>
        <p:spPr>
          <a:xfrm>
            <a:off x="3779838" y="4941888"/>
            <a:ext cx="1008062" cy="361950"/>
          </a:xfrm>
          <a:prstGeom prst="rect">
            <a:avLst/>
          </a:prstGeom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b="1" dirty="0" err="1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FSz</a:t>
            </a:r>
            <a:endParaRPr lang="hu-HU" sz="1600" b="1" dirty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Szövegdoboz 1"/>
          <p:cNvSpPr txBox="1"/>
          <p:nvPr/>
        </p:nvSpPr>
        <p:spPr>
          <a:xfrm>
            <a:off x="4067175" y="2420938"/>
            <a:ext cx="576263" cy="28733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PhD</a:t>
            </a:r>
            <a:endParaRPr lang="hu-HU" sz="1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Egyenes összekötő 18"/>
          <p:cNvSpPr/>
          <p:nvPr/>
        </p:nvSpPr>
        <p:spPr>
          <a:xfrm flipV="1">
            <a:off x="5508625" y="4221163"/>
            <a:ext cx="1203325" cy="936625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0" name="Egyenes összekötő 19"/>
          <p:cNvSpPr/>
          <p:nvPr/>
        </p:nvSpPr>
        <p:spPr>
          <a:xfrm>
            <a:off x="2051050" y="4941888"/>
            <a:ext cx="3381375" cy="4762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1" name="Egyenes összekötő 20"/>
          <p:cNvSpPr/>
          <p:nvPr/>
        </p:nvSpPr>
        <p:spPr>
          <a:xfrm flipV="1">
            <a:off x="2916238" y="3860800"/>
            <a:ext cx="2078037" cy="4763"/>
          </a:xfrm>
          <a:prstGeom prst="line">
            <a:avLst/>
          </a:prstGeom>
          <a:noFill/>
          <a:ln w="25400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2" name="Egyenes összekötő 21"/>
          <p:cNvSpPr/>
          <p:nvPr/>
        </p:nvSpPr>
        <p:spPr>
          <a:xfrm flipV="1">
            <a:off x="5003800" y="3284538"/>
            <a:ext cx="720725" cy="563562"/>
          </a:xfrm>
          <a:prstGeom prst="line">
            <a:avLst/>
          </a:prstGeom>
          <a:noFill/>
          <a:ln w="25400" cap="flat" cmpd="sng" algn="ctr">
            <a:solidFill>
              <a:srgbClr val="C0504D">
                <a:lumMod val="20000"/>
                <a:lumOff val="80000"/>
              </a:srgbClr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3" name="Egyenes összekötő 22"/>
          <p:cNvSpPr/>
          <p:nvPr/>
        </p:nvSpPr>
        <p:spPr>
          <a:xfrm flipV="1">
            <a:off x="3203575" y="3573463"/>
            <a:ext cx="1679575" cy="9525"/>
          </a:xfrm>
          <a:prstGeom prst="line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4" name="Egyenes összekötő 23"/>
          <p:cNvSpPr/>
          <p:nvPr/>
        </p:nvSpPr>
        <p:spPr>
          <a:xfrm flipV="1">
            <a:off x="4787900" y="2924175"/>
            <a:ext cx="431800" cy="344488"/>
          </a:xfrm>
          <a:prstGeom prst="line">
            <a:avLst/>
          </a:prstGeom>
          <a:noFill/>
          <a:ln w="19050" cap="flat" cmpd="sng" algn="ctr">
            <a:solidFill>
              <a:schemeClr val="accent2">
                <a:lumMod val="60000"/>
                <a:lumOff val="4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5" name="Egyenes összekötő 24"/>
          <p:cNvSpPr/>
          <p:nvPr/>
        </p:nvSpPr>
        <p:spPr>
          <a:xfrm flipV="1">
            <a:off x="4859338" y="3141663"/>
            <a:ext cx="558800" cy="415925"/>
          </a:xfrm>
          <a:prstGeom prst="line">
            <a:avLst/>
          </a:prstGeom>
          <a:noFill/>
          <a:ln w="19050" cap="flat" cmpd="sng" algn="ctr">
            <a:solidFill>
              <a:schemeClr val="accent2">
                <a:lumMod val="60000"/>
                <a:lumOff val="4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6" name="Egyenes összekötő 25"/>
          <p:cNvSpPr/>
          <p:nvPr/>
        </p:nvSpPr>
        <p:spPr>
          <a:xfrm>
            <a:off x="3419475" y="3284538"/>
            <a:ext cx="1382713" cy="1587"/>
          </a:xfrm>
          <a:prstGeom prst="line">
            <a:avLst/>
          </a:prstGeom>
          <a:noFill/>
          <a:ln w="19050" cap="flat" cmpd="sng" algn="ctr">
            <a:solidFill>
              <a:srgbClr val="C0504D">
                <a:lumMod val="40000"/>
                <a:lumOff val="60000"/>
              </a:srgbClr>
            </a:solidFill>
            <a:prstDash val="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6" name="Szövegdoboz 1"/>
          <p:cNvSpPr txBox="1"/>
          <p:nvPr/>
        </p:nvSpPr>
        <p:spPr>
          <a:xfrm>
            <a:off x="3419475" y="3141663"/>
            <a:ext cx="1439863" cy="349250"/>
          </a:xfrm>
          <a:prstGeom prst="rect">
            <a:avLst/>
          </a:prstGeom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smtClean="0">
                <a:solidFill>
                  <a:srgbClr val="C0504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MA/MSc</a:t>
            </a:r>
            <a:endParaRPr lang="hu-HU" sz="1800" b="1" dirty="0">
              <a:solidFill>
                <a:srgbClr val="C0504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Egyenes összekötő 26"/>
          <p:cNvSpPr/>
          <p:nvPr/>
        </p:nvSpPr>
        <p:spPr>
          <a:xfrm>
            <a:off x="3563938" y="3068638"/>
            <a:ext cx="1098550" cy="1587"/>
          </a:xfrm>
          <a:prstGeom prst="line">
            <a:avLst/>
          </a:prstGeom>
          <a:noFill/>
          <a:ln w="19050" cap="flat" cmpd="sng" algn="ctr">
            <a:solidFill>
              <a:srgbClr val="C0504D">
                <a:lumMod val="40000"/>
                <a:lumOff val="60000"/>
              </a:srgbClr>
            </a:solidFill>
            <a:prstDash val="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8" name="Egyenes összekötő 27"/>
          <p:cNvSpPr/>
          <p:nvPr/>
        </p:nvSpPr>
        <p:spPr>
          <a:xfrm flipV="1">
            <a:off x="4716463" y="2781300"/>
            <a:ext cx="379412" cy="284163"/>
          </a:xfrm>
          <a:prstGeom prst="line">
            <a:avLst/>
          </a:prstGeom>
          <a:noFill/>
          <a:ln w="19050" cap="flat" cmpd="sng" algn="ctr">
            <a:solidFill>
              <a:schemeClr val="accent2">
                <a:lumMod val="60000"/>
                <a:lumOff val="4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9" name="Egyenes összekötő 28"/>
          <p:cNvSpPr/>
          <p:nvPr/>
        </p:nvSpPr>
        <p:spPr>
          <a:xfrm flipV="1">
            <a:off x="5435600" y="4076700"/>
            <a:ext cx="1131888" cy="865188"/>
          </a:xfrm>
          <a:prstGeom prst="line">
            <a:avLst/>
          </a:prstGeom>
          <a:noFill/>
          <a:ln w="25400" cap="flat" cmpd="sng" algn="ctr">
            <a:solidFill>
              <a:srgbClr val="C0504D">
                <a:lumMod val="20000"/>
                <a:lumOff val="80000"/>
              </a:srgbClr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0" name="Egyenes összekötő 29"/>
          <p:cNvSpPr/>
          <p:nvPr/>
        </p:nvSpPr>
        <p:spPr>
          <a:xfrm>
            <a:off x="3779838" y="2781300"/>
            <a:ext cx="760412" cy="6350"/>
          </a:xfrm>
          <a:prstGeom prst="line">
            <a:avLst/>
          </a:prstGeom>
          <a:noFill/>
          <a:ln w="25400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1" name="Egyenes összekötő 30"/>
          <p:cNvSpPr/>
          <p:nvPr/>
        </p:nvSpPr>
        <p:spPr>
          <a:xfrm flipV="1">
            <a:off x="4572000" y="2565400"/>
            <a:ext cx="257175" cy="215900"/>
          </a:xfrm>
          <a:prstGeom prst="line">
            <a:avLst/>
          </a:prstGeom>
          <a:noFill/>
          <a:ln w="25400" cap="flat" cmpd="sng" algn="ctr">
            <a:solidFill>
              <a:srgbClr val="C0504D">
                <a:lumMod val="20000"/>
                <a:lumOff val="80000"/>
              </a:srgbClr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2" name="Trapezoid 31"/>
          <p:cNvSpPr/>
          <p:nvPr/>
        </p:nvSpPr>
        <p:spPr>
          <a:xfrm rot="19194583">
            <a:off x="5381625" y="2782888"/>
            <a:ext cx="431800" cy="1779587"/>
          </a:xfrm>
          <a:prstGeom prst="trapezoid">
            <a:avLst/>
          </a:prstGeom>
          <a:solidFill>
            <a:schemeClr val="accent6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3" name="Szövegdoboz 1"/>
          <p:cNvSpPr txBox="1"/>
          <p:nvPr/>
        </p:nvSpPr>
        <p:spPr>
          <a:xfrm rot="2994785">
            <a:off x="4673201" y="3482508"/>
            <a:ext cx="1810650" cy="354245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lIns="0" tIns="0" rIns="0" bIns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800" b="1" i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Osztatlan képzés</a:t>
            </a:r>
            <a:endParaRPr lang="hu-HU" sz="1800" b="1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Szövegdoboz 1"/>
          <p:cNvSpPr txBox="1"/>
          <p:nvPr/>
        </p:nvSpPr>
        <p:spPr>
          <a:xfrm>
            <a:off x="1403648" y="1412776"/>
            <a:ext cx="1694333" cy="375925"/>
          </a:xfrm>
          <a:prstGeom prst="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b="1" dirty="0" smtClean="0"/>
              <a:t>BEMENET</a:t>
            </a:r>
            <a:endParaRPr lang="hu-HU" sz="2000" b="1" dirty="0"/>
          </a:p>
        </p:txBody>
      </p:sp>
      <p:sp>
        <p:nvSpPr>
          <p:cNvPr id="35" name="Jobbra nyíl 34"/>
          <p:cNvSpPr/>
          <p:nvPr/>
        </p:nvSpPr>
        <p:spPr>
          <a:xfrm>
            <a:off x="755576" y="5157192"/>
            <a:ext cx="934368" cy="187962"/>
          </a:xfrm>
          <a:prstGeom prst="rightArrow">
            <a:avLst>
              <a:gd name="adj1" fmla="val 42089"/>
              <a:gd name="adj2" fmla="val 50000"/>
            </a:avLst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6" name="Szövegdoboz 1"/>
          <p:cNvSpPr txBox="1"/>
          <p:nvPr/>
        </p:nvSpPr>
        <p:spPr>
          <a:xfrm>
            <a:off x="684213" y="4868863"/>
            <a:ext cx="1289050" cy="349250"/>
          </a:xfrm>
          <a:prstGeom prst="rect">
            <a:avLst/>
          </a:prstGeom>
        </p:spPr>
        <p:txBody>
          <a:bodyPr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Érettségi</a:t>
            </a:r>
            <a:endParaRPr lang="hu-H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Szövegdoboz 1"/>
          <p:cNvSpPr txBox="1"/>
          <p:nvPr/>
        </p:nvSpPr>
        <p:spPr>
          <a:xfrm>
            <a:off x="6300191" y="1340768"/>
            <a:ext cx="1519833" cy="349255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b="1" dirty="0" smtClean="0"/>
              <a:t>KIMENET</a:t>
            </a:r>
            <a:endParaRPr lang="hu-HU" sz="2000" b="1" dirty="0"/>
          </a:p>
        </p:txBody>
      </p:sp>
      <p:sp>
        <p:nvSpPr>
          <p:cNvPr id="39" name="Jobbra nyíl 38"/>
          <p:cNvSpPr/>
          <p:nvPr/>
        </p:nvSpPr>
        <p:spPr>
          <a:xfrm>
            <a:off x="6876256" y="4221088"/>
            <a:ext cx="1131713" cy="144049"/>
          </a:xfrm>
          <a:prstGeom prst="rightArrow">
            <a:avLst>
              <a:gd name="adj1" fmla="val 42089"/>
              <a:gd name="adj2" fmla="val 50000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0" name="Szövegdoboz 1"/>
          <p:cNvSpPr txBox="1"/>
          <p:nvPr/>
        </p:nvSpPr>
        <p:spPr>
          <a:xfrm>
            <a:off x="6804025" y="4076700"/>
            <a:ext cx="1119188" cy="204788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Pl.: ügyintéző</a:t>
            </a:r>
            <a:endParaRPr lang="hu-H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Jobbra nyíl 40"/>
          <p:cNvSpPr/>
          <p:nvPr/>
        </p:nvSpPr>
        <p:spPr>
          <a:xfrm>
            <a:off x="755576" y="4725144"/>
            <a:ext cx="1156810" cy="165784"/>
          </a:xfrm>
          <a:prstGeom prst="rightArrow">
            <a:avLst>
              <a:gd name="adj1" fmla="val 42089"/>
              <a:gd name="adj2" fmla="val 50000"/>
            </a:avLst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2" name="Téglalap 41"/>
          <p:cNvSpPr/>
          <p:nvPr/>
        </p:nvSpPr>
        <p:spPr>
          <a:xfrm>
            <a:off x="395536" y="4073525"/>
            <a:ext cx="1855278" cy="86177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Érettségi vagy </a:t>
            </a:r>
          </a:p>
          <a:p>
            <a:pPr algn="ctr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Alapozó fokozat</a:t>
            </a:r>
          </a:p>
          <a:p>
            <a:pPr algn="ctr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hu-HU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Foundation</a:t>
            </a:r>
            <a:r>
              <a:rPr lang="hu-H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degree</a:t>
            </a:r>
            <a:r>
              <a:rPr lang="hu-H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hu-H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Körbe nyíl 42"/>
          <p:cNvSpPr/>
          <p:nvPr/>
        </p:nvSpPr>
        <p:spPr>
          <a:xfrm rot="18296356">
            <a:off x="1943101" y="4411662"/>
            <a:ext cx="711200" cy="80962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941614"/>
              <a:gd name="adj5" fmla="val 1250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4" name="Körbe nyíl 43"/>
          <p:cNvSpPr/>
          <p:nvPr/>
        </p:nvSpPr>
        <p:spPr>
          <a:xfrm rot="7813359" flipV="1">
            <a:off x="2121694" y="4296569"/>
            <a:ext cx="827088" cy="94615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941614"/>
              <a:gd name="adj5" fmla="val 12500"/>
            </a:avLst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pic>
        <p:nvPicPr>
          <p:cNvPr id="45" name="chart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429000"/>
            <a:ext cx="2016124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Jobbra nyíl 45"/>
          <p:cNvSpPr/>
          <p:nvPr/>
        </p:nvSpPr>
        <p:spPr>
          <a:xfrm>
            <a:off x="6732240" y="4005064"/>
            <a:ext cx="1297166" cy="166117"/>
          </a:xfrm>
          <a:prstGeom prst="rightArrow">
            <a:avLst>
              <a:gd name="adj1" fmla="val 42089"/>
              <a:gd name="adj2" fmla="val 50000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7" name="Jobbra nyíl 46"/>
          <p:cNvSpPr/>
          <p:nvPr/>
        </p:nvSpPr>
        <p:spPr>
          <a:xfrm>
            <a:off x="1619672" y="3645024"/>
            <a:ext cx="1230985" cy="157467"/>
          </a:xfrm>
          <a:prstGeom prst="rightArrow">
            <a:avLst>
              <a:gd name="adj1" fmla="val 42089"/>
              <a:gd name="adj2" fmla="val 50000"/>
            </a:avLst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8" name="Szövegdoboz 1"/>
          <p:cNvSpPr txBox="1"/>
          <p:nvPr/>
        </p:nvSpPr>
        <p:spPr>
          <a:xfrm>
            <a:off x="1403350" y="2997200"/>
            <a:ext cx="1639888" cy="655638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Felsőfokú alapfokozat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BA/BSc</a:t>
            </a:r>
            <a:endParaRPr lang="hu-H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Jobbra nyíl 48"/>
          <p:cNvSpPr/>
          <p:nvPr/>
        </p:nvSpPr>
        <p:spPr>
          <a:xfrm>
            <a:off x="5868144" y="3356992"/>
            <a:ext cx="2112361" cy="181032"/>
          </a:xfrm>
          <a:prstGeom prst="rightArrow">
            <a:avLst>
              <a:gd name="adj1" fmla="val 42089"/>
              <a:gd name="adj2" fmla="val 50000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0" name="Szövegdoboz 1"/>
          <p:cNvSpPr txBox="1"/>
          <p:nvPr/>
        </p:nvSpPr>
        <p:spPr>
          <a:xfrm>
            <a:off x="5867400" y="2997200"/>
            <a:ext cx="1952625" cy="349250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Felsőfokú alapfokozat</a:t>
            </a:r>
          </a:p>
          <a:p>
            <a:pPr algn="ctr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és szakképzettség</a:t>
            </a:r>
            <a:endParaRPr lang="hu-H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Jobbra nyíl 50"/>
          <p:cNvSpPr/>
          <p:nvPr/>
        </p:nvSpPr>
        <p:spPr>
          <a:xfrm>
            <a:off x="2483768" y="2636912"/>
            <a:ext cx="1228427" cy="165784"/>
          </a:xfrm>
          <a:prstGeom prst="rightArrow">
            <a:avLst>
              <a:gd name="adj1" fmla="val 42089"/>
              <a:gd name="adj2" fmla="val 50000"/>
            </a:avLst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2" name="Szövegdoboz 1"/>
          <p:cNvSpPr txBox="1"/>
          <p:nvPr/>
        </p:nvSpPr>
        <p:spPr>
          <a:xfrm>
            <a:off x="2484438" y="2205038"/>
            <a:ext cx="1317625" cy="427037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Mesterfokozat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MA/MSC</a:t>
            </a:r>
            <a:endParaRPr lang="hu-H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Jobbra nyíl 52"/>
          <p:cNvSpPr/>
          <p:nvPr/>
        </p:nvSpPr>
        <p:spPr>
          <a:xfrm>
            <a:off x="5076056" y="2708920"/>
            <a:ext cx="2894065" cy="209974"/>
          </a:xfrm>
          <a:prstGeom prst="rightArrow">
            <a:avLst>
              <a:gd name="adj1" fmla="val 42089"/>
              <a:gd name="adj2" fmla="val 50000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4" name="Szövegdoboz 1"/>
          <p:cNvSpPr txBox="1"/>
          <p:nvPr/>
        </p:nvSpPr>
        <p:spPr>
          <a:xfrm>
            <a:off x="4859338" y="2420938"/>
            <a:ext cx="3092450" cy="349250"/>
          </a:xfrm>
          <a:prstGeom prst="rect">
            <a:avLst/>
          </a:prstGeom>
        </p:spPr>
        <p:txBody>
          <a:bodyPr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Mesterfokozat és szakképzettség</a:t>
            </a:r>
            <a:endParaRPr lang="hu-H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Jobbra nyíl 54"/>
          <p:cNvSpPr/>
          <p:nvPr/>
        </p:nvSpPr>
        <p:spPr>
          <a:xfrm>
            <a:off x="4427984" y="2060848"/>
            <a:ext cx="3688798" cy="200050"/>
          </a:xfrm>
          <a:prstGeom prst="rightArrow">
            <a:avLst>
              <a:gd name="adj1" fmla="val 42089"/>
              <a:gd name="adj2" fmla="val 50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6" name="Téglalap 55"/>
          <p:cNvSpPr/>
          <p:nvPr/>
        </p:nvSpPr>
        <p:spPr>
          <a:xfrm>
            <a:off x="5867400" y="1844675"/>
            <a:ext cx="1512888" cy="33813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Doktori fokozat</a:t>
            </a: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270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14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24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54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64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74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84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204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21400"/>
                            </p:stCondLst>
                            <p:childTnLst>
                              <p:par>
                                <p:cTn id="1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22400"/>
                            </p:stCondLst>
                            <p:childTnLst>
                              <p:par>
                                <p:cTn id="1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23400"/>
                            </p:stCondLst>
                            <p:childTnLst>
                              <p:par>
                                <p:cTn id="1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25400"/>
                            </p:stCondLst>
                            <p:childTnLst>
                              <p:par>
                                <p:cTn id="1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6400"/>
                            </p:stCondLst>
                            <p:childTnLst>
                              <p:par>
                                <p:cTn id="1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28400"/>
                            </p:stCondLst>
                            <p:childTnLst>
                              <p:par>
                                <p:cTn id="1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  <p:bldP spid="11" grpId="0"/>
      <p:bldP spid="17" grpId="0"/>
      <p:bldP spid="16" grpId="0"/>
      <p:bldP spid="36" grpId="0"/>
      <p:bldP spid="40" grpId="0"/>
      <p:bldP spid="42" grpId="0"/>
      <p:bldP spid="48" grpId="0"/>
      <p:bldP spid="50" grpId="0"/>
      <p:bldP spid="52" grpId="0"/>
      <p:bldP spid="54" grpId="0"/>
      <p:bldP spid="5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1422" y="980729"/>
            <a:ext cx="8205378" cy="1008112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Javaslatok, ajánlások IV.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454757" y="1988840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000" b="1" dirty="0" smtClean="0">
                <a:latin typeface="Calibri" panose="020F0502020204030204" pitchFamily="34" charset="0"/>
              </a:rPr>
              <a:t>A duális képzés fejlesztésével összefüggő javaslatok:</a:t>
            </a:r>
          </a:p>
          <a:p>
            <a:pPr algn="just"/>
            <a:endParaRPr lang="hu-HU" sz="2000" b="1" dirty="0" smtClean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Államilag támogatott és </a:t>
            </a:r>
            <a:r>
              <a:rPr lang="hu-HU" sz="2000" b="1" dirty="0" smtClean="0">
                <a:latin typeface="Calibri" panose="020F0502020204030204" pitchFamily="34" charset="0"/>
              </a:rPr>
              <a:t>önköltséges hallgatók </a:t>
            </a:r>
            <a:r>
              <a:rPr lang="hu-HU" sz="2000" dirty="0" smtClean="0">
                <a:latin typeface="Calibri" panose="020F0502020204030204" pitchFamily="34" charset="0"/>
              </a:rPr>
              <a:t>azonos támogatása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u-HU" sz="2000" dirty="0" smtClean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Támogatások nagysága  a mindenkori </a:t>
            </a:r>
            <a:r>
              <a:rPr lang="hu-HU" sz="2000" b="1" dirty="0" smtClean="0">
                <a:latin typeface="Calibri" panose="020F0502020204030204" pitchFamily="34" charset="0"/>
              </a:rPr>
              <a:t>minimálbérhez</a:t>
            </a:r>
            <a:r>
              <a:rPr lang="hu-HU" sz="2000" dirty="0" smtClean="0">
                <a:latin typeface="Calibri" panose="020F0502020204030204" pitchFamily="34" charset="0"/>
              </a:rPr>
              <a:t> igazodjon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u-HU" sz="2000" dirty="0" smtClean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A vállalati és az intézményi felvételi eljárás jobb </a:t>
            </a:r>
            <a:r>
              <a:rPr lang="hu-HU" sz="2000" b="1" dirty="0" smtClean="0">
                <a:latin typeface="Calibri" panose="020F0502020204030204" pitchFamily="34" charset="0"/>
              </a:rPr>
              <a:t>összehangolása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u-HU" sz="2000" dirty="0" smtClean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A hallgatók és a vállalatok és az intézmények garanciális feltételinek szabályozása</a:t>
            </a:r>
          </a:p>
          <a:p>
            <a:pPr algn="just"/>
            <a:endParaRPr lang="hu-HU" sz="2000" dirty="0" smtClean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b="1" smtClean="0">
                <a:latin typeface="Calibri" panose="020F0502020204030204" pitchFamily="34" charset="0"/>
              </a:rPr>
              <a:t>Duális Képzési </a:t>
            </a:r>
            <a:r>
              <a:rPr lang="hu-HU" sz="2000" b="1" dirty="0" smtClean="0">
                <a:latin typeface="Calibri" panose="020F0502020204030204" pitchFamily="34" charset="0"/>
              </a:rPr>
              <a:t>Központok </a:t>
            </a:r>
            <a:r>
              <a:rPr lang="hu-HU" sz="2000" dirty="0" smtClean="0">
                <a:latin typeface="Calibri" panose="020F0502020204030204" pitchFamily="34" charset="0"/>
              </a:rPr>
              <a:t>alapítása</a:t>
            </a:r>
          </a:p>
        </p:txBody>
      </p:sp>
    </p:spTree>
    <p:extLst>
      <p:ext uri="{BB962C8B-B14F-4D97-AF65-F5344CB8AC3E}">
        <p14:creationId xmlns:p14="http://schemas.microsoft.com/office/powerpoint/2010/main" val="34627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1422" y="980729"/>
            <a:ext cx="8205378" cy="1008112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Javaslatok, ajánlások V.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447911" y="1988840"/>
            <a:ext cx="84249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000" b="1" dirty="0" smtClean="0">
                <a:latin typeface="Calibri" panose="020F0502020204030204" pitchFamily="34" charset="0"/>
              </a:rPr>
              <a:t>További az </a:t>
            </a:r>
            <a:r>
              <a:rPr lang="hu-HU" sz="2000" b="1" dirty="0" err="1" smtClean="0">
                <a:latin typeface="Calibri" panose="020F0502020204030204" pitchFamily="34" charset="0"/>
              </a:rPr>
              <a:t>MRK-hoz</a:t>
            </a:r>
            <a:r>
              <a:rPr lang="hu-HU" sz="2000" b="1" dirty="0" smtClean="0">
                <a:latin typeface="Calibri" panose="020F0502020204030204" pitchFamily="34" charset="0"/>
              </a:rPr>
              <a:t> beérkezett javaslat:</a:t>
            </a:r>
          </a:p>
          <a:p>
            <a:pPr algn="just"/>
            <a:endParaRPr lang="hu-HU" sz="2000" b="1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Gazdálkodási és menedzsment és a Turizmus-vendéglátás alapszakon a szakmai gyakorlat idejének pontosítása a </a:t>
            </a:r>
            <a:r>
              <a:rPr lang="hu-HU" sz="2000" b="1" dirty="0" err="1" smtClean="0">
                <a:latin typeface="Calibri" panose="020F0502020204030204" pitchFamily="34" charset="0"/>
              </a:rPr>
              <a:t>KKK-k-ban</a:t>
            </a:r>
            <a:r>
              <a:rPr lang="hu-HU" sz="2000" b="1" dirty="0" smtClean="0">
                <a:latin typeface="Calibri" panose="020F0502020204030204" pitchFamily="34" charset="0"/>
              </a:rPr>
              <a:t>. </a:t>
            </a:r>
            <a:r>
              <a:rPr lang="hu-HU" sz="2000" dirty="0" smtClean="0">
                <a:latin typeface="Calibri" panose="020F0502020204030204" pitchFamily="34" charset="0"/>
              </a:rPr>
              <a:t>(A javaslat </a:t>
            </a:r>
            <a:r>
              <a:rPr lang="hu-HU" sz="2000" b="1" dirty="0" smtClean="0">
                <a:latin typeface="Calibri" panose="020F0502020204030204" pitchFamily="34" charset="0"/>
              </a:rPr>
              <a:t>minimum</a:t>
            </a:r>
            <a:r>
              <a:rPr lang="hu-HU" sz="2000" dirty="0" smtClean="0">
                <a:latin typeface="Calibri" panose="020F0502020204030204" pitchFamily="34" charset="0"/>
              </a:rPr>
              <a:t> 12 hét, vagy </a:t>
            </a:r>
            <a:r>
              <a:rPr lang="hu-HU" sz="2000" b="1" dirty="0" smtClean="0">
                <a:latin typeface="Calibri" panose="020F0502020204030204" pitchFamily="34" charset="0"/>
              </a:rPr>
              <a:t>1 félév összefüggő </a:t>
            </a:r>
            <a:r>
              <a:rPr lang="hu-HU" sz="2000" dirty="0" smtClean="0">
                <a:latin typeface="Calibri" panose="020F0502020204030204" pitchFamily="34" charset="0"/>
              </a:rPr>
              <a:t>szakmai gyakorlat.) </a:t>
            </a:r>
          </a:p>
          <a:p>
            <a:pPr lvl="1" algn="just"/>
            <a:endParaRPr lang="hu-HU" sz="20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A Turizmus-vendéglátás FOSZK esetében: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Törlendő az egészségügyi alkalmasság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Szakmai gyakorlat 1 félév, idényszerűség figyelembe vételével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hu-HU" sz="2000" dirty="0" err="1" smtClean="0">
                <a:latin typeface="Calibri" panose="020F0502020204030204" pitchFamily="34" charset="0"/>
              </a:rPr>
              <a:t>Idegennyelvi</a:t>
            </a:r>
            <a:r>
              <a:rPr lang="hu-HU" sz="2000" dirty="0" smtClean="0">
                <a:latin typeface="Calibri" panose="020F0502020204030204" pitchFamily="34" charset="0"/>
              </a:rPr>
              <a:t> követelmények módosítása. </a:t>
            </a:r>
            <a:r>
              <a:rPr lang="hu-HU" sz="2000" b="1" dirty="0">
                <a:latin typeface="Calibri" panose="020F0502020204030204" pitchFamily="34" charset="0"/>
              </a:rPr>
              <a:t>KKK módosítást igényel.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endParaRPr lang="hu-HU" sz="20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Valamennyi üzleti szakon </a:t>
            </a:r>
            <a:r>
              <a:rPr lang="hu-HU" sz="2000" dirty="0" err="1" smtClean="0">
                <a:latin typeface="Calibri" panose="020F0502020204030204" pitchFamily="34" charset="0"/>
              </a:rPr>
              <a:t>pontosítandó</a:t>
            </a:r>
            <a:r>
              <a:rPr lang="hu-HU" sz="2000" dirty="0" smtClean="0">
                <a:latin typeface="Calibri" panose="020F0502020204030204" pitchFamily="34" charset="0"/>
              </a:rPr>
              <a:t> a szakmai gyakorlat ideje: javaslat: </a:t>
            </a:r>
            <a:r>
              <a:rPr lang="hu-HU" sz="2000" b="1" dirty="0" smtClean="0">
                <a:latin typeface="Calibri" panose="020F0502020204030204" pitchFamily="34" charset="0"/>
              </a:rPr>
              <a:t>minimum</a:t>
            </a:r>
            <a:r>
              <a:rPr lang="hu-HU" sz="2000" dirty="0" smtClean="0">
                <a:latin typeface="Calibri" panose="020F0502020204030204" pitchFamily="34" charset="0"/>
              </a:rPr>
              <a:t> 12 hét, vagy legalább 1 félév összefüggő szakmai gyakorlat. </a:t>
            </a:r>
            <a:r>
              <a:rPr lang="hu-HU" sz="2000" b="1" dirty="0" smtClean="0">
                <a:latin typeface="Calibri" panose="020F0502020204030204" pitchFamily="34" charset="0"/>
              </a:rPr>
              <a:t>KKK módosítást igényel.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endParaRPr lang="hu-HU" sz="2000" dirty="0" smtClean="0">
              <a:latin typeface="Calibri" panose="020F0502020204030204" pitchFamily="34" charset="0"/>
            </a:endParaRPr>
          </a:p>
          <a:p>
            <a:pPr algn="just"/>
            <a:r>
              <a:rPr lang="hu-HU" sz="2000" b="1" dirty="0" smtClean="0">
                <a:latin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5121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6998" y="404665"/>
            <a:ext cx="8229600" cy="792088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Előzmények I.</a:t>
            </a:r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95536" y="1196752"/>
            <a:ext cx="86409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Munkabizottság 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ülései: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2016. december 6. MKIK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2017. január 17. BGE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2017. február 28. Siemens </a:t>
            </a:r>
            <a:r>
              <a:rPr lang="hu-H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Zrt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2017. június 21.</a:t>
            </a:r>
          </a:p>
          <a:p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Beérkezett 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vélemények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javaslatok: 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(Siemens </a:t>
            </a:r>
            <a:r>
              <a:rPr lang="hu-HU" sz="2400" dirty="0" err="1">
                <a:latin typeface="Arial" panose="020B0604020202020204" pitchFamily="34" charset="0"/>
                <a:cs typeface="Arial" panose="020B0604020202020204" pitchFamily="34" charset="0"/>
              </a:rPr>
              <a:t>Zrt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. FIVOSZ,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MNB, MKIK, EMMI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, BCE, BGE, PTE, SZTE,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SOE)</a:t>
            </a:r>
            <a:endParaRPr lang="hu-H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MRK - Gazdaságtudományi Bizottsági ülés, </a:t>
            </a:r>
          </a:p>
          <a:p>
            <a:pPr lvl="1"/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2017. 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árcius 30.</a:t>
            </a:r>
          </a:p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Felsőoktatási Kerekasztal</a:t>
            </a:r>
          </a:p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2017. 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prilis 21.</a:t>
            </a:r>
          </a:p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Államtitkári találkozó, 2017. május 15. </a:t>
            </a:r>
          </a:p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MRK Gazdaságtudományi Bizottság 2018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július 3.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970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1422" y="980729"/>
            <a:ext cx="8205378" cy="1008112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Tovább vizsgálandó területek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447911" y="2204864"/>
            <a:ext cx="830055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hu-HU" sz="2000" b="1" dirty="0" smtClean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A felsőoktatásba való bekerülés modellezése.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A szakonkénti ponthatárok változásának hatása, stb.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dirty="0">
                <a:latin typeface="Calibri" panose="020F0502020204030204" pitchFamily="34" charset="0"/>
              </a:rPr>
              <a:t> </a:t>
            </a:r>
            <a:r>
              <a:rPr lang="hu-HU" sz="2000" dirty="0" smtClean="0">
                <a:latin typeface="Calibri" panose="020F0502020204030204" pitchFamily="34" charset="0"/>
              </a:rPr>
              <a:t>2020-tól bevezetésre kerülő előzetes nyelvvizsga követelmények hatása az induló hallgatói létszámokra,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az intézményrendszer keresztmetszetében.</a:t>
            </a:r>
          </a:p>
          <a:p>
            <a:pPr lvl="1" algn="just"/>
            <a:endParaRPr lang="hu-HU" sz="2000" dirty="0" smtClean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A </a:t>
            </a:r>
            <a:r>
              <a:rPr lang="hu-HU" sz="2000" b="1" dirty="0" err="1" smtClean="0">
                <a:latin typeface="Calibri" panose="020F0502020204030204" pitchFamily="34" charset="0"/>
              </a:rPr>
              <a:t>nemzetköziesedés</a:t>
            </a:r>
            <a:r>
              <a:rPr lang="hu-HU" sz="2000" b="1" dirty="0" smtClean="0">
                <a:latin typeface="Calibri" panose="020F0502020204030204" pitchFamily="34" charset="0"/>
              </a:rPr>
              <a:t> </a:t>
            </a:r>
            <a:r>
              <a:rPr lang="hu-HU" sz="2000" dirty="0" smtClean="0">
                <a:latin typeface="Calibri" panose="020F0502020204030204" pitchFamily="34" charset="0"/>
              </a:rPr>
              <a:t>támogatásának rendszerszintű kiépítése,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hu-HU" sz="2000" dirty="0">
                <a:latin typeface="Calibri" panose="020F0502020204030204" pitchFamily="34" charset="0"/>
              </a:rPr>
              <a:t>a</a:t>
            </a:r>
            <a:r>
              <a:rPr lang="hu-HU" sz="2000" dirty="0" smtClean="0">
                <a:latin typeface="Calibri" panose="020F0502020204030204" pitchFamily="34" charset="0"/>
              </a:rPr>
              <a:t>z </a:t>
            </a:r>
            <a:r>
              <a:rPr lang="hu-HU" sz="2000" dirty="0" err="1" smtClean="0">
                <a:latin typeface="Calibri" panose="020F0502020204030204" pitchFamily="34" charset="0"/>
              </a:rPr>
              <a:t>idegennyelvű</a:t>
            </a:r>
            <a:r>
              <a:rPr lang="hu-HU" sz="2000" dirty="0" smtClean="0">
                <a:latin typeface="Calibri" panose="020F0502020204030204" pitchFamily="34" charset="0"/>
              </a:rPr>
              <a:t> képzések bővülése, feltételrendszere,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hu-HU" sz="2000" dirty="0">
                <a:latin typeface="Calibri" panose="020F0502020204030204" pitchFamily="34" charset="0"/>
              </a:rPr>
              <a:t>a</a:t>
            </a:r>
            <a:r>
              <a:rPr lang="hu-HU" sz="2000" dirty="0" smtClean="0">
                <a:latin typeface="Calibri" panose="020F0502020204030204" pitchFamily="34" charset="0"/>
              </a:rPr>
              <a:t> kettős diplomák kiépülés és terjedése.</a:t>
            </a:r>
          </a:p>
          <a:p>
            <a:pPr algn="just"/>
            <a:r>
              <a:rPr lang="hu-HU" sz="2000" b="1" dirty="0" smtClean="0">
                <a:latin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5121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1422" y="980729"/>
            <a:ext cx="8205378" cy="1008112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Összefoglalva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539552" y="2420888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 smtClean="0"/>
              <a:t>A Gazdasági Képzési Platform munkájában a </a:t>
            </a:r>
            <a:r>
              <a:rPr lang="hu-HU" b="1" dirty="0" smtClean="0"/>
              <a:t>képzésének tekintetében </a:t>
            </a:r>
            <a:r>
              <a:rPr lang="hu-HU" dirty="0" smtClean="0"/>
              <a:t>egy lényeges állomáshoz érkezett.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Az </a:t>
            </a:r>
            <a:r>
              <a:rPr lang="hu-HU" b="1" dirty="0" smtClean="0"/>
              <a:t>ágazati stratégia </a:t>
            </a:r>
            <a:r>
              <a:rPr lang="hu-HU" dirty="0" smtClean="0"/>
              <a:t>kialakításában azonban még sok teendő van.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Az akciótervünkben megfogalmazott további feladatok végrehajtásához ismét nyitni kell a </a:t>
            </a:r>
            <a:r>
              <a:rPr lang="hu-HU" b="1" dirty="0" smtClean="0"/>
              <a:t>munkaerő-piac szereplői </a:t>
            </a:r>
            <a:r>
              <a:rPr lang="hu-HU" dirty="0" smtClean="0"/>
              <a:t>felé és meg kell vizsgálni a további fejlesztési lehetőségeket is.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Hogyan tud csatlakozni a gazdaságtudományi képzési terület a fejlesztési programhoz, de legfőképpen, </a:t>
            </a:r>
            <a:r>
              <a:rPr lang="hu-HU" b="1" dirty="0" smtClean="0"/>
              <a:t>hogyan és milyen indikátorrendszerrel </a:t>
            </a:r>
            <a:r>
              <a:rPr lang="hu-HU" dirty="0" smtClean="0"/>
              <a:t>tudja mérni </a:t>
            </a:r>
            <a:r>
              <a:rPr lang="hu-HU" b="1" dirty="0" smtClean="0"/>
              <a:t>teljesítményét és számszerűsíteni elért eredményeit.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16383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hu-HU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Köszönöm a figyelmet!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18657" y="3343275"/>
            <a:ext cx="7772400" cy="1509712"/>
          </a:xfrm>
        </p:spPr>
        <p:txBody>
          <a:bodyPr>
            <a:normAutofit/>
          </a:bodyPr>
          <a:lstStyle/>
          <a:p>
            <a:pPr algn="ctr"/>
            <a:endParaRPr lang="hu-HU" dirty="0" smtClean="0">
              <a:hlinkClick r:id="rId2"/>
            </a:endParaRPr>
          </a:p>
          <a:p>
            <a:pPr algn="ctr"/>
            <a:r>
              <a:rPr lang="hu-HU" sz="2400" b="1" dirty="0" err="1">
                <a:latin typeface="Calibri" panose="020F0502020204030204" pitchFamily="34" charset="0"/>
                <a:hlinkClick r:id="rId2"/>
              </a:rPr>
              <a:t>k</a:t>
            </a:r>
            <a:r>
              <a:rPr lang="hu-HU" sz="2400" b="1" dirty="0" err="1" smtClean="0">
                <a:latin typeface="Calibri" panose="020F0502020204030204" pitchFamily="34" charset="0"/>
                <a:hlinkClick r:id="rId2"/>
              </a:rPr>
              <a:t>riszt.eva</a:t>
            </a:r>
            <a:r>
              <a:rPr lang="hu-HU" sz="2400" b="1" dirty="0" smtClean="0">
                <a:latin typeface="Calibri" panose="020F0502020204030204" pitchFamily="34" charset="0"/>
                <a:hlinkClick r:id="rId2"/>
              </a:rPr>
              <a:t>@</a:t>
            </a:r>
            <a:r>
              <a:rPr lang="hu-HU" sz="2400" b="1" dirty="0" err="1" smtClean="0">
                <a:latin typeface="Calibri" panose="020F0502020204030204" pitchFamily="34" charset="0"/>
                <a:hlinkClick r:id="rId2"/>
              </a:rPr>
              <a:t>uni-bge.hu</a:t>
            </a:r>
            <a:endParaRPr lang="hu-HU" sz="2400" b="1" dirty="0" smtClean="0">
              <a:latin typeface="Calibri" panose="020F0502020204030204" pitchFamily="34" charset="0"/>
              <a:hlinkClick r:id="rId2"/>
            </a:endParaRPr>
          </a:p>
          <a:p>
            <a:pPr algn="ctr"/>
            <a:r>
              <a:rPr lang="hu-HU" sz="2400" b="1" dirty="0" err="1" smtClean="0">
                <a:latin typeface="Calibri" panose="020F0502020204030204" pitchFamily="34" charset="0"/>
                <a:hlinkClick r:id="rId2"/>
              </a:rPr>
              <a:t>mrk</a:t>
            </a:r>
            <a:r>
              <a:rPr lang="hu-HU" sz="2400" b="1" dirty="0" smtClean="0">
                <a:latin typeface="Calibri" panose="020F0502020204030204" pitchFamily="34" charset="0"/>
                <a:hlinkClick r:id="rId2"/>
              </a:rPr>
              <a:t>@</a:t>
            </a:r>
            <a:r>
              <a:rPr lang="hu-HU" sz="2400" b="1" dirty="0" err="1" smtClean="0">
                <a:latin typeface="Calibri" panose="020F0502020204030204" pitchFamily="34" charset="0"/>
                <a:hlinkClick r:id="rId2"/>
              </a:rPr>
              <a:t>mrk.hu</a:t>
            </a:r>
            <a:endParaRPr lang="hu-HU" sz="2400" b="1" dirty="0" smtClean="0">
              <a:latin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58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4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Események I.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481422" y="2564904"/>
            <a:ext cx="842493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MRK Gazdaságtudományi Bizottsági ülés, 2017. július 12.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Módosító javaslatok befogadása és átvezetése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Munkaerő-piaci kérdőíves felmérés előkészítése és lebonyolítása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Gazdálkodástudományi Képzési Platform megalakulása, 2017. október  2.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Az Akcióterv átütemezése, feladattervre lebontása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Az állami felvételi ponthatárok hatásának vizsgálata a felsőoktatási szakokra jelentkezők számára</a:t>
            </a:r>
          </a:p>
        </p:txBody>
      </p:sp>
    </p:spTree>
    <p:extLst>
      <p:ext uri="{BB962C8B-B14F-4D97-AF65-F5344CB8AC3E}">
        <p14:creationId xmlns:p14="http://schemas.microsoft.com/office/powerpoint/2010/main" val="101271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Eredmények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539552" y="2996952"/>
            <a:ext cx="83668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Döntés-előkészítő anyag  </a:t>
            </a:r>
          </a:p>
          <a:p>
            <a:pPr algn="ctr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„Fokozatváltás a felsőoktatásban” stratégia </a:t>
            </a:r>
          </a:p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gazdaságtudományi képzési területi célkitűzéseinek </a:t>
            </a:r>
          </a:p>
          <a:p>
            <a:pPr algn="ctr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eléréséhez szükséges cselekvési terv elkészítéséhez</a:t>
            </a:r>
          </a:p>
          <a:p>
            <a:pPr algn="ctr">
              <a:lnSpc>
                <a:spcPct val="150000"/>
              </a:lnSpc>
            </a:pPr>
            <a:r>
              <a:rPr lang="hu-HU" sz="2000" b="1" dirty="0" smtClean="0">
                <a:latin typeface="Calibri" panose="020F0502020204030204" pitchFamily="34" charset="0"/>
              </a:rPr>
              <a:t>2017. október</a:t>
            </a:r>
          </a:p>
          <a:p>
            <a:pPr algn="ctr">
              <a:lnSpc>
                <a:spcPct val="150000"/>
              </a:lnSpc>
            </a:pPr>
            <a:endParaRPr lang="hu-HU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0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054" y="980729"/>
            <a:ext cx="8229600" cy="792087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Következmények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3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290439" y="1698045"/>
            <a:ext cx="858283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000" b="1" dirty="0" smtClean="0">
                <a:latin typeface="Calibri" panose="020F0502020204030204" pitchFamily="34" charset="0"/>
              </a:rPr>
              <a:t>Gazdaságtudományi Képzési Platformról     (Megbízólevelek, 2017. október 24.)</a:t>
            </a:r>
          </a:p>
          <a:p>
            <a:r>
              <a:rPr lang="hu-HU" sz="2000" b="1" dirty="0" smtClean="0">
                <a:latin typeface="Calibri" panose="020F0502020204030204" pitchFamily="34" charset="0"/>
              </a:rPr>
              <a:t>Összetétele: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Elnök: </a:t>
            </a:r>
            <a:r>
              <a:rPr lang="hu-HU" sz="2000" b="1" dirty="0" smtClean="0">
                <a:latin typeface="Calibri" panose="020F0502020204030204" pitchFamily="34" charset="0"/>
              </a:rPr>
              <a:t>Sándorné Dr. Kriszt Éva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Titkár: </a:t>
            </a:r>
            <a:r>
              <a:rPr lang="hu-HU" sz="2000" b="1" dirty="0" smtClean="0">
                <a:latin typeface="Calibri" panose="020F0502020204030204" pitchFamily="34" charset="0"/>
              </a:rPr>
              <a:t>Dr. Szabó István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Tagjai: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Dr. Fábián Attila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Dr. Rónay Zoltán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Dr. Schepp Zoltán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Dr. Zoltayné Dr. Paprika Zita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Állandó meghívott: </a:t>
            </a:r>
            <a:r>
              <a:rPr lang="hu-HU" sz="2000" b="1" dirty="0" smtClean="0">
                <a:latin typeface="Calibri" panose="020F0502020204030204" pitchFamily="34" charset="0"/>
              </a:rPr>
              <a:t>Dr. Zéman Zoltán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hu-HU" sz="2000" b="1" dirty="0">
              <a:latin typeface="Calibri" panose="020F0502020204030204" pitchFamily="34" charset="0"/>
            </a:endParaRPr>
          </a:p>
          <a:p>
            <a:r>
              <a:rPr lang="hu-HU" sz="2000" b="1" dirty="0" smtClean="0">
                <a:latin typeface="Calibri" panose="020F0502020204030204" pitchFamily="34" charset="0"/>
              </a:rPr>
              <a:t>Ülések: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2017. október 24.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2017. november 21.</a:t>
            </a:r>
          </a:p>
        </p:txBody>
      </p:sp>
    </p:spTree>
    <p:extLst>
      <p:ext uri="{BB962C8B-B14F-4D97-AF65-F5344CB8AC3E}">
        <p14:creationId xmlns:p14="http://schemas.microsoft.com/office/powerpoint/2010/main" val="427856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Háttéranyagok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395536" y="2276872"/>
            <a:ext cx="85108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„Fokozatváltás a felsőoktatásban” stratégia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Döntés-előkészítő anyag a „Fokozatváltás a felsőoktatásban” stratégia gazdaságtudományi  képzési területéhez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A gazdaságtudományi képzések megújításának lehetséges irányai </a:t>
            </a:r>
            <a:r>
              <a:rPr lang="hu-HU" sz="2000" b="1" dirty="0">
                <a:latin typeface="Calibri" panose="020F0502020204030204" pitchFamily="34" charset="0"/>
              </a:rPr>
              <a:t> </a:t>
            </a:r>
          </a:p>
          <a:p>
            <a:pPr lvl="1">
              <a:lnSpc>
                <a:spcPct val="150000"/>
              </a:lnSpc>
            </a:pPr>
            <a:r>
              <a:rPr lang="hu-HU" sz="2000" dirty="0" smtClean="0">
                <a:latin typeface="Calibri" panose="020F0502020204030204" pitchFamily="34" charset="0"/>
              </a:rPr>
              <a:t>      (2017. október)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Akcióterv </a:t>
            </a:r>
            <a:endParaRPr lang="hu-HU" sz="2000" b="1" dirty="0">
              <a:latin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Feladatterv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1" dirty="0" smtClean="0">
                <a:latin typeface="Calibri" panose="020F0502020204030204" pitchFamily="34" charset="0"/>
              </a:rPr>
              <a:t>Szakértői anyagok</a:t>
            </a:r>
          </a:p>
        </p:txBody>
      </p:sp>
    </p:spTree>
    <p:extLst>
      <p:ext uri="{BB962C8B-B14F-4D97-AF65-F5344CB8AC3E}">
        <p14:creationId xmlns:p14="http://schemas.microsoft.com/office/powerpoint/2010/main" val="427856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6998" y="404665"/>
            <a:ext cx="8229600" cy="792088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AKCIÓTERV 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7</a:t>
            </a:fld>
            <a:endParaRPr lang="hu-HU"/>
          </a:p>
        </p:txBody>
      </p:sp>
      <p:graphicFrame>
        <p:nvGraphicFramePr>
          <p:cNvPr id="8" name="Diagram 7"/>
          <p:cNvGraphicFramePr/>
          <p:nvPr/>
        </p:nvGraphicFramePr>
        <p:xfrm>
          <a:off x="2314575" y="2309812"/>
          <a:ext cx="4514850" cy="223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376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1897" y="908720"/>
            <a:ext cx="8229600" cy="1066800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Munkacsoportok 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179512" y="1916832"/>
            <a:ext cx="88569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lphaUcPeriod"/>
            </a:pPr>
            <a:r>
              <a:rPr lang="hu-HU" sz="2100" b="1" dirty="0" smtClean="0">
                <a:latin typeface="Calibri" panose="020F0502020204030204" pitchFamily="34" charset="0"/>
              </a:rPr>
              <a:t>A felsőoktatásba bekerülés feltételei  - Dr. Schepp Zoltán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UcPeriod"/>
            </a:pPr>
            <a:r>
              <a:rPr lang="hu-HU" sz="2100" b="1" dirty="0" smtClean="0">
                <a:latin typeface="Calibri" panose="020F0502020204030204" pitchFamily="34" charset="0"/>
              </a:rPr>
              <a:t>A képzések tartalmának megújítása – Dr. Zoltayné Dr. Paprika Zita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UcPeriod"/>
            </a:pPr>
            <a:r>
              <a:rPr lang="hu-HU" sz="2100" b="1" dirty="0" smtClean="0">
                <a:latin typeface="Calibri" panose="020F0502020204030204" pitchFamily="34" charset="0"/>
              </a:rPr>
              <a:t>A </a:t>
            </a:r>
            <a:r>
              <a:rPr lang="hu-HU" sz="2100" b="1" dirty="0" err="1" smtClean="0">
                <a:latin typeface="Calibri" panose="020F0502020204030204" pitchFamily="34" charset="0"/>
              </a:rPr>
              <a:t>nemzetköziesedés</a:t>
            </a:r>
            <a:r>
              <a:rPr lang="hu-HU" sz="2100" b="1" dirty="0" smtClean="0">
                <a:latin typeface="Calibri" panose="020F0502020204030204" pitchFamily="34" charset="0"/>
              </a:rPr>
              <a:t> támogatása – Dr. Fábián Attila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UcPeriod"/>
            </a:pPr>
            <a:r>
              <a:rPr lang="hu-HU" sz="2100" b="1" dirty="0" smtClean="0">
                <a:latin typeface="Calibri" panose="020F0502020204030204" pitchFamily="34" charset="0"/>
              </a:rPr>
              <a:t>A képzések egymásra épülése és az átjárhatóság – Sándorné Dr. Kriszt Éva</a:t>
            </a:r>
          </a:p>
        </p:txBody>
      </p:sp>
      <p:pic>
        <p:nvPicPr>
          <p:cNvPr id="7170" name="Picture 2" descr="C:\Users\KrisztE\AppData\Local\Microsoft\Windows\Temporary Internet Files\Content.IE5\Y666IWPZ\lgi01a2013100806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914" y="4221088"/>
            <a:ext cx="3258710" cy="23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574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1422" y="980729"/>
            <a:ext cx="8205378" cy="1008112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Munkacsoportok I.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447911" y="1988840"/>
            <a:ext cx="842493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2000" b="1" dirty="0" smtClean="0">
                <a:latin typeface="Calibri" panose="020F0502020204030204" pitchFamily="34" charset="0"/>
              </a:rPr>
              <a:t>Összetételük az MRK Gazdaságtudományi Bizottságára épül</a:t>
            </a:r>
          </a:p>
          <a:p>
            <a:pPr marL="457200" indent="-457200" algn="just">
              <a:lnSpc>
                <a:spcPct val="150000"/>
              </a:lnSpc>
              <a:buAutoNum type="alphaUcPeriod"/>
            </a:pPr>
            <a:r>
              <a:rPr lang="hu-HU" sz="2000" b="1" dirty="0" smtClean="0">
                <a:latin typeface="Calibri" panose="020F0502020204030204" pitchFamily="34" charset="0"/>
              </a:rPr>
              <a:t>A felsőoktatásba bekerülés feltételei </a:t>
            </a:r>
          </a:p>
          <a:p>
            <a:pPr lvl="1" algn="just">
              <a:lnSpc>
                <a:spcPct val="150000"/>
              </a:lnSpc>
            </a:pPr>
            <a:r>
              <a:rPr lang="hu-HU" sz="2000" b="1" dirty="0" smtClean="0">
                <a:latin typeface="Calibri" panose="020F0502020204030204" pitchFamily="34" charset="0"/>
              </a:rPr>
              <a:t>Elnöke: Dr. Schepp Zoltán</a:t>
            </a:r>
          </a:p>
          <a:p>
            <a:pPr lvl="1" algn="just"/>
            <a:r>
              <a:rPr lang="hu-HU" sz="2000" b="1" dirty="0" smtClean="0">
                <a:latin typeface="Calibri" panose="020F0502020204030204" pitchFamily="34" charset="0"/>
              </a:rPr>
              <a:t>Tagjai: 	Dr. Csekő Imre, BCE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</a:t>
            </a:r>
            <a:r>
              <a:rPr lang="hu-HU" sz="2000" b="1" dirty="0">
                <a:latin typeface="Calibri" panose="020F0502020204030204" pitchFamily="34" charset="0"/>
              </a:rPr>
              <a:t>M</a:t>
            </a:r>
            <a:r>
              <a:rPr lang="hu-HU" sz="2000" b="1" dirty="0" smtClean="0">
                <a:latin typeface="Calibri" panose="020F0502020204030204" pitchFamily="34" charset="0"/>
              </a:rPr>
              <a:t>iklósné dr. Zakar Andrea, Tomori Pál Főiskola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Váradi Balázs, ELTE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Póla Péter, Eötvös József Főiskola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Zárda Sarolta, GDF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Vargáné Dr. Bosnyák Ildikó, Nyíregyházi Egyetem</a:t>
            </a:r>
          </a:p>
          <a:p>
            <a:pPr lvl="1" algn="just"/>
            <a:r>
              <a:rPr lang="hu-HU" sz="2000" b="1" dirty="0">
                <a:latin typeface="Calibri" panose="020F0502020204030204" pitchFamily="34" charset="0"/>
              </a:rPr>
              <a:t>	</a:t>
            </a:r>
            <a:r>
              <a:rPr lang="hu-HU" sz="2000" b="1" dirty="0" smtClean="0">
                <a:latin typeface="Calibri" panose="020F0502020204030204" pitchFamily="34" charset="0"/>
              </a:rPr>
              <a:t>	Dr. </a:t>
            </a:r>
            <a:r>
              <a:rPr lang="hu-HU" sz="2000" b="1" dirty="0" err="1" smtClean="0">
                <a:latin typeface="Calibri" panose="020F0502020204030204" pitchFamily="34" charset="0"/>
              </a:rPr>
              <a:t>Mihaletzky</a:t>
            </a:r>
            <a:r>
              <a:rPr lang="hu-HU" sz="2000" b="1" dirty="0" smtClean="0">
                <a:latin typeface="Calibri" panose="020F0502020204030204" pitchFamily="34" charset="0"/>
              </a:rPr>
              <a:t> György, ELTE</a:t>
            </a:r>
          </a:p>
          <a:p>
            <a:pPr lvl="1" algn="just"/>
            <a:r>
              <a:rPr lang="hu-HU" sz="2000" b="1" dirty="0" smtClean="0">
                <a:latin typeface="Calibri" panose="020F0502020204030204" pitchFamily="34" charset="0"/>
              </a:rPr>
              <a:t>		Dr. Julius Horváth, CEU</a:t>
            </a:r>
          </a:p>
        </p:txBody>
      </p:sp>
    </p:spTree>
    <p:extLst>
      <p:ext uri="{BB962C8B-B14F-4D97-AF65-F5344CB8AC3E}">
        <p14:creationId xmlns:p14="http://schemas.microsoft.com/office/powerpoint/2010/main" val="74917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ánus">
  <a:themeElements>
    <a:clrScheme name="Egyéni 6. séma">
      <a:dk1>
        <a:srgbClr val="000000"/>
      </a:dk1>
      <a:lt1>
        <a:srgbClr val="FFFFFF"/>
      </a:lt1>
      <a:dk2>
        <a:srgbClr val="BF0000"/>
      </a:dk2>
      <a:lt2>
        <a:srgbClr val="C8C8B1"/>
      </a:lt2>
      <a:accent1>
        <a:srgbClr val="7A7A7A"/>
      </a:accent1>
      <a:accent2>
        <a:srgbClr val="FFC000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Urbánu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ánu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1945</TotalTime>
  <Words>1007</Words>
  <Application>Microsoft Office PowerPoint</Application>
  <PresentationFormat>Diavetítés a képernyőre (4:3 oldalarány)</PresentationFormat>
  <Paragraphs>238</Paragraphs>
  <Slides>22</Slides>
  <Notes>12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30" baseType="lpstr">
      <vt:lpstr>Arial</vt:lpstr>
      <vt:lpstr>Calibri</vt:lpstr>
      <vt:lpstr>Georgia</vt:lpstr>
      <vt:lpstr>Times New Roman</vt:lpstr>
      <vt:lpstr>Trebuchet MS</vt:lpstr>
      <vt:lpstr>Wingdings 2</vt:lpstr>
      <vt:lpstr>Urbánus</vt:lpstr>
      <vt:lpstr>Microsoft Excel-diagram</vt:lpstr>
      <vt:lpstr>  Gazdaságtudományi  Képzési Platform  </vt:lpstr>
      <vt:lpstr>Előzmények I. </vt:lpstr>
      <vt:lpstr>Események I.</vt:lpstr>
      <vt:lpstr>Eredmények</vt:lpstr>
      <vt:lpstr>Következmények</vt:lpstr>
      <vt:lpstr>Háttéranyagok</vt:lpstr>
      <vt:lpstr>AKCIÓTERV </vt:lpstr>
      <vt:lpstr>Munkacsoportok </vt:lpstr>
      <vt:lpstr>Munkacsoportok I.</vt:lpstr>
      <vt:lpstr>Munkacsoportok II.</vt:lpstr>
      <vt:lpstr>Munkacsoportok III.</vt:lpstr>
      <vt:lpstr>Munkacsoportok IV.</vt:lpstr>
      <vt:lpstr>Események II.</vt:lpstr>
      <vt:lpstr>Javaslatok, ajánlások I.</vt:lpstr>
      <vt:lpstr>Javaslatok, ajánlások II.</vt:lpstr>
      <vt:lpstr>Javaslatok, ajánlások III.</vt:lpstr>
      <vt:lpstr>PowerPoint bemutató</vt:lpstr>
      <vt:lpstr>Javaslatok, ajánlások IV.</vt:lpstr>
      <vt:lpstr>Javaslatok, ajánlások V.</vt:lpstr>
      <vt:lpstr>Tovább vizsgálandó területek</vt:lpstr>
      <vt:lpstr>Összefoglalva</vt:lpstr>
      <vt:lpstr>Köszönöm a figyelmet!</vt:lpstr>
    </vt:vector>
  </TitlesOfParts>
  <Company>MRK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without Borders</dc:title>
  <dc:creator>Morován Júlia</dc:creator>
  <cp:lastModifiedBy>Prezentáció</cp:lastModifiedBy>
  <cp:revision>201</cp:revision>
  <cp:lastPrinted>2017-12-07T10:44:06Z</cp:lastPrinted>
  <dcterms:created xsi:type="dcterms:W3CDTF">2013-03-29T10:08:17Z</dcterms:created>
  <dcterms:modified xsi:type="dcterms:W3CDTF">2018-11-26T09:00:18Z</dcterms:modified>
</cp:coreProperties>
</file>