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6" r:id="rId1"/>
    <p:sldMasterId id="2147483701" r:id="rId2"/>
    <p:sldMasterId id="2147483707" r:id="rId3"/>
    <p:sldMasterId id="2147483713" r:id="rId4"/>
    <p:sldMasterId id="2147483719" r:id="rId5"/>
    <p:sldMasterId id="2147483725" r:id="rId6"/>
  </p:sldMasterIdLst>
  <p:notesMasterIdLst>
    <p:notesMasterId r:id="rId21"/>
  </p:notesMasterIdLst>
  <p:handoutMasterIdLst>
    <p:handoutMasterId r:id="rId22"/>
  </p:handoutMasterIdLst>
  <p:sldIdLst>
    <p:sldId id="458" r:id="rId7"/>
    <p:sldId id="432" r:id="rId8"/>
    <p:sldId id="447" r:id="rId9"/>
    <p:sldId id="438" r:id="rId10"/>
    <p:sldId id="449" r:id="rId11"/>
    <p:sldId id="460" r:id="rId12"/>
    <p:sldId id="456" r:id="rId13"/>
    <p:sldId id="457" r:id="rId14"/>
    <p:sldId id="450" r:id="rId15"/>
    <p:sldId id="452" r:id="rId16"/>
    <p:sldId id="459" r:id="rId17"/>
    <p:sldId id="461" r:id="rId18"/>
    <p:sldId id="466" r:id="rId19"/>
    <p:sldId id="464" r:id="rId20"/>
  </p:sldIdLst>
  <p:sldSz cx="12192000" cy="6858000"/>
  <p:notesSz cx="9940925" cy="6808788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99FF99"/>
    <a:srgbClr val="99FF66"/>
    <a:srgbClr val="F9A818"/>
    <a:srgbClr val="FFDE75"/>
    <a:srgbClr val="FFD03B"/>
    <a:srgbClr val="FFC000"/>
    <a:srgbClr val="808000"/>
    <a:srgbClr val="CC9900"/>
    <a:srgbClr val="C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9" autoAdjust="0"/>
    <p:restoredTop sz="91223" autoAdjust="0"/>
  </p:normalViewPr>
  <p:slideViewPr>
    <p:cSldViewPr snapToGrid="0" showGuides="1">
      <p:cViewPr>
        <p:scale>
          <a:sx n="50" d="100"/>
          <a:sy n="50" d="100"/>
        </p:scale>
        <p:origin x="-504" y="-504"/>
      </p:cViewPr>
      <p:guideLst>
        <p:guide orient="horz" pos="2424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szarosAd\Downloads\rd_e_gerdact%20(6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akg\Downloads\Chrome\20180621_AT_strategia_Innov%255b2%255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akg\Downloads\Chrome\20180621_AT_strategia_Innov%255b2%255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akg\Downloads\Chrome\20180621_AT_strategia_Innov%255b2%255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'[rd_e_gerdact (6).xls]Munka1'!$P$4</c:f>
              <c:strCache>
                <c:ptCount val="1"/>
                <c:pt idx="0">
                  <c:v>Alapkutatás</c:v>
                </c:pt>
              </c:strCache>
            </c:strRef>
          </c:tx>
          <c:invertIfNegative val="0"/>
          <c:dLbls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9B6-9F41-911D-38E5CD8BF3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'[rd_e_gerdact (6).xls]Munka1'!$O$5:$O$33</c:f>
              <c:strCache>
                <c:ptCount val="29"/>
                <c:pt idx="0">
                  <c:v>Luxembourg</c:v>
                </c:pt>
                <c:pt idx="1">
                  <c:v>Malta</c:v>
                </c:pt>
                <c:pt idx="2">
                  <c:v>Poland</c:v>
                </c:pt>
                <c:pt idx="3">
                  <c:v>Iceland</c:v>
                </c:pt>
                <c:pt idx="4">
                  <c:v>Netherlands</c:v>
                </c:pt>
                <c:pt idx="5">
                  <c:v>Slovakia</c:v>
                </c:pt>
                <c:pt idx="6">
                  <c:v>Italy</c:v>
                </c:pt>
                <c:pt idx="7">
                  <c:v>Czech Republic</c:v>
                </c:pt>
                <c:pt idx="8">
                  <c:v>Austria</c:v>
                </c:pt>
                <c:pt idx="9">
                  <c:v>Hungary</c:v>
                </c:pt>
                <c:pt idx="10">
                  <c:v>Greece</c:v>
                </c:pt>
                <c:pt idx="11">
                  <c:v>Slovenia</c:v>
                </c:pt>
                <c:pt idx="12">
                  <c:v>Romania</c:v>
                </c:pt>
                <c:pt idx="13">
                  <c:v>Estonia</c:v>
                </c:pt>
                <c:pt idx="14">
                  <c:v>Latvia</c:v>
                </c:pt>
                <c:pt idx="15">
                  <c:v>Spain</c:v>
                </c:pt>
                <c:pt idx="16">
                  <c:v>Ireland</c:v>
                </c:pt>
                <c:pt idx="17">
                  <c:v>Portugal</c:v>
                </c:pt>
                <c:pt idx="18">
                  <c:v>Denmark</c:v>
                </c:pt>
                <c:pt idx="19">
                  <c:v>Norway</c:v>
                </c:pt>
                <c:pt idx="20">
                  <c:v>China except Hong Kong</c:v>
                </c:pt>
                <c:pt idx="21">
                  <c:v>Japan</c:v>
                </c:pt>
                <c:pt idx="22">
                  <c:v>South Korea</c:v>
                </c:pt>
                <c:pt idx="23">
                  <c:v>Lithuania</c:v>
                </c:pt>
                <c:pt idx="24">
                  <c:v>Croatia</c:v>
                </c:pt>
                <c:pt idx="25">
                  <c:v>United Kingdom</c:v>
                </c:pt>
                <c:pt idx="26">
                  <c:v>Bulgaria</c:v>
                </c:pt>
                <c:pt idx="27">
                  <c:v>Cyprus</c:v>
                </c:pt>
                <c:pt idx="28">
                  <c:v>Belgium</c:v>
                </c:pt>
              </c:strCache>
            </c:strRef>
          </c:cat>
          <c:val>
            <c:numRef>
              <c:f>'[rd_e_gerdact (6).xls]Munka1'!$P$5:$P$33</c:f>
              <c:numCache>
                <c:formatCode>General</c:formatCode>
                <c:ptCount val="29"/>
                <c:pt idx="0">
                  <c:v>1</c:v>
                </c:pt>
                <c:pt idx="1">
                  <c:v>0.99573170731707294</c:v>
                </c:pt>
                <c:pt idx="2">
                  <c:v>0.68194921026641697</c:v>
                </c:pt>
                <c:pt idx="3">
                  <c:v>0.58753509708545903</c:v>
                </c:pt>
                <c:pt idx="4">
                  <c:v>0.57428335418715704</c:v>
                </c:pt>
                <c:pt idx="5">
                  <c:v>0.56716715632072401</c:v>
                </c:pt>
                <c:pt idx="6">
                  <c:v>0.56083495489120805</c:v>
                </c:pt>
                <c:pt idx="7">
                  <c:v>0.55739808996273099</c:v>
                </c:pt>
                <c:pt idx="8">
                  <c:v>0.55407710941586297</c:v>
                </c:pt>
                <c:pt idx="9">
                  <c:v>0.54803621086216603</c:v>
                </c:pt>
                <c:pt idx="10">
                  <c:v>0.53753669788899705</c:v>
                </c:pt>
                <c:pt idx="11">
                  <c:v>0.52154508017576595</c:v>
                </c:pt>
                <c:pt idx="12">
                  <c:v>0.49352438890314099</c:v>
                </c:pt>
                <c:pt idx="13">
                  <c:v>0.49265293084171902</c:v>
                </c:pt>
                <c:pt idx="14">
                  <c:v>0.48677248677248702</c:v>
                </c:pt>
                <c:pt idx="15">
                  <c:v>0.47597192224621998</c:v>
                </c:pt>
                <c:pt idx="16">
                  <c:v>0.45287958115183202</c:v>
                </c:pt>
                <c:pt idx="17">
                  <c:v>0.43722453648426701</c:v>
                </c:pt>
                <c:pt idx="18">
                  <c:v>0.42738651387948201</c:v>
                </c:pt>
                <c:pt idx="19">
                  <c:v>0.40689114454249298</c:v>
                </c:pt>
                <c:pt idx="20">
                  <c:v>0.391581594352581</c:v>
                </c:pt>
                <c:pt idx="21">
                  <c:v>0.38659497975822299</c:v>
                </c:pt>
                <c:pt idx="22">
                  <c:v>0.35331390916022198</c:v>
                </c:pt>
                <c:pt idx="23">
                  <c:v>0.34970008410584402</c:v>
                </c:pt>
                <c:pt idx="24">
                  <c:v>0.34563444457896297</c:v>
                </c:pt>
                <c:pt idx="25">
                  <c:v>0.33264244046848801</c:v>
                </c:pt>
                <c:pt idx="26">
                  <c:v>0.280742162507997</c:v>
                </c:pt>
                <c:pt idx="27">
                  <c:v>0.206548290116498</c:v>
                </c:pt>
                <c:pt idx="28">
                  <c:v>0.18585793074478699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B6-9F41-911D-38E5CD8BF302}"/>
            </c:ext>
          </c:extLst>
        </c:ser>
        <c:ser>
          <c:idx val="1"/>
          <c:order val="1"/>
          <c:tx>
            <c:strRef>
              <c:f>'[rd_e_gerdact (6).xls]Munka1'!$Q$4</c:f>
              <c:strCache>
                <c:ptCount val="1"/>
                <c:pt idx="0">
                  <c:v>Alkalmazott kutatás</c:v>
                </c:pt>
              </c:strCache>
            </c:strRef>
          </c:tx>
          <c:invertIfNegative val="0"/>
          <c:dLbls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9B6-9F41-911D-38E5CD8BF3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'[rd_e_gerdact (6).xls]Munka1'!$O$5:$O$33</c:f>
              <c:strCache>
                <c:ptCount val="29"/>
                <c:pt idx="0">
                  <c:v>Luxembourg</c:v>
                </c:pt>
                <c:pt idx="1">
                  <c:v>Malta</c:v>
                </c:pt>
                <c:pt idx="2">
                  <c:v>Poland</c:v>
                </c:pt>
                <c:pt idx="3">
                  <c:v>Iceland</c:v>
                </c:pt>
                <c:pt idx="4">
                  <c:v>Netherlands</c:v>
                </c:pt>
                <c:pt idx="5">
                  <c:v>Slovakia</c:v>
                </c:pt>
                <c:pt idx="6">
                  <c:v>Italy</c:v>
                </c:pt>
                <c:pt idx="7">
                  <c:v>Czech Republic</c:v>
                </c:pt>
                <c:pt idx="8">
                  <c:v>Austria</c:v>
                </c:pt>
                <c:pt idx="9">
                  <c:v>Hungary</c:v>
                </c:pt>
                <c:pt idx="10">
                  <c:v>Greece</c:v>
                </c:pt>
                <c:pt idx="11">
                  <c:v>Slovenia</c:v>
                </c:pt>
                <c:pt idx="12">
                  <c:v>Romania</c:v>
                </c:pt>
                <c:pt idx="13">
                  <c:v>Estonia</c:v>
                </c:pt>
                <c:pt idx="14">
                  <c:v>Latvia</c:v>
                </c:pt>
                <c:pt idx="15">
                  <c:v>Spain</c:v>
                </c:pt>
                <c:pt idx="16">
                  <c:v>Ireland</c:v>
                </c:pt>
                <c:pt idx="17">
                  <c:v>Portugal</c:v>
                </c:pt>
                <c:pt idx="18">
                  <c:v>Denmark</c:v>
                </c:pt>
                <c:pt idx="19">
                  <c:v>Norway</c:v>
                </c:pt>
                <c:pt idx="20">
                  <c:v>China except Hong Kong</c:v>
                </c:pt>
                <c:pt idx="21">
                  <c:v>Japan</c:v>
                </c:pt>
                <c:pt idx="22">
                  <c:v>South Korea</c:v>
                </c:pt>
                <c:pt idx="23">
                  <c:v>Lithuania</c:v>
                </c:pt>
                <c:pt idx="24">
                  <c:v>Croatia</c:v>
                </c:pt>
                <c:pt idx="25">
                  <c:v>United Kingdom</c:v>
                </c:pt>
                <c:pt idx="26">
                  <c:v>Bulgaria</c:v>
                </c:pt>
                <c:pt idx="27">
                  <c:v>Cyprus</c:v>
                </c:pt>
                <c:pt idx="28">
                  <c:v>Belgium</c:v>
                </c:pt>
              </c:strCache>
            </c:strRef>
          </c:cat>
          <c:val>
            <c:numRef>
              <c:f>'[rd_e_gerdact (6).xls]Munka1'!$Q$5:$Q$33</c:f>
              <c:numCache>
                <c:formatCode>General</c:formatCode>
                <c:ptCount val="29"/>
                <c:pt idx="0">
                  <c:v>0</c:v>
                </c:pt>
                <c:pt idx="1">
                  <c:v>4.2682926829268296E-3</c:v>
                </c:pt>
                <c:pt idx="2">
                  <c:v>0.19880330511146599</c:v>
                </c:pt>
                <c:pt idx="3">
                  <c:v>0.31345157590856998</c:v>
                </c:pt>
                <c:pt idx="4">
                  <c:v>0.42571664581284302</c:v>
                </c:pt>
                <c:pt idx="5">
                  <c:v>0.32836537632766899</c:v>
                </c:pt>
                <c:pt idx="6">
                  <c:v>0.33759065982664099</c:v>
                </c:pt>
                <c:pt idx="7">
                  <c:v>0.362798373837109</c:v>
                </c:pt>
                <c:pt idx="8">
                  <c:v>0.36541991818352398</c:v>
                </c:pt>
                <c:pt idx="9">
                  <c:v>0.36386780959249099</c:v>
                </c:pt>
                <c:pt idx="10">
                  <c:v>0.38763844230082201</c:v>
                </c:pt>
                <c:pt idx="11">
                  <c:v>0.37525018979915797</c:v>
                </c:pt>
                <c:pt idx="12">
                  <c:v>0.31911166489537102</c:v>
                </c:pt>
                <c:pt idx="13">
                  <c:v>0.32359048075387298</c:v>
                </c:pt>
                <c:pt idx="14">
                  <c:v>0.42724867724867699</c:v>
                </c:pt>
                <c:pt idx="15">
                  <c:v>0.37095032397408201</c:v>
                </c:pt>
                <c:pt idx="16">
                  <c:v>0.47251308900523598</c:v>
                </c:pt>
                <c:pt idx="17">
                  <c:v>0.42919389978213501</c:v>
                </c:pt>
                <c:pt idx="18">
                  <c:v>0.436381684175292</c:v>
                </c:pt>
                <c:pt idx="19">
                  <c:v>0.39996345286256402</c:v>
                </c:pt>
                <c:pt idx="20">
                  <c:v>0.517039322857201</c:v>
                </c:pt>
                <c:pt idx="21">
                  <c:v>0.238841927430745</c:v>
                </c:pt>
                <c:pt idx="22">
                  <c:v>0.33072461521704499</c:v>
                </c:pt>
                <c:pt idx="23">
                  <c:v>0.50927937003798596</c:v>
                </c:pt>
                <c:pt idx="24">
                  <c:v>0.37696870975907698</c:v>
                </c:pt>
                <c:pt idx="25">
                  <c:v>0.52046398566886598</c:v>
                </c:pt>
                <c:pt idx="26">
                  <c:v>0.53776924717423802</c:v>
                </c:pt>
                <c:pt idx="27">
                  <c:v>0.64860484780157801</c:v>
                </c:pt>
                <c:pt idx="28">
                  <c:v>0.74231399767411999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9B6-9F41-911D-38E5CD8BF302}"/>
            </c:ext>
          </c:extLst>
        </c:ser>
        <c:ser>
          <c:idx val="2"/>
          <c:order val="2"/>
          <c:tx>
            <c:strRef>
              <c:f>'[rd_e_gerdact (6).xls]Munka1'!$R$4</c:f>
              <c:strCache>
                <c:ptCount val="1"/>
                <c:pt idx="0">
                  <c:v>Kísérleti fejlesztés</c:v>
                </c:pt>
              </c:strCache>
            </c:strRef>
          </c:tx>
          <c:invertIfNegative val="0"/>
          <c:dLbls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9B6-9F41-911D-38E5CD8BF3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'[rd_e_gerdact (6).xls]Munka1'!$O$5:$O$33</c:f>
              <c:strCache>
                <c:ptCount val="29"/>
                <c:pt idx="0">
                  <c:v>Luxembourg</c:v>
                </c:pt>
                <c:pt idx="1">
                  <c:v>Malta</c:v>
                </c:pt>
                <c:pt idx="2">
                  <c:v>Poland</c:v>
                </c:pt>
                <c:pt idx="3">
                  <c:v>Iceland</c:v>
                </c:pt>
                <c:pt idx="4">
                  <c:v>Netherlands</c:v>
                </c:pt>
                <c:pt idx="5">
                  <c:v>Slovakia</c:v>
                </c:pt>
                <c:pt idx="6">
                  <c:v>Italy</c:v>
                </c:pt>
                <c:pt idx="7">
                  <c:v>Czech Republic</c:v>
                </c:pt>
                <c:pt idx="8">
                  <c:v>Austria</c:v>
                </c:pt>
                <c:pt idx="9">
                  <c:v>Hungary</c:v>
                </c:pt>
                <c:pt idx="10">
                  <c:v>Greece</c:v>
                </c:pt>
                <c:pt idx="11">
                  <c:v>Slovenia</c:v>
                </c:pt>
                <c:pt idx="12">
                  <c:v>Romania</c:v>
                </c:pt>
                <c:pt idx="13">
                  <c:v>Estonia</c:v>
                </c:pt>
                <c:pt idx="14">
                  <c:v>Latvia</c:v>
                </c:pt>
                <c:pt idx="15">
                  <c:v>Spain</c:v>
                </c:pt>
                <c:pt idx="16">
                  <c:v>Ireland</c:v>
                </c:pt>
                <c:pt idx="17">
                  <c:v>Portugal</c:v>
                </c:pt>
                <c:pt idx="18">
                  <c:v>Denmark</c:v>
                </c:pt>
                <c:pt idx="19">
                  <c:v>Norway</c:v>
                </c:pt>
                <c:pt idx="20">
                  <c:v>China except Hong Kong</c:v>
                </c:pt>
                <c:pt idx="21">
                  <c:v>Japan</c:v>
                </c:pt>
                <c:pt idx="22">
                  <c:v>South Korea</c:v>
                </c:pt>
                <c:pt idx="23">
                  <c:v>Lithuania</c:v>
                </c:pt>
                <c:pt idx="24">
                  <c:v>Croatia</c:v>
                </c:pt>
                <c:pt idx="25">
                  <c:v>United Kingdom</c:v>
                </c:pt>
                <c:pt idx="26">
                  <c:v>Bulgaria</c:v>
                </c:pt>
                <c:pt idx="27">
                  <c:v>Cyprus</c:v>
                </c:pt>
                <c:pt idx="28">
                  <c:v>Belgium</c:v>
                </c:pt>
              </c:strCache>
            </c:strRef>
          </c:cat>
          <c:val>
            <c:numRef>
              <c:f>'[rd_e_gerdact (6).xls]Munka1'!$R$5:$R$33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0.119228229676204</c:v>
                </c:pt>
                <c:pt idx="3">
                  <c:v>9.9013327005971402E-2</c:v>
                </c:pt>
                <c:pt idx="4">
                  <c:v>0</c:v>
                </c:pt>
                <c:pt idx="5">
                  <c:v>0.104467467351608</c:v>
                </c:pt>
                <c:pt idx="6">
                  <c:v>0.101574385282151</c:v>
                </c:pt>
                <c:pt idx="7">
                  <c:v>7.9803536200159897E-2</c:v>
                </c:pt>
                <c:pt idx="8">
                  <c:v>8.0502972400613104E-2</c:v>
                </c:pt>
                <c:pt idx="9">
                  <c:v>8.8095979545342804E-2</c:v>
                </c:pt>
                <c:pt idx="10">
                  <c:v>7.4824859810180694E-2</c:v>
                </c:pt>
                <c:pt idx="11">
                  <c:v>0.10320473002507601</c:v>
                </c:pt>
                <c:pt idx="12">
                  <c:v>0.187363946201488</c:v>
                </c:pt>
                <c:pt idx="13">
                  <c:v>0.18367672895703599</c:v>
                </c:pt>
                <c:pt idx="14">
                  <c:v>8.5978835978836002E-2</c:v>
                </c:pt>
                <c:pt idx="15">
                  <c:v>0.15307775377969801</c:v>
                </c:pt>
                <c:pt idx="16">
                  <c:v>7.4607329842931905E-2</c:v>
                </c:pt>
                <c:pt idx="17">
                  <c:v>0.133581563733597</c:v>
                </c:pt>
                <c:pt idx="18">
                  <c:v>0.13623180194522599</c:v>
                </c:pt>
                <c:pt idx="19">
                  <c:v>0.114684821600698</c:v>
                </c:pt>
                <c:pt idx="20">
                  <c:v>9.1379152621791498E-2</c:v>
                </c:pt>
                <c:pt idx="21">
                  <c:v>6.0003028988955098E-2</c:v>
                </c:pt>
                <c:pt idx="22">
                  <c:v>0.31596147562273302</c:v>
                </c:pt>
                <c:pt idx="23">
                  <c:v>0.14102054585616999</c:v>
                </c:pt>
                <c:pt idx="24">
                  <c:v>0.27738583959761798</c:v>
                </c:pt>
                <c:pt idx="25">
                  <c:v>0.14690607953097601</c:v>
                </c:pt>
                <c:pt idx="26">
                  <c:v>0.181531243335466</c:v>
                </c:pt>
                <c:pt idx="27">
                  <c:v>0.14484686208192399</c:v>
                </c:pt>
                <c:pt idx="28">
                  <c:v>7.1827585402186603E-2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9B6-9F41-911D-38E5CD8BF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478336"/>
        <c:axId val="78492416"/>
      </c:barChart>
      <c:catAx>
        <c:axId val="78478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8492416"/>
        <c:crosses val="autoZero"/>
        <c:auto val="1"/>
        <c:lblAlgn val="ctr"/>
        <c:lblOffset val="100"/>
        <c:noMultiLvlLbl val="0"/>
      </c:catAx>
      <c:valAx>
        <c:axId val="784924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847833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'[rd_e_gerdact (5).xls]Munka1'!$P$3</c:f>
              <c:strCache>
                <c:ptCount val="1"/>
                <c:pt idx="0">
                  <c:v>alapkutatás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220-E64B-AB38-11CBE8ECC3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'[rd_e_gerdact (5).xls]Munka1'!$O$4:$O$30</c:f>
              <c:strCache>
                <c:ptCount val="27"/>
                <c:pt idx="0">
                  <c:v>Malta</c:v>
                </c:pt>
                <c:pt idx="1">
                  <c:v>Slovakia</c:v>
                </c:pt>
                <c:pt idx="2">
                  <c:v>Luxembourg</c:v>
                </c:pt>
                <c:pt idx="3">
                  <c:v>Greece</c:v>
                </c:pt>
                <c:pt idx="4">
                  <c:v>Latvia</c:v>
                </c:pt>
                <c:pt idx="5">
                  <c:v>Croatia</c:v>
                </c:pt>
                <c:pt idx="6">
                  <c:v>Poland</c:v>
                </c:pt>
                <c:pt idx="7">
                  <c:v>Czech Republic</c:v>
                </c:pt>
                <c:pt idx="8">
                  <c:v>Lithuania</c:v>
                </c:pt>
                <c:pt idx="9">
                  <c:v>Romania</c:v>
                </c:pt>
                <c:pt idx="10">
                  <c:v>Netherlands</c:v>
                </c:pt>
                <c:pt idx="11">
                  <c:v>Estonia</c:v>
                </c:pt>
                <c:pt idx="12">
                  <c:v>Italy</c:v>
                </c:pt>
                <c:pt idx="13">
                  <c:v>Portugal</c:v>
                </c:pt>
                <c:pt idx="14">
                  <c:v>Spain</c:v>
                </c:pt>
                <c:pt idx="15">
                  <c:v>Cyprus</c:v>
                </c:pt>
                <c:pt idx="16">
                  <c:v>Denmark</c:v>
                </c:pt>
                <c:pt idx="17">
                  <c:v>Hungary</c:v>
                </c:pt>
                <c:pt idx="18">
                  <c:v>Slovenia</c:v>
                </c:pt>
                <c:pt idx="19">
                  <c:v>Austria</c:v>
                </c:pt>
                <c:pt idx="20">
                  <c:v>South Korea</c:v>
                </c:pt>
                <c:pt idx="21">
                  <c:v>Ireland</c:v>
                </c:pt>
                <c:pt idx="22">
                  <c:v>United Kingdom</c:v>
                </c:pt>
                <c:pt idx="23">
                  <c:v>Belgium</c:v>
                </c:pt>
                <c:pt idx="24">
                  <c:v>Japan</c:v>
                </c:pt>
                <c:pt idx="25">
                  <c:v>Bulgaria</c:v>
                </c:pt>
                <c:pt idx="26">
                  <c:v>China except Hong Kong</c:v>
                </c:pt>
              </c:strCache>
            </c:strRef>
          </c:cat>
          <c:val>
            <c:numRef>
              <c:f>'[rd_e_gerdact (5).xls]Munka1'!$P$4:$P$30</c:f>
              <c:numCache>
                <c:formatCode>0%</c:formatCode>
                <c:ptCount val="27"/>
                <c:pt idx="0">
                  <c:v>0.67208459806129495</c:v>
                </c:pt>
                <c:pt idx="1">
                  <c:v>0.42783670810722202</c:v>
                </c:pt>
                <c:pt idx="2">
                  <c:v>0.38064321304544801</c:v>
                </c:pt>
                <c:pt idx="3">
                  <c:v>0.35871747015529798</c:v>
                </c:pt>
                <c:pt idx="4">
                  <c:v>0.34494086727989498</c:v>
                </c:pt>
                <c:pt idx="5">
                  <c:v>0.32034716348860398</c:v>
                </c:pt>
                <c:pt idx="6">
                  <c:v>0.318841526530242</c:v>
                </c:pt>
                <c:pt idx="7">
                  <c:v>0.31623174021142397</c:v>
                </c:pt>
                <c:pt idx="8">
                  <c:v>0.303859676136218</c:v>
                </c:pt>
                <c:pt idx="9">
                  <c:v>0.29948781679030101</c:v>
                </c:pt>
                <c:pt idx="10">
                  <c:v>0.26998577956960201</c:v>
                </c:pt>
                <c:pt idx="11">
                  <c:v>0.26682517667261102</c:v>
                </c:pt>
                <c:pt idx="12">
                  <c:v>0.24362052624452801</c:v>
                </c:pt>
                <c:pt idx="13">
                  <c:v>0.23116538442603499</c:v>
                </c:pt>
                <c:pt idx="14">
                  <c:v>0.220391740054661</c:v>
                </c:pt>
                <c:pt idx="15">
                  <c:v>0.20535609595947801</c:v>
                </c:pt>
                <c:pt idx="16">
                  <c:v>0.19409502395866199</c:v>
                </c:pt>
                <c:pt idx="17">
                  <c:v>0.184500987798946</c:v>
                </c:pt>
                <c:pt idx="18">
                  <c:v>0.176677799047437</c:v>
                </c:pt>
                <c:pt idx="19">
                  <c:v>0.17639358477346601</c:v>
                </c:pt>
                <c:pt idx="20">
                  <c:v>0.17225237606146601</c:v>
                </c:pt>
                <c:pt idx="21">
                  <c:v>0.16884774976061301</c:v>
                </c:pt>
                <c:pt idx="22">
                  <c:v>0.16656233454147801</c:v>
                </c:pt>
                <c:pt idx="23">
                  <c:v>0.15612440947994699</c:v>
                </c:pt>
                <c:pt idx="24">
                  <c:v>0.119117047334551</c:v>
                </c:pt>
                <c:pt idx="25">
                  <c:v>8.9792060491493395E-2</c:v>
                </c:pt>
                <c:pt idx="26">
                  <c:v>5.0538377098799499E-2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20-E64B-AB38-11CBE8ECC376}"/>
            </c:ext>
          </c:extLst>
        </c:ser>
        <c:ser>
          <c:idx val="1"/>
          <c:order val="1"/>
          <c:tx>
            <c:strRef>
              <c:f>'[rd_e_gerdact (5).xls]Munka1'!$Q$3</c:f>
              <c:strCache>
                <c:ptCount val="1"/>
                <c:pt idx="0">
                  <c:v>alkalmazott kutatás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7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1D8-A24E-9E1D-21280E761B9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'[rd_e_gerdact (5).xls]Munka1'!$O$4:$O$30</c:f>
              <c:strCache>
                <c:ptCount val="27"/>
                <c:pt idx="0">
                  <c:v>Malta</c:v>
                </c:pt>
                <c:pt idx="1">
                  <c:v>Slovakia</c:v>
                </c:pt>
                <c:pt idx="2">
                  <c:v>Luxembourg</c:v>
                </c:pt>
                <c:pt idx="3">
                  <c:v>Greece</c:v>
                </c:pt>
                <c:pt idx="4">
                  <c:v>Latvia</c:v>
                </c:pt>
                <c:pt idx="5">
                  <c:v>Croatia</c:v>
                </c:pt>
                <c:pt idx="6">
                  <c:v>Poland</c:v>
                </c:pt>
                <c:pt idx="7">
                  <c:v>Czech Republic</c:v>
                </c:pt>
                <c:pt idx="8">
                  <c:v>Lithuania</c:v>
                </c:pt>
                <c:pt idx="9">
                  <c:v>Romania</c:v>
                </c:pt>
                <c:pt idx="10">
                  <c:v>Netherlands</c:v>
                </c:pt>
                <c:pt idx="11">
                  <c:v>Estonia</c:v>
                </c:pt>
                <c:pt idx="12">
                  <c:v>Italy</c:v>
                </c:pt>
                <c:pt idx="13">
                  <c:v>Portugal</c:v>
                </c:pt>
                <c:pt idx="14">
                  <c:v>Spain</c:v>
                </c:pt>
                <c:pt idx="15">
                  <c:v>Cyprus</c:v>
                </c:pt>
                <c:pt idx="16">
                  <c:v>Denmark</c:v>
                </c:pt>
                <c:pt idx="17">
                  <c:v>Hungary</c:v>
                </c:pt>
                <c:pt idx="18">
                  <c:v>Slovenia</c:v>
                </c:pt>
                <c:pt idx="19">
                  <c:v>Austria</c:v>
                </c:pt>
                <c:pt idx="20">
                  <c:v>South Korea</c:v>
                </c:pt>
                <c:pt idx="21">
                  <c:v>Ireland</c:v>
                </c:pt>
                <c:pt idx="22">
                  <c:v>United Kingdom</c:v>
                </c:pt>
                <c:pt idx="23">
                  <c:v>Belgium</c:v>
                </c:pt>
                <c:pt idx="24">
                  <c:v>Japan</c:v>
                </c:pt>
                <c:pt idx="25">
                  <c:v>Bulgaria</c:v>
                </c:pt>
                <c:pt idx="26">
                  <c:v>China except Hong Kong</c:v>
                </c:pt>
              </c:strCache>
            </c:strRef>
          </c:cat>
          <c:val>
            <c:numRef>
              <c:f>'[rd_e_gerdact (5).xls]Munka1'!$Q$4:$Q$30</c:f>
              <c:numCache>
                <c:formatCode>0%</c:formatCode>
                <c:ptCount val="27"/>
                <c:pt idx="0">
                  <c:v>0.234756822537103</c:v>
                </c:pt>
                <c:pt idx="1">
                  <c:v>0.30261886479910999</c:v>
                </c:pt>
                <c:pt idx="2">
                  <c:v>0.46746187528310401</c:v>
                </c:pt>
                <c:pt idx="3">
                  <c:v>0.391085912831168</c:v>
                </c:pt>
                <c:pt idx="4">
                  <c:v>0.44152431011826598</c:v>
                </c:pt>
                <c:pt idx="5">
                  <c:v>0.36757121627282202</c:v>
                </c:pt>
                <c:pt idx="6">
                  <c:v>0.20318159957076401</c:v>
                </c:pt>
                <c:pt idx="7">
                  <c:v>0.36930931010389101</c:v>
                </c:pt>
                <c:pt idx="8">
                  <c:v>0.45889342263966898</c:v>
                </c:pt>
                <c:pt idx="9">
                  <c:v>0.50030557111112794</c:v>
                </c:pt>
                <c:pt idx="10">
                  <c:v>0.44644506763685299</c:v>
                </c:pt>
                <c:pt idx="11">
                  <c:v>0.25345089492107498</c:v>
                </c:pt>
                <c:pt idx="12">
                  <c:v>0.453946833957666</c:v>
                </c:pt>
                <c:pt idx="13">
                  <c:v>0.39530695453304499</c:v>
                </c:pt>
                <c:pt idx="14">
                  <c:v>0.40889766170665098</c:v>
                </c:pt>
                <c:pt idx="15">
                  <c:v>0.60776680815139705</c:v>
                </c:pt>
                <c:pt idx="16">
                  <c:v>0.36919095440749999</c:v>
                </c:pt>
                <c:pt idx="17">
                  <c:v>0.26057639805815602</c:v>
                </c:pt>
                <c:pt idx="18">
                  <c:v>0.58291201042825502</c:v>
                </c:pt>
                <c:pt idx="19">
                  <c:v>0.345200933485447</c:v>
                </c:pt>
                <c:pt idx="20">
                  <c:v>0.208385160227997</c:v>
                </c:pt>
                <c:pt idx="21">
                  <c:v>0.37216725183530203</c:v>
                </c:pt>
                <c:pt idx="22">
                  <c:v>0.443043713213574</c:v>
                </c:pt>
                <c:pt idx="23">
                  <c:v>0.45387213140677202</c:v>
                </c:pt>
                <c:pt idx="24">
                  <c:v>0.19856880935155899</c:v>
                </c:pt>
                <c:pt idx="25">
                  <c:v>0.67100621380836101</c:v>
                </c:pt>
                <c:pt idx="26">
                  <c:v>0.107878803590874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220-E64B-AB38-11CBE8ECC376}"/>
            </c:ext>
          </c:extLst>
        </c:ser>
        <c:ser>
          <c:idx val="2"/>
          <c:order val="2"/>
          <c:tx>
            <c:strRef>
              <c:f>'[rd_e_gerdact (5).xls]Munka1'!$R$3</c:f>
              <c:strCache>
                <c:ptCount val="1"/>
                <c:pt idx="0">
                  <c:v>kísérleti fejlesztés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7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1D8-A24E-9E1D-21280E761B9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'[rd_e_gerdact (5).xls]Munka1'!$O$4:$O$30</c:f>
              <c:strCache>
                <c:ptCount val="27"/>
                <c:pt idx="0">
                  <c:v>Malta</c:v>
                </c:pt>
                <c:pt idx="1">
                  <c:v>Slovakia</c:v>
                </c:pt>
                <c:pt idx="2">
                  <c:v>Luxembourg</c:v>
                </c:pt>
                <c:pt idx="3">
                  <c:v>Greece</c:v>
                </c:pt>
                <c:pt idx="4">
                  <c:v>Latvia</c:v>
                </c:pt>
                <c:pt idx="5">
                  <c:v>Croatia</c:v>
                </c:pt>
                <c:pt idx="6">
                  <c:v>Poland</c:v>
                </c:pt>
                <c:pt idx="7">
                  <c:v>Czech Republic</c:v>
                </c:pt>
                <c:pt idx="8">
                  <c:v>Lithuania</c:v>
                </c:pt>
                <c:pt idx="9">
                  <c:v>Romania</c:v>
                </c:pt>
                <c:pt idx="10">
                  <c:v>Netherlands</c:v>
                </c:pt>
                <c:pt idx="11">
                  <c:v>Estonia</c:v>
                </c:pt>
                <c:pt idx="12">
                  <c:v>Italy</c:v>
                </c:pt>
                <c:pt idx="13">
                  <c:v>Portugal</c:v>
                </c:pt>
                <c:pt idx="14">
                  <c:v>Spain</c:v>
                </c:pt>
                <c:pt idx="15">
                  <c:v>Cyprus</c:v>
                </c:pt>
                <c:pt idx="16">
                  <c:v>Denmark</c:v>
                </c:pt>
                <c:pt idx="17">
                  <c:v>Hungary</c:v>
                </c:pt>
                <c:pt idx="18">
                  <c:v>Slovenia</c:v>
                </c:pt>
                <c:pt idx="19">
                  <c:v>Austria</c:v>
                </c:pt>
                <c:pt idx="20">
                  <c:v>South Korea</c:v>
                </c:pt>
                <c:pt idx="21">
                  <c:v>Ireland</c:v>
                </c:pt>
                <c:pt idx="22">
                  <c:v>United Kingdom</c:v>
                </c:pt>
                <c:pt idx="23">
                  <c:v>Belgium</c:v>
                </c:pt>
                <c:pt idx="24">
                  <c:v>Japan</c:v>
                </c:pt>
                <c:pt idx="25">
                  <c:v>Bulgaria</c:v>
                </c:pt>
                <c:pt idx="26">
                  <c:v>China except Hong Kong</c:v>
                </c:pt>
              </c:strCache>
            </c:strRef>
          </c:cat>
          <c:val>
            <c:numRef>
              <c:f>'[rd_e_gerdact (5).xls]Munka1'!$R$4:$R$30</c:f>
              <c:numCache>
                <c:formatCode>0%</c:formatCode>
                <c:ptCount val="27"/>
                <c:pt idx="0">
                  <c:v>9.3158579401603006E-2</c:v>
                </c:pt>
                <c:pt idx="1">
                  <c:v>0.26954550552588702</c:v>
                </c:pt>
                <c:pt idx="2">
                  <c:v>0.15249886758266701</c:v>
                </c:pt>
                <c:pt idx="3">
                  <c:v>0.25019661701353402</c:v>
                </c:pt>
                <c:pt idx="4">
                  <c:v>0.21353482260184001</c:v>
                </c:pt>
                <c:pt idx="5">
                  <c:v>0.312081620238575</c:v>
                </c:pt>
                <c:pt idx="6">
                  <c:v>0.47797710556774098</c:v>
                </c:pt>
                <c:pt idx="7">
                  <c:v>0.314459257353989</c:v>
                </c:pt>
                <c:pt idx="8">
                  <c:v>0.23724690122411299</c:v>
                </c:pt>
                <c:pt idx="9">
                  <c:v>0.20020661209856999</c:v>
                </c:pt>
                <c:pt idx="10">
                  <c:v>0.283569152793545</c:v>
                </c:pt>
                <c:pt idx="11">
                  <c:v>0.479723928406314</c:v>
                </c:pt>
                <c:pt idx="12">
                  <c:v>0.30243263979780699</c:v>
                </c:pt>
                <c:pt idx="13">
                  <c:v>0.37352766104092</c:v>
                </c:pt>
                <c:pt idx="14">
                  <c:v>0.37071059823868802</c:v>
                </c:pt>
                <c:pt idx="15">
                  <c:v>0.18687709588912599</c:v>
                </c:pt>
                <c:pt idx="16">
                  <c:v>0.426905738209718</c:v>
                </c:pt>
                <c:pt idx="17">
                  <c:v>0.54334435299996398</c:v>
                </c:pt>
                <c:pt idx="18">
                  <c:v>0.240411362765176</c:v>
                </c:pt>
                <c:pt idx="19">
                  <c:v>0.462317887569141</c:v>
                </c:pt>
                <c:pt idx="20">
                  <c:v>0.61936246371053705</c:v>
                </c:pt>
                <c:pt idx="21">
                  <c:v>0.45898499840408602</c:v>
                </c:pt>
                <c:pt idx="22">
                  <c:v>0.39039714222157401</c:v>
                </c:pt>
                <c:pt idx="23">
                  <c:v>0.39000345911328099</c:v>
                </c:pt>
                <c:pt idx="24">
                  <c:v>0.63685615181489497</c:v>
                </c:pt>
                <c:pt idx="25">
                  <c:v>0.239201725700146</c:v>
                </c:pt>
                <c:pt idx="26">
                  <c:v>0.84158281438911497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220-E64B-AB38-11CBE8ECC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640448"/>
        <c:axId val="79641984"/>
      </c:barChart>
      <c:catAx>
        <c:axId val="79640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79641984"/>
        <c:crosses val="autoZero"/>
        <c:auto val="1"/>
        <c:lblAlgn val="ctr"/>
        <c:lblOffset val="100"/>
        <c:noMultiLvlLbl val="0"/>
      </c:catAx>
      <c:valAx>
        <c:axId val="7964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7964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2D-1345-9A72-ADE61DB0D2D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2D-1345-9A72-ADE61DB0D2D9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2D-1345-9A72-ADE61DB0D2D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42D-1345-9A72-ADE61DB0D2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'[20180621_AT_strategia_Innov%5b2%5d.xlsx]Munka1'!$P$5:$S$5</c:f>
              <c:numCache>
                <c:formatCode>General</c:formatCode>
                <c:ptCount val="4"/>
                <c:pt idx="0">
                  <c:v>2016</c:v>
                </c:pt>
                <c:pt idx="1">
                  <c:v>2022</c:v>
                </c:pt>
                <c:pt idx="2">
                  <c:v>2030</c:v>
                </c:pt>
                <c:pt idx="3">
                  <c:v>2016</c:v>
                </c:pt>
              </c:numCache>
            </c:numRef>
          </c:cat>
          <c:val>
            <c:numRef>
              <c:f>'[20180621_AT_strategia_Innov%5b2%5d.xlsx]Munka1'!$P$6:$S$6</c:f>
              <c:numCache>
                <c:formatCode>0.00%</c:formatCode>
                <c:ptCount val="4"/>
                <c:pt idx="0">
                  <c:v>1.2200000000000001E-2</c:v>
                </c:pt>
                <c:pt idx="1">
                  <c:v>1.7999999999999999E-2</c:v>
                </c:pt>
                <c:pt idx="2" formatCode="0%">
                  <c:v>0.03</c:v>
                </c:pt>
                <c:pt idx="3">
                  <c:v>2.9399999999999999E-2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42D-1345-9A72-ADE61DB0D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119680"/>
        <c:axId val="80121216"/>
      </c:barChart>
      <c:catAx>
        <c:axId val="8011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80121216"/>
        <c:crosses val="autoZero"/>
        <c:auto val="1"/>
        <c:lblAlgn val="ctr"/>
        <c:lblOffset val="100"/>
        <c:noMultiLvlLbl val="0"/>
      </c:catAx>
      <c:valAx>
        <c:axId val="8012121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8011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D3-6548-AB8E-BC8ABD94012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D3-6548-AB8E-BC8ABD94012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0D3-6548-AB8E-BC8ABD9401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'[20180621_AT_strategia_Innov%5b2%5d.xlsx]Munka1'!$P$3:$S$3</c:f>
              <c:numCache>
                <c:formatCode>General</c:formatCode>
                <c:ptCount val="4"/>
                <c:pt idx="0">
                  <c:v>2016</c:v>
                </c:pt>
                <c:pt idx="1">
                  <c:v>2022</c:v>
                </c:pt>
                <c:pt idx="2">
                  <c:v>2030</c:v>
                </c:pt>
                <c:pt idx="3">
                  <c:v>2016</c:v>
                </c:pt>
              </c:numCache>
            </c:numRef>
          </c:cat>
          <c:val>
            <c:numRef>
              <c:f>'[20180621_AT_strategia_Innov%5b2%5d.xlsx]Munka1'!$P$4:$S$4</c:f>
              <c:numCache>
                <c:formatCode>0.00%</c:formatCode>
                <c:ptCount val="4"/>
                <c:pt idx="0">
                  <c:v>3.0000000000000001E-3</c:v>
                </c:pt>
                <c:pt idx="1">
                  <c:v>5.7999999999999996E-3</c:v>
                </c:pt>
                <c:pt idx="3">
                  <c:v>5.4000000000000003E-3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0D3-6548-AB8E-BC8ABD940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426880"/>
        <c:axId val="80428416"/>
      </c:barChart>
      <c:catAx>
        <c:axId val="8042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80428416"/>
        <c:crosses val="autoZero"/>
        <c:auto val="1"/>
        <c:lblAlgn val="ctr"/>
        <c:lblOffset val="100"/>
        <c:noMultiLvlLbl val="0"/>
      </c:catAx>
      <c:valAx>
        <c:axId val="8042841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8042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58-444B-A10E-FC09E925D44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58-444B-A10E-FC09E925D44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58-444B-A10E-FC09E925D44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'[20180621_AT_strategia_Innov%5b2%5d.xlsx]Munka1'!$P$1:$S$1</c:f>
              <c:numCache>
                <c:formatCode>General</c:formatCode>
                <c:ptCount val="4"/>
                <c:pt idx="0">
                  <c:v>2014</c:v>
                </c:pt>
                <c:pt idx="1">
                  <c:v>2022</c:v>
                </c:pt>
                <c:pt idx="2">
                  <c:v>2030</c:v>
                </c:pt>
                <c:pt idx="3">
                  <c:v>2014</c:v>
                </c:pt>
              </c:numCache>
            </c:numRef>
          </c:cat>
          <c:val>
            <c:numRef>
              <c:f>'[20180621_AT_strategia_Innov%5b2%5d.xlsx]Munka1'!$P$2:$S$2</c:f>
              <c:numCache>
                <c:formatCode>0%</c:formatCode>
                <c:ptCount val="4"/>
                <c:pt idx="0" formatCode="0.00%">
                  <c:v>4.4999999999999998E-2</c:v>
                </c:pt>
                <c:pt idx="1">
                  <c:v>0.12</c:v>
                </c:pt>
                <c:pt idx="3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558-444B-A10E-FC09E925D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119808"/>
        <c:axId val="94121344"/>
      </c:barChart>
      <c:catAx>
        <c:axId val="9411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94121344"/>
        <c:crosses val="autoZero"/>
        <c:auto val="1"/>
        <c:lblAlgn val="ctr"/>
        <c:lblOffset val="100"/>
        <c:noMultiLvlLbl val="0"/>
      </c:catAx>
      <c:valAx>
        <c:axId val="941213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9411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739" cy="340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629869" y="0"/>
            <a:ext cx="4308737" cy="340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5A646-3F1A-41A3-88E2-50D34F341FB9}" type="datetimeFigureOut">
              <a:rPr lang="hu-HU" smtClean="0"/>
              <a:t>2018.11.26.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6467370"/>
            <a:ext cx="4308739" cy="340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629869" y="6467370"/>
            <a:ext cx="4308737" cy="340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2126-EC8A-41B2-9428-9038617AAB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5AC19-46B2-43DC-82F1-749926210D98}" type="datetimeFigureOut">
              <a:rPr lang="hu-HU" smtClean="0"/>
              <a:t>2018.11.26.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7075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4093" y="3234175"/>
            <a:ext cx="7952739" cy="3063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53CE0-8384-4FC8-AEED-B28FDF675E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756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508E5-5D97-4099-BF6A-2F42229CAD02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4727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508E5-5D97-4099-BF6A-2F42229CAD02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228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2017-ben a kutatás-fejlesztési (K+F) ráfordítások Magyarországon elérték a GDP 1,35%-át, ami 90 milliárd forinttal több, mint a 2016-os adat (1,2%). A K+F ráfordítások további növelése kiemelt prioritás, hiszen ez a kulcsa az ország javuló versenyképességének és a nemzetgazdaság bővülésének. Ezt a célt szolgálja az állami kutatás-fejlesztési és innovációs finanszírozás strukturális átalakítása, a vállalatok és a kutatóhelyek KFI támogatásainak különválasztása.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K+F tevékenységre 2017-ben elköltött források 32%-a (165 milliárd Ft) állami ráfordítás – egyrészt hazai forrásokból másrészt az uniós strukturális alapokból finanszírozott operatív programokból –, míg 53%-át (272 milliárd Ft) a vállalkozások biztosították. Így a vállalati szféra a kutatás-fejlesztés jelentős motorjának tekinthető Magyarországon, amelynek szerepe a KFI finanszírozásban évről évre nő. A jövőben a hazai K+F ráfordítások további növekedéséhez hozzájárulhat, hogy a vállalkozási források súlya várhatóan tovább nő majd, valamint az is, hogy az elmúlt időszakban megítélt állami pályázati források jelentős részének a felhasználása még csak most kezdődött.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Jelenleg a vállalkozások által biztosított K+F forrásoknak csak viszonylag kis része hasznosul az egyetemeken és a kutatóintézetekben, ami azt jelzi, hogy az ipari-kutatói együttműködésben rejlő lehetőségekben még jelentős potenciál rejlik. Az Innovációs és Technológiai Minisztérium megújuló KFI szakpolitikájában ezért hangsúlyos terület az együttműködések támogatása, ezen belül a tudás- és technológiatranszfer, az ipar igényeire hangolt közös kutatás-fejlesztési projektek ösztönzése és az ezeket ösztönző szabályozási környezet.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K+F ráfordítások mellett a kutatói létszám is jelentősen nőtt, a 2016. évihez képest 11%-kal többen, közel 61 ezren dolgoznak kutató-fejlesztőként. A tudásalapú, magas hozzáadott értéket teremtő társadalmi-gazdasági növekedéshez kulcsfontosságú a kutatói utánpótlás biztosítása, a kutatók számának további növekedése.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kiegyensúlyozott növekedést szolgálja a területi különbségek csökkentése is. Míg 2016-ban a K+F ráfordítások 64%-át használták fel Budapesten, addig 2017-ben már 61% volt ez az arány. Jelentős tartalékok rejlenek a Budapesten kívüli kutatásban és innovációban, amelyek minél hatékonyabb kihasználása a hazai szakpolitika egyik célkitűzése.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508E5-5D97-4099-BF6A-2F42229CAD02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681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Hiányzik</a:t>
            </a:r>
            <a:r>
              <a:rPr lang="en-US" dirty="0"/>
              <a:t> a </a:t>
            </a:r>
            <a:r>
              <a:rPr lang="en-US" dirty="0" err="1"/>
              <a:t>változásra</a:t>
            </a:r>
            <a:r>
              <a:rPr lang="en-US" dirty="0"/>
              <a:t> </a:t>
            </a:r>
            <a:r>
              <a:rPr lang="en-US" dirty="0" err="1"/>
              <a:t>való</a:t>
            </a:r>
            <a:r>
              <a:rPr lang="en-US" dirty="0"/>
              <a:t> </a:t>
            </a:r>
            <a:r>
              <a:rPr lang="en-US" dirty="0" err="1"/>
              <a:t>képesség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5D26-22FA-4565-B08B-BA99448A04FD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6160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5D26-22FA-4565-B08B-BA99448A04FD}" type="slidenum">
              <a:rPr lang="hu-HU" smtClean="0">
                <a:solidFill>
                  <a:prstClr val="black"/>
                </a:solidFill>
              </a:rPr>
              <a:pPr/>
              <a:t>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80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5D26-22FA-4565-B08B-BA99448A04FD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6177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5D26-22FA-4565-B08B-BA99448A04FD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3001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5D26-22FA-4565-B08B-BA99448A04FD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3365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25D26-22FA-4565-B08B-BA99448A04FD}" type="slidenum">
              <a:rPr lang="hu-HU" smtClean="0">
                <a:solidFill>
                  <a:prstClr val="black"/>
                </a:solidFill>
              </a:rPr>
              <a:pPr/>
              <a:t>14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9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914401" y="1752604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914401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2A7D9E-5FCA-4D86-A366-FA4904C1754A}" type="datetime1">
              <a:rPr lang="en-US" smtClean="0"/>
              <a:t>11/26/2018</a:t>
            </a:fld>
            <a:endParaRPr lang="en-US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3F4A2F-28C2-4347-8C2C-9EEF952D9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1" y="1481332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A7D9E-5FCA-4D86-A366-FA4904C1754A}" type="datetime1">
              <a:rPr lang="en-US" smtClean="0"/>
              <a:t>11/26/2018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F4A2F-28C2-4347-8C2C-9EEF952D9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25351" y="274642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A7D9E-5FCA-4D86-A366-FA4904C1754A}" type="datetime1">
              <a:rPr lang="en-US" smtClean="0"/>
              <a:t>11/26/2018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F4A2F-28C2-4347-8C2C-9EEF952D9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4337" y="1402540"/>
            <a:ext cx="5181600" cy="226881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0" y="508764"/>
            <a:ext cx="3556000" cy="4326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901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8272" y="0"/>
            <a:ext cx="9186527" cy="1179576"/>
          </a:xfrm>
        </p:spPr>
        <p:txBody>
          <a:bodyPr>
            <a:normAutofit/>
          </a:bodyPr>
          <a:lstStyle>
            <a:lvl1pPr>
              <a:defRPr lang="hu-HU" sz="2800" b="1" cap="all" baseline="0" dirty="0" smtClean="0">
                <a:solidFill>
                  <a:srgbClr val="8C837D"/>
                </a:solidFill>
              </a:defRPr>
            </a:lvl1pPr>
          </a:lstStyle>
          <a:p>
            <a:r>
              <a:rPr lang="hu-HU" sz="2800" b="1" cap="all" dirty="0">
                <a:solidFill>
                  <a:srgbClr val="8C837D"/>
                </a:solidFill>
                <a:latin typeface="+mn-lt"/>
              </a:rPr>
              <a:t>Cím beírásához kattintson 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157F-AD31-4AB3-B183-3C05C52D5103}" type="datetime1">
              <a:rPr lang="hu-HU" smtClean="0"/>
              <a:pPr/>
              <a:t>2018.11.26.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0" name="Szöveg helye 19"/>
          <p:cNvSpPr>
            <a:spLocks noGrp="1"/>
          </p:cNvSpPr>
          <p:nvPr>
            <p:ph type="body" sz="quarter" idx="13"/>
          </p:nvPr>
        </p:nvSpPr>
        <p:spPr>
          <a:xfrm>
            <a:off x="198271" y="1608364"/>
            <a:ext cx="11656272" cy="432178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  <a:lvl2pPr marL="685800" indent="-228600">
              <a:buSzPct val="60000"/>
              <a:buFont typeface="LucidaGrande" panose="020B0600040502020204" pitchFamily="34" charset="0"/>
              <a:buChar char="▶"/>
              <a:defRPr/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058800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/ nyi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600" y="2904480"/>
            <a:ext cx="10363200" cy="682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beírásához kattintson ide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5" hasCustomPrompt="1"/>
          </p:nvPr>
        </p:nvSpPr>
        <p:spPr>
          <a:xfrm>
            <a:off x="2362200" y="4801062"/>
            <a:ext cx="7620000" cy="449263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hu-HU" dirty="0"/>
              <a:t>E-mail</a:t>
            </a:r>
          </a:p>
        </p:txBody>
      </p:sp>
      <p:sp>
        <p:nvSpPr>
          <p:cNvPr id="18" name="Szöveg helye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2200" y="4323897"/>
            <a:ext cx="7620000" cy="40005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/>
              <a:t>Beosztás</a:t>
            </a:r>
          </a:p>
        </p:txBody>
      </p:sp>
      <p:sp>
        <p:nvSpPr>
          <p:cNvPr id="20" name="Szöveg helye 19"/>
          <p:cNvSpPr>
            <a:spLocks noGrp="1"/>
          </p:cNvSpPr>
          <p:nvPr>
            <p:ph type="body" sz="quarter" idx="17" hasCustomPrompt="1"/>
          </p:nvPr>
        </p:nvSpPr>
        <p:spPr>
          <a:xfrm>
            <a:off x="2362200" y="3700902"/>
            <a:ext cx="7620000" cy="509154"/>
          </a:xfrm>
        </p:spPr>
        <p:txBody>
          <a:bodyPr/>
          <a:lstStyle>
            <a:lvl1pPr marL="0" indent="0" algn="ctr">
              <a:buNone/>
              <a:defRPr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21" name="Cím 20"/>
          <p:cNvSpPr>
            <a:spLocks noGrp="1"/>
          </p:cNvSpPr>
          <p:nvPr>
            <p:ph type="title" hasCustomPrompt="1"/>
          </p:nvPr>
        </p:nvSpPr>
        <p:spPr>
          <a:xfrm>
            <a:off x="990600" y="1472999"/>
            <a:ext cx="10363200" cy="1325563"/>
          </a:xfrm>
        </p:spPr>
        <p:txBody>
          <a:bodyPr/>
          <a:lstStyle>
            <a:lvl1pPr algn="ctr">
              <a:defRPr b="1" cap="all" baseline="0">
                <a:solidFill>
                  <a:schemeClr val="accent1"/>
                </a:solidFill>
              </a:defRPr>
            </a:lvl1pPr>
          </a:lstStyle>
          <a:p>
            <a:r>
              <a:rPr lang="hu-HU" dirty="0"/>
              <a:t>Cím beírásához kattintson ide</a:t>
            </a:r>
          </a:p>
        </p:txBody>
      </p:sp>
      <p:sp>
        <p:nvSpPr>
          <p:cNvPr id="27" name="Tartalom helye 26"/>
          <p:cNvSpPr>
            <a:spLocks noGrp="1"/>
          </p:cNvSpPr>
          <p:nvPr>
            <p:ph sz="quarter" idx="18" hasCustomPrompt="1"/>
          </p:nvPr>
        </p:nvSpPr>
        <p:spPr>
          <a:xfrm>
            <a:off x="2362200" y="5364163"/>
            <a:ext cx="7620000" cy="260350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hu-HU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28033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ezetelválasztó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zöveg helye 25"/>
          <p:cNvSpPr>
            <a:spLocks noGrp="1"/>
          </p:cNvSpPr>
          <p:nvPr>
            <p:ph type="body" sz="quarter" idx="13" hasCustomPrompt="1"/>
          </p:nvPr>
        </p:nvSpPr>
        <p:spPr>
          <a:xfrm>
            <a:off x="665588" y="1346956"/>
            <a:ext cx="10557933" cy="722376"/>
          </a:xfrm>
          <a:prstGeom prst="rect">
            <a:avLst/>
          </a:prstGeom>
          <a:solidFill>
            <a:srgbClr val="DDA41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>
            <a:normAutofit/>
          </a:bodyPr>
          <a:lstStyle>
            <a:lvl1pPr marL="182880" indent="0">
              <a:buNone/>
              <a:defRPr sz="32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hu-HU" cap="all" baseline="0" dirty="0"/>
              <a:t>Fejezet címe</a:t>
            </a:r>
            <a:endParaRPr lang="hu-HU" dirty="0"/>
          </a:p>
        </p:txBody>
      </p:sp>
      <p:sp>
        <p:nvSpPr>
          <p:cNvPr id="27" name="Szöveg helye 25"/>
          <p:cNvSpPr>
            <a:spLocks noGrp="1"/>
          </p:cNvSpPr>
          <p:nvPr>
            <p:ph type="body" sz="quarter" idx="14" hasCustomPrompt="1"/>
          </p:nvPr>
        </p:nvSpPr>
        <p:spPr>
          <a:xfrm>
            <a:off x="665588" y="2236712"/>
            <a:ext cx="10557933" cy="722376"/>
          </a:xfrm>
          <a:prstGeom prst="rect">
            <a:avLst/>
          </a:prstGeom>
          <a:solidFill>
            <a:srgbClr val="D0C8C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>
            <a:normAutofit/>
          </a:bodyPr>
          <a:lstStyle>
            <a:lvl1pPr marL="182880" indent="0">
              <a:buNone/>
              <a:defRPr sz="32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hu-HU" cap="all" baseline="0" dirty="0"/>
              <a:t>Fejezet címe</a:t>
            </a:r>
            <a:endParaRPr lang="hu-HU" dirty="0"/>
          </a:p>
        </p:txBody>
      </p:sp>
      <p:sp>
        <p:nvSpPr>
          <p:cNvPr id="28" name="Szöveg helye 25"/>
          <p:cNvSpPr>
            <a:spLocks noGrp="1"/>
          </p:cNvSpPr>
          <p:nvPr>
            <p:ph type="body" sz="quarter" idx="15" hasCustomPrompt="1"/>
          </p:nvPr>
        </p:nvSpPr>
        <p:spPr>
          <a:xfrm>
            <a:off x="665588" y="3129278"/>
            <a:ext cx="10557933" cy="722376"/>
          </a:xfrm>
          <a:prstGeom prst="rect">
            <a:avLst/>
          </a:prstGeom>
          <a:solidFill>
            <a:srgbClr val="D0C8C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>
            <a:normAutofit/>
          </a:bodyPr>
          <a:lstStyle>
            <a:lvl1pPr marL="182880" indent="0">
              <a:buNone/>
              <a:defRPr sz="32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hu-HU" cap="all" baseline="0" dirty="0"/>
              <a:t>Fejezet címe</a:t>
            </a:r>
            <a:endParaRPr lang="hu-HU" dirty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1BE0492-27AD-4DE8-AF59-A2D04BC1C65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Élőláb helye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4926BA-65EF-4C40-9E66-7E87365823D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8272" y="0"/>
            <a:ext cx="9186527" cy="1179576"/>
          </a:xfrm>
        </p:spPr>
        <p:txBody>
          <a:bodyPr>
            <a:normAutofit/>
          </a:bodyPr>
          <a:lstStyle>
            <a:lvl1pPr>
              <a:defRPr lang="hu-HU" sz="2800" b="1" cap="all" baseline="0" dirty="0" smtClean="0">
                <a:solidFill>
                  <a:srgbClr val="8C837D"/>
                </a:solidFill>
              </a:defRPr>
            </a:lvl1pPr>
          </a:lstStyle>
          <a:p>
            <a:r>
              <a:rPr lang="hu-HU" sz="2800" b="1" cap="all" dirty="0">
                <a:solidFill>
                  <a:srgbClr val="8C837D"/>
                </a:solidFill>
                <a:latin typeface="+mn-lt"/>
              </a:rPr>
              <a:t>Cím beírásához kattintson ide</a:t>
            </a:r>
          </a:p>
        </p:txBody>
      </p:sp>
    </p:spTree>
    <p:extLst>
      <p:ext uri="{BB962C8B-B14F-4D97-AF65-F5344CB8AC3E}">
        <p14:creationId xmlns:p14="http://schemas.microsoft.com/office/powerpoint/2010/main" val="2785630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8272" y="0"/>
            <a:ext cx="9186527" cy="1179576"/>
          </a:xfrm>
        </p:spPr>
        <p:txBody>
          <a:bodyPr>
            <a:normAutofit/>
          </a:bodyPr>
          <a:lstStyle>
            <a:lvl1pPr>
              <a:defRPr lang="hu-HU" sz="2800" b="1" cap="all" baseline="0" dirty="0" smtClean="0">
                <a:solidFill>
                  <a:srgbClr val="8C837D"/>
                </a:solidFill>
              </a:defRPr>
            </a:lvl1pPr>
          </a:lstStyle>
          <a:p>
            <a:r>
              <a:rPr lang="hu-HU" sz="2800" b="1" cap="all" dirty="0">
                <a:solidFill>
                  <a:srgbClr val="8C837D"/>
                </a:solidFill>
                <a:latin typeface="+mn-lt"/>
              </a:rPr>
              <a:t>Cím beírásához kattintson 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157F-AD31-4AB3-B183-3C05C52D510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zöveg helye 19"/>
          <p:cNvSpPr>
            <a:spLocks noGrp="1"/>
          </p:cNvSpPr>
          <p:nvPr>
            <p:ph type="body" sz="quarter" idx="13"/>
          </p:nvPr>
        </p:nvSpPr>
        <p:spPr>
          <a:xfrm>
            <a:off x="198271" y="1608364"/>
            <a:ext cx="11656272" cy="432178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  <a:lvl2pPr marL="685800" indent="-228600">
              <a:buSzPct val="60000"/>
              <a:buFont typeface="LucidaGrande" panose="020B0600040502020204" pitchFamily="34" charset="0"/>
              <a:buChar char="▶"/>
              <a:defRPr/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75087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8272" y="0"/>
            <a:ext cx="9186527" cy="1179576"/>
          </a:xfrm>
        </p:spPr>
        <p:txBody>
          <a:bodyPr>
            <a:normAutofit/>
          </a:bodyPr>
          <a:lstStyle>
            <a:lvl1pPr>
              <a:defRPr lang="hu-HU" sz="2800" b="1" cap="all" baseline="0" dirty="0" smtClean="0">
                <a:solidFill>
                  <a:srgbClr val="8C837D"/>
                </a:solidFill>
              </a:defRPr>
            </a:lvl1pPr>
          </a:lstStyle>
          <a:p>
            <a:r>
              <a:rPr lang="hu-HU" sz="2800" b="1" cap="all" dirty="0">
                <a:solidFill>
                  <a:srgbClr val="8C837D"/>
                </a:solidFill>
                <a:latin typeface="+mn-lt"/>
              </a:rPr>
              <a:t>Cím beírásához kattintson ide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</p:spPr>
        <p:txBody>
          <a:bodyPr/>
          <a:lstStyle/>
          <a:p>
            <a:fld id="{918F157F-AD31-4AB3-B183-3C05C52D510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</p:spPr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0B4B3406-DEFF-446A-9B24-DCCB279FEDF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198967" y="1592036"/>
            <a:ext cx="11655576" cy="4351564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  <a:lvl2pPr marL="685800" indent="-228600">
              <a:buSzPct val="60000"/>
              <a:buFont typeface="LucidaGrande" panose="020B0600040502020204" pitchFamily="34" charset="0"/>
              <a:buChar char="▶"/>
              <a:defRPr/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62970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5153" y="1667668"/>
            <a:ext cx="10521696" cy="1325880"/>
          </a:xfrm>
        </p:spPr>
        <p:txBody>
          <a:bodyPr anchor="ctr">
            <a:noAutofit/>
          </a:bodyPr>
          <a:lstStyle>
            <a:lvl1pPr algn="ctr">
              <a:defRPr lang="hu-HU" sz="4000" b="1" cap="all" dirty="0">
                <a:solidFill>
                  <a:srgbClr val="8C837D"/>
                </a:solidFill>
              </a:defRPr>
            </a:lvl1pPr>
          </a:lstStyle>
          <a:p>
            <a:pPr algn="ctr"/>
            <a:r>
              <a:rPr lang="hu-HU" sz="4400" b="1" cap="all" dirty="0">
                <a:solidFill>
                  <a:srgbClr val="8C837D"/>
                </a:solidFill>
                <a:latin typeface="+mn-lt"/>
              </a:rPr>
              <a:t>Köszönöm a figyelmet!</a:t>
            </a:r>
          </a:p>
        </p:txBody>
      </p:sp>
      <p:sp>
        <p:nvSpPr>
          <p:cNvPr id="7" name="Szöveg helye 15"/>
          <p:cNvSpPr>
            <a:spLocks noGrp="1"/>
          </p:cNvSpPr>
          <p:nvPr>
            <p:ph type="body" sz="quarter" idx="15" hasCustomPrompt="1"/>
          </p:nvPr>
        </p:nvSpPr>
        <p:spPr>
          <a:xfrm>
            <a:off x="2362200" y="5058144"/>
            <a:ext cx="7620000" cy="449263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hu-HU" dirty="0"/>
              <a:t>E-mail</a:t>
            </a:r>
          </a:p>
        </p:txBody>
      </p:sp>
      <p:sp>
        <p:nvSpPr>
          <p:cNvPr id="8" name="Szöveg helye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2200" y="4572000"/>
            <a:ext cx="7620000" cy="40005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/>
              <a:t>Beosztás</a:t>
            </a:r>
          </a:p>
        </p:txBody>
      </p:sp>
      <p:sp>
        <p:nvSpPr>
          <p:cNvPr id="9" name="Szöveg helye 19"/>
          <p:cNvSpPr>
            <a:spLocks noGrp="1"/>
          </p:cNvSpPr>
          <p:nvPr>
            <p:ph type="body" sz="quarter" idx="17" hasCustomPrompt="1"/>
          </p:nvPr>
        </p:nvSpPr>
        <p:spPr>
          <a:xfrm>
            <a:off x="2362200" y="4008667"/>
            <a:ext cx="7620000" cy="472849"/>
          </a:xfrm>
        </p:spPr>
        <p:txBody>
          <a:bodyPr/>
          <a:lstStyle>
            <a:lvl1pPr marL="0" indent="0" algn="ctr">
              <a:buNone/>
              <a:defRPr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hu-HU" dirty="0"/>
              <a:t>Előadó neve</a:t>
            </a:r>
          </a:p>
        </p:txBody>
      </p:sp>
    </p:spTree>
    <p:extLst>
      <p:ext uri="{BB962C8B-B14F-4D97-AF65-F5344CB8AC3E}">
        <p14:creationId xmlns:p14="http://schemas.microsoft.com/office/powerpoint/2010/main" val="2378221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/ nyi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600" y="2904480"/>
            <a:ext cx="10363200" cy="682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beírásához kattintson ide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5" hasCustomPrompt="1"/>
          </p:nvPr>
        </p:nvSpPr>
        <p:spPr>
          <a:xfrm>
            <a:off x="2362200" y="4801112"/>
            <a:ext cx="7620000" cy="449263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hu-HU" dirty="0"/>
              <a:t>E-mail</a:t>
            </a:r>
          </a:p>
        </p:txBody>
      </p:sp>
      <p:sp>
        <p:nvSpPr>
          <p:cNvPr id="18" name="Szöveg helye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2200" y="4323897"/>
            <a:ext cx="7620000" cy="40005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/>
              <a:t>Beosztás</a:t>
            </a:r>
          </a:p>
        </p:txBody>
      </p:sp>
      <p:sp>
        <p:nvSpPr>
          <p:cNvPr id="20" name="Szöveg helye 19"/>
          <p:cNvSpPr>
            <a:spLocks noGrp="1"/>
          </p:cNvSpPr>
          <p:nvPr>
            <p:ph type="body" sz="quarter" idx="17" hasCustomPrompt="1"/>
          </p:nvPr>
        </p:nvSpPr>
        <p:spPr>
          <a:xfrm>
            <a:off x="2362200" y="3700902"/>
            <a:ext cx="7620000" cy="509154"/>
          </a:xfrm>
        </p:spPr>
        <p:txBody>
          <a:bodyPr/>
          <a:lstStyle>
            <a:lvl1pPr marL="0" indent="0" algn="ctr">
              <a:buNone/>
              <a:defRPr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21" name="Cím 20"/>
          <p:cNvSpPr>
            <a:spLocks noGrp="1"/>
          </p:cNvSpPr>
          <p:nvPr>
            <p:ph type="title" hasCustomPrompt="1"/>
          </p:nvPr>
        </p:nvSpPr>
        <p:spPr>
          <a:xfrm>
            <a:off x="990600" y="1473000"/>
            <a:ext cx="10363200" cy="1325563"/>
          </a:xfrm>
        </p:spPr>
        <p:txBody>
          <a:bodyPr/>
          <a:lstStyle>
            <a:lvl1pPr algn="ctr">
              <a:defRPr b="1" cap="all" baseline="0">
                <a:solidFill>
                  <a:schemeClr val="accent1"/>
                </a:solidFill>
              </a:defRPr>
            </a:lvl1pPr>
          </a:lstStyle>
          <a:p>
            <a:r>
              <a:rPr lang="hu-HU" dirty="0"/>
              <a:t>Cím beírásához kattintson ide</a:t>
            </a:r>
          </a:p>
        </p:txBody>
      </p:sp>
      <p:sp>
        <p:nvSpPr>
          <p:cNvPr id="27" name="Tartalom helye 26"/>
          <p:cNvSpPr>
            <a:spLocks noGrp="1"/>
          </p:cNvSpPr>
          <p:nvPr>
            <p:ph sz="quarter" idx="18" hasCustomPrompt="1"/>
          </p:nvPr>
        </p:nvSpPr>
        <p:spPr>
          <a:xfrm>
            <a:off x="2362200" y="5364163"/>
            <a:ext cx="7620000" cy="260350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hu-HU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360250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A7D9E-5FCA-4D86-A366-FA4904C1754A}" type="datetime1">
              <a:rPr lang="en-US" smtClean="0"/>
              <a:t>11/26/2018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F4A2F-28C2-4347-8C2C-9EEF952D9F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ezetelválasztó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zöveg helye 25"/>
          <p:cNvSpPr>
            <a:spLocks noGrp="1"/>
          </p:cNvSpPr>
          <p:nvPr>
            <p:ph type="body" sz="quarter" idx="13" hasCustomPrompt="1"/>
          </p:nvPr>
        </p:nvSpPr>
        <p:spPr>
          <a:xfrm>
            <a:off x="665613" y="1346956"/>
            <a:ext cx="10557933" cy="722376"/>
          </a:xfrm>
          <a:prstGeom prst="rect">
            <a:avLst/>
          </a:prstGeom>
          <a:solidFill>
            <a:srgbClr val="DDA41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>
            <a:normAutofit/>
          </a:bodyPr>
          <a:lstStyle>
            <a:lvl1pPr marL="182880" indent="0">
              <a:buNone/>
              <a:defRPr sz="32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hu-HU" cap="all" baseline="0" dirty="0"/>
              <a:t>Fejezet címe</a:t>
            </a:r>
            <a:endParaRPr lang="hu-HU" dirty="0"/>
          </a:p>
        </p:txBody>
      </p:sp>
      <p:sp>
        <p:nvSpPr>
          <p:cNvPr id="27" name="Szöveg helye 25"/>
          <p:cNvSpPr>
            <a:spLocks noGrp="1"/>
          </p:cNvSpPr>
          <p:nvPr>
            <p:ph type="body" sz="quarter" idx="14" hasCustomPrompt="1"/>
          </p:nvPr>
        </p:nvSpPr>
        <p:spPr>
          <a:xfrm>
            <a:off x="665613" y="2236712"/>
            <a:ext cx="10557933" cy="722376"/>
          </a:xfrm>
          <a:prstGeom prst="rect">
            <a:avLst/>
          </a:prstGeom>
          <a:solidFill>
            <a:srgbClr val="D0C8C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>
            <a:normAutofit/>
          </a:bodyPr>
          <a:lstStyle>
            <a:lvl1pPr marL="182880" indent="0">
              <a:buNone/>
              <a:defRPr sz="32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hu-HU" cap="all" baseline="0" dirty="0"/>
              <a:t>Fejezet címe</a:t>
            </a:r>
            <a:endParaRPr lang="hu-HU" dirty="0"/>
          </a:p>
        </p:txBody>
      </p:sp>
      <p:sp>
        <p:nvSpPr>
          <p:cNvPr id="28" name="Szöveg helye 25"/>
          <p:cNvSpPr>
            <a:spLocks noGrp="1"/>
          </p:cNvSpPr>
          <p:nvPr>
            <p:ph type="body" sz="quarter" idx="15" hasCustomPrompt="1"/>
          </p:nvPr>
        </p:nvSpPr>
        <p:spPr>
          <a:xfrm>
            <a:off x="665613" y="3129278"/>
            <a:ext cx="10557933" cy="722376"/>
          </a:xfrm>
          <a:prstGeom prst="rect">
            <a:avLst/>
          </a:prstGeom>
          <a:solidFill>
            <a:srgbClr val="D0C8C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>
            <a:normAutofit/>
          </a:bodyPr>
          <a:lstStyle>
            <a:lvl1pPr marL="182880" indent="0">
              <a:buNone/>
              <a:defRPr sz="32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hu-HU" cap="all" baseline="0" dirty="0"/>
              <a:t>Fejezet címe</a:t>
            </a:r>
            <a:endParaRPr lang="hu-HU" dirty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1BE0492-27AD-4DE8-AF59-A2D04BC1C65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Élőláb helye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4926BA-65EF-4C40-9E66-7E87365823D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8297" y="0"/>
            <a:ext cx="9186527" cy="1179576"/>
          </a:xfrm>
        </p:spPr>
        <p:txBody>
          <a:bodyPr>
            <a:normAutofit/>
          </a:bodyPr>
          <a:lstStyle>
            <a:lvl1pPr>
              <a:defRPr lang="hu-HU" sz="2800" b="1" cap="all" baseline="0" dirty="0" smtClean="0">
                <a:solidFill>
                  <a:srgbClr val="8C837D"/>
                </a:solidFill>
              </a:defRPr>
            </a:lvl1pPr>
          </a:lstStyle>
          <a:p>
            <a:r>
              <a:rPr lang="hu-HU" sz="2800" b="1" cap="all" dirty="0">
                <a:solidFill>
                  <a:srgbClr val="8C837D"/>
                </a:solidFill>
                <a:latin typeface="+mn-lt"/>
              </a:rPr>
              <a:t>Cím beírásához kattintson ide</a:t>
            </a:r>
          </a:p>
        </p:txBody>
      </p:sp>
    </p:spTree>
    <p:extLst>
      <p:ext uri="{BB962C8B-B14F-4D97-AF65-F5344CB8AC3E}">
        <p14:creationId xmlns:p14="http://schemas.microsoft.com/office/powerpoint/2010/main" val="1856428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8297" y="0"/>
            <a:ext cx="9186527" cy="1179576"/>
          </a:xfrm>
        </p:spPr>
        <p:txBody>
          <a:bodyPr>
            <a:normAutofit/>
          </a:bodyPr>
          <a:lstStyle>
            <a:lvl1pPr>
              <a:defRPr lang="hu-HU" sz="2800" b="1" cap="all" baseline="0" dirty="0" smtClean="0">
                <a:solidFill>
                  <a:srgbClr val="8C837D"/>
                </a:solidFill>
              </a:defRPr>
            </a:lvl1pPr>
          </a:lstStyle>
          <a:p>
            <a:r>
              <a:rPr lang="hu-HU" sz="2800" b="1" cap="all" dirty="0">
                <a:solidFill>
                  <a:srgbClr val="8C837D"/>
                </a:solidFill>
                <a:latin typeface="+mn-lt"/>
              </a:rPr>
              <a:t>Cím beírásához kattintson 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157F-AD31-4AB3-B183-3C05C52D510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zöveg helye 19"/>
          <p:cNvSpPr>
            <a:spLocks noGrp="1"/>
          </p:cNvSpPr>
          <p:nvPr>
            <p:ph type="body" sz="quarter" idx="13"/>
          </p:nvPr>
        </p:nvSpPr>
        <p:spPr>
          <a:xfrm>
            <a:off x="198271" y="1608364"/>
            <a:ext cx="11656272" cy="432178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  <a:lvl2pPr marL="685800" indent="-228600">
              <a:buSzPct val="60000"/>
              <a:buFont typeface="LucidaGrande" panose="020B0600040502020204" pitchFamily="34" charset="0"/>
              <a:buChar char="▶"/>
              <a:defRPr/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995853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8297" y="0"/>
            <a:ext cx="9186527" cy="1179576"/>
          </a:xfrm>
        </p:spPr>
        <p:txBody>
          <a:bodyPr>
            <a:normAutofit/>
          </a:bodyPr>
          <a:lstStyle>
            <a:lvl1pPr>
              <a:defRPr lang="hu-HU" sz="2800" b="1" cap="all" baseline="0" dirty="0" smtClean="0">
                <a:solidFill>
                  <a:srgbClr val="8C837D"/>
                </a:solidFill>
              </a:defRPr>
            </a:lvl1pPr>
          </a:lstStyle>
          <a:p>
            <a:r>
              <a:rPr lang="hu-HU" sz="2800" b="1" cap="all" dirty="0">
                <a:solidFill>
                  <a:srgbClr val="8C837D"/>
                </a:solidFill>
                <a:latin typeface="+mn-lt"/>
              </a:rPr>
              <a:t>Cím beírásához kattintson ide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26" y="6356403"/>
            <a:ext cx="2743200" cy="365125"/>
          </a:xfrm>
        </p:spPr>
        <p:txBody>
          <a:bodyPr/>
          <a:lstStyle/>
          <a:p>
            <a:fld id="{918F157F-AD31-4AB3-B183-3C05C52D510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03"/>
            <a:ext cx="4114800" cy="365125"/>
          </a:xfrm>
        </p:spPr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03"/>
            <a:ext cx="2743200" cy="365125"/>
          </a:xfrm>
        </p:spPr>
        <p:txBody>
          <a:bodyPr/>
          <a:lstStyle/>
          <a:p>
            <a:fld id="{0B4B3406-DEFF-446A-9B24-DCCB279FEDF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198967" y="1592036"/>
            <a:ext cx="11655576" cy="4351564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  <a:lvl2pPr marL="685800" indent="-228600">
              <a:buSzPct val="60000"/>
              <a:buFont typeface="LucidaGrande" panose="020B0600040502020204" pitchFamily="34" charset="0"/>
              <a:buChar char="▶"/>
              <a:defRPr/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080598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5153" y="1667668"/>
            <a:ext cx="10521696" cy="1325880"/>
          </a:xfrm>
        </p:spPr>
        <p:txBody>
          <a:bodyPr anchor="ctr">
            <a:noAutofit/>
          </a:bodyPr>
          <a:lstStyle>
            <a:lvl1pPr algn="ctr">
              <a:defRPr lang="hu-HU" sz="4000" b="1" cap="all" dirty="0">
                <a:solidFill>
                  <a:srgbClr val="8C837D"/>
                </a:solidFill>
              </a:defRPr>
            </a:lvl1pPr>
          </a:lstStyle>
          <a:p>
            <a:pPr algn="ctr"/>
            <a:r>
              <a:rPr lang="hu-HU" sz="4400" b="1" cap="all" dirty="0">
                <a:solidFill>
                  <a:srgbClr val="8C837D"/>
                </a:solidFill>
                <a:latin typeface="+mn-lt"/>
              </a:rPr>
              <a:t>Köszönöm a figyelmet!</a:t>
            </a:r>
          </a:p>
        </p:txBody>
      </p:sp>
      <p:sp>
        <p:nvSpPr>
          <p:cNvPr id="7" name="Szöveg helye 15"/>
          <p:cNvSpPr>
            <a:spLocks noGrp="1"/>
          </p:cNvSpPr>
          <p:nvPr>
            <p:ph type="body" sz="quarter" idx="15" hasCustomPrompt="1"/>
          </p:nvPr>
        </p:nvSpPr>
        <p:spPr>
          <a:xfrm>
            <a:off x="2362200" y="5058194"/>
            <a:ext cx="7620000" cy="449263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hu-HU" dirty="0"/>
              <a:t>E-mail</a:t>
            </a:r>
          </a:p>
        </p:txBody>
      </p:sp>
      <p:sp>
        <p:nvSpPr>
          <p:cNvPr id="8" name="Szöveg helye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2200" y="4572000"/>
            <a:ext cx="7620000" cy="40005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/>
              <a:t>Beosztás</a:t>
            </a:r>
          </a:p>
        </p:txBody>
      </p:sp>
      <p:sp>
        <p:nvSpPr>
          <p:cNvPr id="9" name="Szöveg helye 19"/>
          <p:cNvSpPr>
            <a:spLocks noGrp="1"/>
          </p:cNvSpPr>
          <p:nvPr>
            <p:ph type="body" sz="quarter" idx="17" hasCustomPrompt="1"/>
          </p:nvPr>
        </p:nvSpPr>
        <p:spPr>
          <a:xfrm>
            <a:off x="2362200" y="4008670"/>
            <a:ext cx="7620000" cy="472849"/>
          </a:xfrm>
        </p:spPr>
        <p:txBody>
          <a:bodyPr/>
          <a:lstStyle>
            <a:lvl1pPr marL="0" indent="0" algn="ctr">
              <a:buNone/>
              <a:defRPr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hu-HU" dirty="0"/>
              <a:t>Előadó neve</a:t>
            </a:r>
          </a:p>
        </p:txBody>
      </p:sp>
    </p:spTree>
    <p:extLst>
      <p:ext uri="{BB962C8B-B14F-4D97-AF65-F5344CB8AC3E}">
        <p14:creationId xmlns:p14="http://schemas.microsoft.com/office/powerpoint/2010/main" val="1395853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/ nyi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600" y="2904480"/>
            <a:ext cx="10363200" cy="682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beírásához kattintson ide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5" hasCustomPrompt="1"/>
          </p:nvPr>
        </p:nvSpPr>
        <p:spPr>
          <a:xfrm>
            <a:off x="2362200" y="4801060"/>
            <a:ext cx="7620000" cy="449263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hu-HU" dirty="0"/>
              <a:t>E-mail</a:t>
            </a:r>
          </a:p>
        </p:txBody>
      </p:sp>
      <p:sp>
        <p:nvSpPr>
          <p:cNvPr id="18" name="Szöveg helye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2200" y="4323897"/>
            <a:ext cx="7620000" cy="40005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/>
              <a:t>Beosztás</a:t>
            </a:r>
          </a:p>
        </p:txBody>
      </p:sp>
      <p:sp>
        <p:nvSpPr>
          <p:cNvPr id="20" name="Szöveg helye 19"/>
          <p:cNvSpPr>
            <a:spLocks noGrp="1"/>
          </p:cNvSpPr>
          <p:nvPr>
            <p:ph type="body" sz="quarter" idx="17" hasCustomPrompt="1"/>
          </p:nvPr>
        </p:nvSpPr>
        <p:spPr>
          <a:xfrm>
            <a:off x="2362200" y="3700902"/>
            <a:ext cx="7620000" cy="509154"/>
          </a:xfrm>
        </p:spPr>
        <p:txBody>
          <a:bodyPr/>
          <a:lstStyle>
            <a:lvl1pPr marL="0" indent="0" algn="ctr">
              <a:buNone/>
              <a:defRPr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21" name="Cím 20"/>
          <p:cNvSpPr>
            <a:spLocks noGrp="1"/>
          </p:cNvSpPr>
          <p:nvPr>
            <p:ph type="title" hasCustomPrompt="1"/>
          </p:nvPr>
        </p:nvSpPr>
        <p:spPr>
          <a:xfrm>
            <a:off x="990600" y="1472997"/>
            <a:ext cx="10363200" cy="1325563"/>
          </a:xfrm>
        </p:spPr>
        <p:txBody>
          <a:bodyPr/>
          <a:lstStyle>
            <a:lvl1pPr algn="ctr">
              <a:defRPr b="1" cap="all" baseline="0">
                <a:solidFill>
                  <a:schemeClr val="accent1"/>
                </a:solidFill>
              </a:defRPr>
            </a:lvl1pPr>
          </a:lstStyle>
          <a:p>
            <a:r>
              <a:rPr lang="hu-HU" dirty="0"/>
              <a:t>Cím beírásához kattintson ide</a:t>
            </a:r>
          </a:p>
        </p:txBody>
      </p:sp>
      <p:sp>
        <p:nvSpPr>
          <p:cNvPr id="27" name="Tartalom helye 26"/>
          <p:cNvSpPr>
            <a:spLocks noGrp="1"/>
          </p:cNvSpPr>
          <p:nvPr>
            <p:ph sz="quarter" idx="18" hasCustomPrompt="1"/>
          </p:nvPr>
        </p:nvSpPr>
        <p:spPr>
          <a:xfrm>
            <a:off x="2362200" y="5364163"/>
            <a:ext cx="7620000" cy="260350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hu-HU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153126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ezetelválasztó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zöveg helye 25"/>
          <p:cNvSpPr>
            <a:spLocks noGrp="1"/>
          </p:cNvSpPr>
          <p:nvPr>
            <p:ph type="body" sz="quarter" idx="13" hasCustomPrompt="1"/>
          </p:nvPr>
        </p:nvSpPr>
        <p:spPr>
          <a:xfrm>
            <a:off x="665587" y="1346956"/>
            <a:ext cx="10557933" cy="722376"/>
          </a:xfrm>
          <a:prstGeom prst="rect">
            <a:avLst/>
          </a:prstGeom>
          <a:solidFill>
            <a:srgbClr val="DDA41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>
            <a:normAutofit/>
          </a:bodyPr>
          <a:lstStyle>
            <a:lvl1pPr marL="182880" indent="0">
              <a:buNone/>
              <a:defRPr sz="32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hu-HU" cap="all" baseline="0" dirty="0"/>
              <a:t>Fejezet címe</a:t>
            </a:r>
            <a:endParaRPr lang="hu-HU" dirty="0"/>
          </a:p>
        </p:txBody>
      </p:sp>
      <p:sp>
        <p:nvSpPr>
          <p:cNvPr id="27" name="Szöveg helye 25"/>
          <p:cNvSpPr>
            <a:spLocks noGrp="1"/>
          </p:cNvSpPr>
          <p:nvPr>
            <p:ph type="body" sz="quarter" idx="14" hasCustomPrompt="1"/>
          </p:nvPr>
        </p:nvSpPr>
        <p:spPr>
          <a:xfrm>
            <a:off x="665587" y="2236712"/>
            <a:ext cx="10557933" cy="722376"/>
          </a:xfrm>
          <a:prstGeom prst="rect">
            <a:avLst/>
          </a:prstGeom>
          <a:solidFill>
            <a:srgbClr val="D0C8C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>
            <a:normAutofit/>
          </a:bodyPr>
          <a:lstStyle>
            <a:lvl1pPr marL="182880" indent="0">
              <a:buNone/>
              <a:defRPr sz="32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hu-HU" cap="all" baseline="0" dirty="0"/>
              <a:t>Fejezet címe</a:t>
            </a:r>
            <a:endParaRPr lang="hu-HU" dirty="0"/>
          </a:p>
        </p:txBody>
      </p:sp>
      <p:sp>
        <p:nvSpPr>
          <p:cNvPr id="28" name="Szöveg helye 25"/>
          <p:cNvSpPr>
            <a:spLocks noGrp="1"/>
          </p:cNvSpPr>
          <p:nvPr>
            <p:ph type="body" sz="quarter" idx="15" hasCustomPrompt="1"/>
          </p:nvPr>
        </p:nvSpPr>
        <p:spPr>
          <a:xfrm>
            <a:off x="665587" y="3129278"/>
            <a:ext cx="10557933" cy="722376"/>
          </a:xfrm>
          <a:prstGeom prst="rect">
            <a:avLst/>
          </a:prstGeom>
          <a:solidFill>
            <a:srgbClr val="D0C8C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>
            <a:normAutofit/>
          </a:bodyPr>
          <a:lstStyle>
            <a:lvl1pPr marL="182880" indent="0">
              <a:buNone/>
              <a:defRPr sz="32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hu-HU" cap="all" baseline="0" dirty="0"/>
              <a:t>Fejezet címe</a:t>
            </a:r>
            <a:endParaRPr lang="hu-HU" dirty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1BE0492-27AD-4DE8-AF59-A2D04BC1C65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Élőláb helye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4926BA-65EF-4C40-9E66-7E87365823D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8271" y="0"/>
            <a:ext cx="9186527" cy="1179576"/>
          </a:xfrm>
        </p:spPr>
        <p:txBody>
          <a:bodyPr>
            <a:normAutofit/>
          </a:bodyPr>
          <a:lstStyle>
            <a:lvl1pPr>
              <a:defRPr lang="hu-HU" sz="2800" b="1" cap="all" baseline="0" dirty="0" smtClean="0">
                <a:solidFill>
                  <a:srgbClr val="8C837D"/>
                </a:solidFill>
              </a:defRPr>
            </a:lvl1pPr>
          </a:lstStyle>
          <a:p>
            <a:r>
              <a:rPr lang="hu-HU" sz="2800" b="1" cap="all" dirty="0">
                <a:solidFill>
                  <a:srgbClr val="8C837D"/>
                </a:solidFill>
                <a:latin typeface="+mn-lt"/>
              </a:rPr>
              <a:t>Cím beírásához kattintson ide</a:t>
            </a:r>
          </a:p>
        </p:txBody>
      </p:sp>
    </p:spTree>
    <p:extLst>
      <p:ext uri="{BB962C8B-B14F-4D97-AF65-F5344CB8AC3E}">
        <p14:creationId xmlns:p14="http://schemas.microsoft.com/office/powerpoint/2010/main" val="2452008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8271" y="0"/>
            <a:ext cx="9186527" cy="1179576"/>
          </a:xfrm>
        </p:spPr>
        <p:txBody>
          <a:bodyPr>
            <a:normAutofit/>
          </a:bodyPr>
          <a:lstStyle>
            <a:lvl1pPr>
              <a:defRPr lang="hu-HU" sz="2800" b="1" cap="all" baseline="0" dirty="0" smtClean="0">
                <a:solidFill>
                  <a:srgbClr val="8C837D"/>
                </a:solidFill>
              </a:defRPr>
            </a:lvl1pPr>
          </a:lstStyle>
          <a:p>
            <a:r>
              <a:rPr lang="hu-HU" sz="2800" b="1" cap="all" dirty="0">
                <a:solidFill>
                  <a:srgbClr val="8C837D"/>
                </a:solidFill>
                <a:latin typeface="+mn-lt"/>
              </a:rPr>
              <a:t>Cím beírásához kattintson ide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918F157F-AD31-4AB3-B183-3C05C52D510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0B4B3406-DEFF-446A-9B24-DCCB279FEDF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198967" y="1592036"/>
            <a:ext cx="11655576" cy="4351564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  <a:lvl2pPr marL="685800" indent="-228600">
              <a:buSzPct val="60000"/>
              <a:buFont typeface="LucidaGrande" panose="020B0600040502020204" pitchFamily="34" charset="0"/>
              <a:buChar char="▶"/>
              <a:defRPr/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036137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5152" y="1667668"/>
            <a:ext cx="10521696" cy="1325880"/>
          </a:xfrm>
        </p:spPr>
        <p:txBody>
          <a:bodyPr anchor="ctr">
            <a:noAutofit/>
          </a:bodyPr>
          <a:lstStyle>
            <a:lvl1pPr algn="ctr">
              <a:defRPr lang="hu-HU" sz="4000" b="1" cap="all" dirty="0">
                <a:solidFill>
                  <a:srgbClr val="8C837D"/>
                </a:solidFill>
              </a:defRPr>
            </a:lvl1pPr>
          </a:lstStyle>
          <a:p>
            <a:pPr algn="ctr"/>
            <a:r>
              <a:rPr lang="hu-HU" sz="4400" b="1" cap="all" dirty="0">
                <a:solidFill>
                  <a:srgbClr val="8C837D"/>
                </a:solidFill>
                <a:latin typeface="+mn-lt"/>
              </a:rPr>
              <a:t>Köszönöm a figyelmet!</a:t>
            </a:r>
          </a:p>
        </p:txBody>
      </p:sp>
      <p:sp>
        <p:nvSpPr>
          <p:cNvPr id="7" name="Szöveg helye 15"/>
          <p:cNvSpPr>
            <a:spLocks noGrp="1"/>
          </p:cNvSpPr>
          <p:nvPr>
            <p:ph type="body" sz="quarter" idx="15" hasCustomPrompt="1"/>
          </p:nvPr>
        </p:nvSpPr>
        <p:spPr>
          <a:xfrm>
            <a:off x="2362200" y="5058142"/>
            <a:ext cx="7620000" cy="449263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hu-HU" dirty="0"/>
              <a:t>E-mail</a:t>
            </a:r>
          </a:p>
        </p:txBody>
      </p:sp>
      <p:sp>
        <p:nvSpPr>
          <p:cNvPr id="8" name="Szöveg helye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2200" y="4572000"/>
            <a:ext cx="7620000" cy="40005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/>
              <a:t>Beosztás</a:t>
            </a:r>
          </a:p>
        </p:txBody>
      </p:sp>
      <p:sp>
        <p:nvSpPr>
          <p:cNvPr id="9" name="Szöveg helye 19"/>
          <p:cNvSpPr>
            <a:spLocks noGrp="1"/>
          </p:cNvSpPr>
          <p:nvPr>
            <p:ph type="body" sz="quarter" idx="17" hasCustomPrompt="1"/>
          </p:nvPr>
        </p:nvSpPr>
        <p:spPr>
          <a:xfrm>
            <a:off x="2362200" y="4008665"/>
            <a:ext cx="7620000" cy="472849"/>
          </a:xfrm>
        </p:spPr>
        <p:txBody>
          <a:bodyPr/>
          <a:lstStyle>
            <a:lvl1pPr marL="0" indent="0" algn="ctr">
              <a:buNone/>
              <a:defRPr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hu-HU" dirty="0"/>
              <a:t>Előadó neve</a:t>
            </a:r>
          </a:p>
        </p:txBody>
      </p:sp>
    </p:spTree>
    <p:extLst>
      <p:ext uri="{BB962C8B-B14F-4D97-AF65-F5344CB8AC3E}">
        <p14:creationId xmlns:p14="http://schemas.microsoft.com/office/powerpoint/2010/main" val="3524230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/ nyi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600" y="2904480"/>
            <a:ext cx="10363200" cy="682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beírásához kattintson ide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5" hasCustomPrompt="1"/>
          </p:nvPr>
        </p:nvSpPr>
        <p:spPr>
          <a:xfrm>
            <a:off x="2362200" y="4801060"/>
            <a:ext cx="7620000" cy="449263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hu-HU" dirty="0"/>
              <a:t>E-mail</a:t>
            </a:r>
          </a:p>
        </p:txBody>
      </p:sp>
      <p:sp>
        <p:nvSpPr>
          <p:cNvPr id="18" name="Szöveg helye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2200" y="4323897"/>
            <a:ext cx="7620000" cy="40005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/>
              <a:t>Beosztás</a:t>
            </a:r>
          </a:p>
        </p:txBody>
      </p:sp>
      <p:sp>
        <p:nvSpPr>
          <p:cNvPr id="20" name="Szöveg helye 19"/>
          <p:cNvSpPr>
            <a:spLocks noGrp="1"/>
          </p:cNvSpPr>
          <p:nvPr>
            <p:ph type="body" sz="quarter" idx="17" hasCustomPrompt="1"/>
          </p:nvPr>
        </p:nvSpPr>
        <p:spPr>
          <a:xfrm>
            <a:off x="2362200" y="3700902"/>
            <a:ext cx="7620000" cy="509154"/>
          </a:xfrm>
        </p:spPr>
        <p:txBody>
          <a:bodyPr/>
          <a:lstStyle>
            <a:lvl1pPr marL="0" indent="0" algn="ctr">
              <a:buNone/>
              <a:defRPr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21" name="Cím 20"/>
          <p:cNvSpPr>
            <a:spLocks noGrp="1"/>
          </p:cNvSpPr>
          <p:nvPr>
            <p:ph type="title" hasCustomPrompt="1"/>
          </p:nvPr>
        </p:nvSpPr>
        <p:spPr>
          <a:xfrm>
            <a:off x="990600" y="1472997"/>
            <a:ext cx="10363200" cy="1325563"/>
          </a:xfrm>
        </p:spPr>
        <p:txBody>
          <a:bodyPr/>
          <a:lstStyle>
            <a:lvl1pPr algn="ctr">
              <a:defRPr b="1" cap="all" baseline="0">
                <a:solidFill>
                  <a:schemeClr val="accent1"/>
                </a:solidFill>
              </a:defRPr>
            </a:lvl1pPr>
          </a:lstStyle>
          <a:p>
            <a:r>
              <a:rPr lang="hu-HU" dirty="0"/>
              <a:t>Cím beírásához kattintson ide</a:t>
            </a:r>
          </a:p>
        </p:txBody>
      </p:sp>
      <p:sp>
        <p:nvSpPr>
          <p:cNvPr id="27" name="Tartalom helye 26"/>
          <p:cNvSpPr>
            <a:spLocks noGrp="1"/>
          </p:cNvSpPr>
          <p:nvPr>
            <p:ph sz="quarter" idx="18" hasCustomPrompt="1"/>
          </p:nvPr>
        </p:nvSpPr>
        <p:spPr>
          <a:xfrm>
            <a:off x="2362200" y="5364163"/>
            <a:ext cx="7620000" cy="260350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hu-HU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3563009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ezetelválasztó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zöveg helye 25"/>
          <p:cNvSpPr>
            <a:spLocks noGrp="1"/>
          </p:cNvSpPr>
          <p:nvPr>
            <p:ph type="body" sz="quarter" idx="13" hasCustomPrompt="1"/>
          </p:nvPr>
        </p:nvSpPr>
        <p:spPr>
          <a:xfrm>
            <a:off x="665587" y="1346956"/>
            <a:ext cx="10557933" cy="722376"/>
          </a:xfrm>
          <a:prstGeom prst="rect">
            <a:avLst/>
          </a:prstGeom>
          <a:solidFill>
            <a:srgbClr val="DDA41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>
            <a:normAutofit/>
          </a:bodyPr>
          <a:lstStyle>
            <a:lvl1pPr marL="182880" indent="0">
              <a:buNone/>
              <a:defRPr sz="32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hu-HU" cap="all" baseline="0" dirty="0"/>
              <a:t>Fejezet címe</a:t>
            </a:r>
            <a:endParaRPr lang="hu-HU" dirty="0"/>
          </a:p>
        </p:txBody>
      </p:sp>
      <p:sp>
        <p:nvSpPr>
          <p:cNvPr id="27" name="Szöveg helye 25"/>
          <p:cNvSpPr>
            <a:spLocks noGrp="1"/>
          </p:cNvSpPr>
          <p:nvPr>
            <p:ph type="body" sz="quarter" idx="14" hasCustomPrompt="1"/>
          </p:nvPr>
        </p:nvSpPr>
        <p:spPr>
          <a:xfrm>
            <a:off x="665587" y="2236712"/>
            <a:ext cx="10557933" cy="722376"/>
          </a:xfrm>
          <a:prstGeom prst="rect">
            <a:avLst/>
          </a:prstGeom>
          <a:solidFill>
            <a:srgbClr val="D0C8C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>
            <a:normAutofit/>
          </a:bodyPr>
          <a:lstStyle>
            <a:lvl1pPr marL="182880" indent="0">
              <a:buNone/>
              <a:defRPr sz="32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hu-HU" cap="all" baseline="0" dirty="0"/>
              <a:t>Fejezet címe</a:t>
            </a:r>
            <a:endParaRPr lang="hu-HU" dirty="0"/>
          </a:p>
        </p:txBody>
      </p:sp>
      <p:sp>
        <p:nvSpPr>
          <p:cNvPr id="28" name="Szöveg helye 25"/>
          <p:cNvSpPr>
            <a:spLocks noGrp="1"/>
          </p:cNvSpPr>
          <p:nvPr>
            <p:ph type="body" sz="quarter" idx="15" hasCustomPrompt="1"/>
          </p:nvPr>
        </p:nvSpPr>
        <p:spPr>
          <a:xfrm>
            <a:off x="665587" y="3129278"/>
            <a:ext cx="10557933" cy="722376"/>
          </a:xfrm>
          <a:prstGeom prst="rect">
            <a:avLst/>
          </a:prstGeom>
          <a:solidFill>
            <a:srgbClr val="D0C8C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>
            <a:normAutofit/>
          </a:bodyPr>
          <a:lstStyle>
            <a:lvl1pPr marL="182880" indent="0">
              <a:buNone/>
              <a:defRPr sz="32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hu-HU" cap="all" baseline="0" dirty="0"/>
              <a:t>Fejezet címe</a:t>
            </a:r>
            <a:endParaRPr lang="hu-HU" dirty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1BE0492-27AD-4DE8-AF59-A2D04BC1C65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Élőláb helye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4926BA-65EF-4C40-9E66-7E87365823D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8271" y="0"/>
            <a:ext cx="9186527" cy="1179576"/>
          </a:xfrm>
        </p:spPr>
        <p:txBody>
          <a:bodyPr>
            <a:normAutofit/>
          </a:bodyPr>
          <a:lstStyle>
            <a:lvl1pPr>
              <a:defRPr lang="hu-HU" sz="2800" b="1" cap="all" baseline="0" dirty="0" smtClean="0">
                <a:solidFill>
                  <a:srgbClr val="8C837D"/>
                </a:solidFill>
              </a:defRPr>
            </a:lvl1pPr>
          </a:lstStyle>
          <a:p>
            <a:r>
              <a:rPr lang="hu-HU" sz="2800" b="1" cap="all" dirty="0">
                <a:solidFill>
                  <a:srgbClr val="8C837D"/>
                </a:solidFill>
                <a:latin typeface="+mn-lt"/>
              </a:rPr>
              <a:t>Cím beírásához kattintson ide</a:t>
            </a:r>
          </a:p>
        </p:txBody>
      </p:sp>
    </p:spTree>
    <p:extLst>
      <p:ext uri="{BB962C8B-B14F-4D97-AF65-F5344CB8AC3E}">
        <p14:creationId xmlns:p14="http://schemas.microsoft.com/office/powerpoint/2010/main" val="197346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169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1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A7D9E-5FCA-4D86-A366-FA4904C1754A}" type="datetime1">
              <a:rPr lang="en-US" smtClean="0"/>
              <a:t>11/26/2018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F4A2F-28C2-4347-8C2C-9EEF952D9F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ávnyíl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8271" y="0"/>
            <a:ext cx="9186527" cy="1179576"/>
          </a:xfrm>
        </p:spPr>
        <p:txBody>
          <a:bodyPr>
            <a:normAutofit/>
          </a:bodyPr>
          <a:lstStyle>
            <a:lvl1pPr>
              <a:defRPr lang="hu-HU" sz="2800" b="1" cap="all" baseline="0" dirty="0" smtClean="0">
                <a:solidFill>
                  <a:srgbClr val="8C837D"/>
                </a:solidFill>
              </a:defRPr>
            </a:lvl1pPr>
          </a:lstStyle>
          <a:p>
            <a:r>
              <a:rPr lang="hu-HU" sz="2800" b="1" cap="all" dirty="0">
                <a:solidFill>
                  <a:srgbClr val="8C837D"/>
                </a:solidFill>
                <a:latin typeface="+mn-lt"/>
              </a:rPr>
              <a:t>Cím beírásához kattintson 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157F-AD31-4AB3-B183-3C05C52D510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zöveg helye 19"/>
          <p:cNvSpPr>
            <a:spLocks noGrp="1"/>
          </p:cNvSpPr>
          <p:nvPr>
            <p:ph type="body" sz="quarter" idx="13"/>
          </p:nvPr>
        </p:nvSpPr>
        <p:spPr>
          <a:xfrm>
            <a:off x="198271" y="1608364"/>
            <a:ext cx="11656272" cy="432178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  <a:lvl2pPr marL="685800" indent="-228600">
              <a:buSzPct val="60000"/>
              <a:buFont typeface="LucidaGrande" panose="020B0600040502020204" pitchFamily="34" charset="0"/>
              <a:buChar char="▶"/>
              <a:defRPr/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602641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8271" y="0"/>
            <a:ext cx="9186527" cy="1179576"/>
          </a:xfrm>
        </p:spPr>
        <p:txBody>
          <a:bodyPr>
            <a:normAutofit/>
          </a:bodyPr>
          <a:lstStyle>
            <a:lvl1pPr>
              <a:defRPr lang="hu-HU" sz="2800" b="1" cap="all" baseline="0" dirty="0" smtClean="0">
                <a:solidFill>
                  <a:srgbClr val="8C837D"/>
                </a:solidFill>
              </a:defRPr>
            </a:lvl1pPr>
          </a:lstStyle>
          <a:p>
            <a:r>
              <a:rPr lang="hu-HU" sz="2800" b="1" cap="all" dirty="0">
                <a:solidFill>
                  <a:srgbClr val="8C837D"/>
                </a:solidFill>
                <a:latin typeface="+mn-lt"/>
              </a:rPr>
              <a:t>Cím beírásához kattintson ide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918F157F-AD31-4AB3-B183-3C05C52D510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0B4B3406-DEFF-446A-9B24-DCCB279FEDF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198967" y="1592036"/>
            <a:ext cx="11655576" cy="4351564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  <a:lvl2pPr marL="685800" indent="-228600">
              <a:buSzPct val="60000"/>
              <a:buFont typeface="LucidaGrande" panose="020B0600040502020204" pitchFamily="34" charset="0"/>
              <a:buChar char="▶"/>
              <a:defRPr/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66391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5152" y="1667668"/>
            <a:ext cx="10521696" cy="1325880"/>
          </a:xfrm>
        </p:spPr>
        <p:txBody>
          <a:bodyPr anchor="ctr">
            <a:noAutofit/>
          </a:bodyPr>
          <a:lstStyle>
            <a:lvl1pPr algn="ctr">
              <a:defRPr lang="hu-HU" sz="4000" b="1" cap="all" dirty="0">
                <a:solidFill>
                  <a:srgbClr val="8C837D"/>
                </a:solidFill>
              </a:defRPr>
            </a:lvl1pPr>
          </a:lstStyle>
          <a:p>
            <a:pPr algn="ctr"/>
            <a:r>
              <a:rPr lang="hu-HU" sz="4400" b="1" cap="all" dirty="0">
                <a:solidFill>
                  <a:srgbClr val="8C837D"/>
                </a:solidFill>
                <a:latin typeface="+mn-lt"/>
              </a:rPr>
              <a:t>Köszönöm a figyelmet!</a:t>
            </a:r>
          </a:p>
        </p:txBody>
      </p:sp>
      <p:sp>
        <p:nvSpPr>
          <p:cNvPr id="7" name="Szöveg helye 15"/>
          <p:cNvSpPr>
            <a:spLocks noGrp="1"/>
          </p:cNvSpPr>
          <p:nvPr>
            <p:ph type="body" sz="quarter" idx="15" hasCustomPrompt="1"/>
          </p:nvPr>
        </p:nvSpPr>
        <p:spPr>
          <a:xfrm>
            <a:off x="2362200" y="5058142"/>
            <a:ext cx="7620000" cy="449263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hu-HU" dirty="0"/>
              <a:t>E-mail</a:t>
            </a:r>
          </a:p>
        </p:txBody>
      </p:sp>
      <p:sp>
        <p:nvSpPr>
          <p:cNvPr id="8" name="Szöveg helye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2200" y="4572000"/>
            <a:ext cx="7620000" cy="40005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/>
              <a:t>Beosztás</a:t>
            </a:r>
          </a:p>
        </p:txBody>
      </p:sp>
      <p:sp>
        <p:nvSpPr>
          <p:cNvPr id="9" name="Szöveg helye 19"/>
          <p:cNvSpPr>
            <a:spLocks noGrp="1"/>
          </p:cNvSpPr>
          <p:nvPr>
            <p:ph type="body" sz="quarter" idx="17" hasCustomPrompt="1"/>
          </p:nvPr>
        </p:nvSpPr>
        <p:spPr>
          <a:xfrm>
            <a:off x="2362200" y="4008665"/>
            <a:ext cx="7620000" cy="472849"/>
          </a:xfrm>
        </p:spPr>
        <p:txBody>
          <a:bodyPr/>
          <a:lstStyle>
            <a:lvl1pPr marL="0" indent="0" algn="ctr">
              <a:buNone/>
              <a:defRPr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hu-HU" dirty="0"/>
              <a:t>Előadó neve</a:t>
            </a:r>
          </a:p>
        </p:txBody>
      </p:sp>
    </p:spTree>
    <p:extLst>
      <p:ext uri="{BB962C8B-B14F-4D97-AF65-F5344CB8AC3E}">
        <p14:creationId xmlns:p14="http://schemas.microsoft.com/office/powerpoint/2010/main" val="288488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/ nyi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600" y="2904480"/>
            <a:ext cx="10363200" cy="682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beírásához kattintson ide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5" hasCustomPrompt="1"/>
          </p:nvPr>
        </p:nvSpPr>
        <p:spPr>
          <a:xfrm>
            <a:off x="2362200" y="4801060"/>
            <a:ext cx="7620000" cy="449263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hu-HU" dirty="0"/>
              <a:t>E-mail</a:t>
            </a:r>
          </a:p>
        </p:txBody>
      </p:sp>
      <p:sp>
        <p:nvSpPr>
          <p:cNvPr id="18" name="Szöveg helye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2200" y="4323897"/>
            <a:ext cx="7620000" cy="40005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/>
              <a:t>Beosztás</a:t>
            </a:r>
          </a:p>
        </p:txBody>
      </p:sp>
      <p:sp>
        <p:nvSpPr>
          <p:cNvPr id="20" name="Szöveg helye 19"/>
          <p:cNvSpPr>
            <a:spLocks noGrp="1"/>
          </p:cNvSpPr>
          <p:nvPr>
            <p:ph type="body" sz="quarter" idx="17" hasCustomPrompt="1"/>
          </p:nvPr>
        </p:nvSpPr>
        <p:spPr>
          <a:xfrm>
            <a:off x="2362200" y="3700902"/>
            <a:ext cx="7620000" cy="509154"/>
          </a:xfrm>
        </p:spPr>
        <p:txBody>
          <a:bodyPr/>
          <a:lstStyle>
            <a:lvl1pPr marL="0" indent="0" algn="ctr">
              <a:buNone/>
              <a:defRPr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21" name="Cím 20"/>
          <p:cNvSpPr>
            <a:spLocks noGrp="1"/>
          </p:cNvSpPr>
          <p:nvPr>
            <p:ph type="title" hasCustomPrompt="1"/>
          </p:nvPr>
        </p:nvSpPr>
        <p:spPr>
          <a:xfrm>
            <a:off x="990600" y="1472997"/>
            <a:ext cx="10363200" cy="1325563"/>
          </a:xfrm>
        </p:spPr>
        <p:txBody>
          <a:bodyPr/>
          <a:lstStyle>
            <a:lvl1pPr algn="ctr">
              <a:defRPr b="1" cap="all" baseline="0">
                <a:solidFill>
                  <a:schemeClr val="accent1"/>
                </a:solidFill>
              </a:defRPr>
            </a:lvl1pPr>
          </a:lstStyle>
          <a:p>
            <a:r>
              <a:rPr lang="hu-HU" dirty="0"/>
              <a:t>Cím beírásához kattintson ide</a:t>
            </a:r>
          </a:p>
        </p:txBody>
      </p:sp>
      <p:sp>
        <p:nvSpPr>
          <p:cNvPr id="27" name="Tartalom helye 26"/>
          <p:cNvSpPr>
            <a:spLocks noGrp="1"/>
          </p:cNvSpPr>
          <p:nvPr>
            <p:ph sz="quarter" idx="18" hasCustomPrompt="1"/>
          </p:nvPr>
        </p:nvSpPr>
        <p:spPr>
          <a:xfrm>
            <a:off x="2362200" y="5364163"/>
            <a:ext cx="7620000" cy="260350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hu-HU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1606066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ezetelválasztó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zöveg helye 25"/>
          <p:cNvSpPr>
            <a:spLocks noGrp="1"/>
          </p:cNvSpPr>
          <p:nvPr>
            <p:ph type="body" sz="quarter" idx="13" hasCustomPrompt="1"/>
          </p:nvPr>
        </p:nvSpPr>
        <p:spPr>
          <a:xfrm>
            <a:off x="665587" y="1346956"/>
            <a:ext cx="10557933" cy="722376"/>
          </a:xfrm>
          <a:prstGeom prst="rect">
            <a:avLst/>
          </a:prstGeom>
          <a:solidFill>
            <a:srgbClr val="DDA41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>
            <a:normAutofit/>
          </a:bodyPr>
          <a:lstStyle>
            <a:lvl1pPr marL="182880" indent="0">
              <a:buNone/>
              <a:defRPr sz="32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hu-HU" cap="all" baseline="0" dirty="0"/>
              <a:t>Fejezet címe</a:t>
            </a:r>
            <a:endParaRPr lang="hu-HU" dirty="0"/>
          </a:p>
        </p:txBody>
      </p:sp>
      <p:sp>
        <p:nvSpPr>
          <p:cNvPr id="27" name="Szöveg helye 25"/>
          <p:cNvSpPr>
            <a:spLocks noGrp="1"/>
          </p:cNvSpPr>
          <p:nvPr>
            <p:ph type="body" sz="quarter" idx="14" hasCustomPrompt="1"/>
          </p:nvPr>
        </p:nvSpPr>
        <p:spPr>
          <a:xfrm>
            <a:off x="665587" y="2236712"/>
            <a:ext cx="10557933" cy="722376"/>
          </a:xfrm>
          <a:prstGeom prst="rect">
            <a:avLst/>
          </a:prstGeom>
          <a:solidFill>
            <a:srgbClr val="D0C8C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>
            <a:normAutofit/>
          </a:bodyPr>
          <a:lstStyle>
            <a:lvl1pPr marL="182880" indent="0">
              <a:buNone/>
              <a:defRPr sz="32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hu-HU" cap="all" baseline="0" dirty="0"/>
              <a:t>Fejezet címe</a:t>
            </a:r>
            <a:endParaRPr lang="hu-HU" dirty="0"/>
          </a:p>
        </p:txBody>
      </p:sp>
      <p:sp>
        <p:nvSpPr>
          <p:cNvPr id="28" name="Szöveg helye 25"/>
          <p:cNvSpPr>
            <a:spLocks noGrp="1"/>
          </p:cNvSpPr>
          <p:nvPr>
            <p:ph type="body" sz="quarter" idx="15" hasCustomPrompt="1"/>
          </p:nvPr>
        </p:nvSpPr>
        <p:spPr>
          <a:xfrm>
            <a:off x="665587" y="3129278"/>
            <a:ext cx="10557933" cy="722376"/>
          </a:xfrm>
          <a:prstGeom prst="rect">
            <a:avLst/>
          </a:prstGeom>
          <a:solidFill>
            <a:srgbClr val="D0C8C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>
            <a:normAutofit/>
          </a:bodyPr>
          <a:lstStyle>
            <a:lvl1pPr marL="182880" indent="0">
              <a:buNone/>
              <a:defRPr sz="32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hu-HU" cap="all" baseline="0" dirty="0"/>
              <a:t>Fejezet címe</a:t>
            </a:r>
            <a:endParaRPr lang="hu-HU" dirty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1BE0492-27AD-4DE8-AF59-A2D04BC1C65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Élőláb helye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4926BA-65EF-4C40-9E66-7E87365823D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8271" y="0"/>
            <a:ext cx="9186527" cy="1179576"/>
          </a:xfrm>
        </p:spPr>
        <p:txBody>
          <a:bodyPr>
            <a:normAutofit/>
          </a:bodyPr>
          <a:lstStyle>
            <a:lvl1pPr>
              <a:defRPr lang="hu-HU" sz="2800" b="1" cap="all" baseline="0" dirty="0" smtClean="0">
                <a:solidFill>
                  <a:srgbClr val="8C837D"/>
                </a:solidFill>
              </a:defRPr>
            </a:lvl1pPr>
          </a:lstStyle>
          <a:p>
            <a:r>
              <a:rPr lang="hu-HU" sz="2800" b="1" cap="all" dirty="0">
                <a:solidFill>
                  <a:srgbClr val="8C837D"/>
                </a:solidFill>
                <a:latin typeface="+mn-lt"/>
              </a:rPr>
              <a:t>Cím beírásához kattintson ide</a:t>
            </a:r>
          </a:p>
        </p:txBody>
      </p:sp>
    </p:spTree>
    <p:extLst>
      <p:ext uri="{BB962C8B-B14F-4D97-AF65-F5344CB8AC3E}">
        <p14:creationId xmlns:p14="http://schemas.microsoft.com/office/powerpoint/2010/main" val="2949233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8271" y="0"/>
            <a:ext cx="9186527" cy="1179576"/>
          </a:xfrm>
        </p:spPr>
        <p:txBody>
          <a:bodyPr>
            <a:normAutofit/>
          </a:bodyPr>
          <a:lstStyle>
            <a:lvl1pPr>
              <a:defRPr lang="hu-HU" sz="2800" b="1" cap="all" baseline="0" dirty="0" smtClean="0">
                <a:solidFill>
                  <a:srgbClr val="8C837D"/>
                </a:solidFill>
              </a:defRPr>
            </a:lvl1pPr>
          </a:lstStyle>
          <a:p>
            <a:r>
              <a:rPr lang="hu-HU" sz="2800" b="1" cap="all" dirty="0">
                <a:solidFill>
                  <a:srgbClr val="8C837D"/>
                </a:solidFill>
                <a:latin typeface="+mn-lt"/>
              </a:rPr>
              <a:t>Cím beírásához kattintson ide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918F157F-AD31-4AB3-B183-3C05C52D510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0B4B3406-DEFF-446A-9B24-DCCB279FEDF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198967" y="1592036"/>
            <a:ext cx="11655576" cy="4351564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  <a:lvl2pPr marL="685800" indent="-228600">
              <a:buSzPct val="60000"/>
              <a:buFont typeface="LucidaGrande" panose="020B0600040502020204" pitchFamily="34" charset="0"/>
              <a:buChar char="▶"/>
              <a:defRPr/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781924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5152" y="1667668"/>
            <a:ext cx="10521696" cy="1325880"/>
          </a:xfrm>
        </p:spPr>
        <p:txBody>
          <a:bodyPr anchor="ctr">
            <a:noAutofit/>
          </a:bodyPr>
          <a:lstStyle>
            <a:lvl1pPr algn="ctr">
              <a:defRPr lang="hu-HU" sz="4000" b="1" cap="all" dirty="0">
                <a:solidFill>
                  <a:srgbClr val="8C837D"/>
                </a:solidFill>
              </a:defRPr>
            </a:lvl1pPr>
          </a:lstStyle>
          <a:p>
            <a:pPr algn="ctr"/>
            <a:r>
              <a:rPr lang="hu-HU" sz="4400" b="1" cap="all" dirty="0">
                <a:solidFill>
                  <a:srgbClr val="8C837D"/>
                </a:solidFill>
                <a:latin typeface="+mn-lt"/>
              </a:rPr>
              <a:t>Köszönöm a figyelmet!</a:t>
            </a:r>
          </a:p>
        </p:txBody>
      </p:sp>
      <p:sp>
        <p:nvSpPr>
          <p:cNvPr id="7" name="Szöveg helye 15"/>
          <p:cNvSpPr>
            <a:spLocks noGrp="1"/>
          </p:cNvSpPr>
          <p:nvPr>
            <p:ph type="body" sz="quarter" idx="15" hasCustomPrompt="1"/>
          </p:nvPr>
        </p:nvSpPr>
        <p:spPr>
          <a:xfrm>
            <a:off x="2362200" y="5058142"/>
            <a:ext cx="7620000" cy="449263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hu-HU" dirty="0"/>
              <a:t>E-mail</a:t>
            </a:r>
          </a:p>
        </p:txBody>
      </p:sp>
      <p:sp>
        <p:nvSpPr>
          <p:cNvPr id="8" name="Szöveg helye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2200" y="4572000"/>
            <a:ext cx="7620000" cy="40005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/>
              <a:t>Beosztás</a:t>
            </a:r>
          </a:p>
        </p:txBody>
      </p:sp>
      <p:sp>
        <p:nvSpPr>
          <p:cNvPr id="9" name="Szöveg helye 19"/>
          <p:cNvSpPr>
            <a:spLocks noGrp="1"/>
          </p:cNvSpPr>
          <p:nvPr>
            <p:ph type="body" sz="quarter" idx="17" hasCustomPrompt="1"/>
          </p:nvPr>
        </p:nvSpPr>
        <p:spPr>
          <a:xfrm>
            <a:off x="2362200" y="4008665"/>
            <a:ext cx="7620000" cy="472849"/>
          </a:xfrm>
        </p:spPr>
        <p:txBody>
          <a:bodyPr/>
          <a:lstStyle>
            <a:lvl1pPr marL="0" indent="0" algn="ctr">
              <a:buNone/>
              <a:defRPr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hu-HU" dirty="0"/>
              <a:t>Előadó neve</a:t>
            </a:r>
          </a:p>
        </p:txBody>
      </p:sp>
    </p:spTree>
    <p:extLst>
      <p:ext uri="{BB962C8B-B14F-4D97-AF65-F5344CB8AC3E}">
        <p14:creationId xmlns:p14="http://schemas.microsoft.com/office/powerpoint/2010/main" val="202893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1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A7D9E-5FCA-4D86-A366-FA4904C1754A}" type="datetime1">
              <a:rPr lang="en-US" smtClean="0"/>
              <a:t>11/26/2018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F4A2F-28C2-4347-8C2C-9EEF952D9F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9600" y="1444296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1444296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A7D9E-5FCA-4D86-A366-FA4904C1754A}" type="datetime1">
              <a:rPr lang="en-US" smtClean="0"/>
              <a:t>11/26/2018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F4A2F-28C2-4347-8C2C-9EEF952D9F7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A7D9E-5FCA-4D86-A366-FA4904C1754A}" type="datetime1">
              <a:rPr lang="en-US" smtClean="0"/>
              <a:t>11/26/2018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F4A2F-28C2-4347-8C2C-9EEF952D9F7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A7D9E-5FCA-4D86-A366-FA4904C1754A}" type="datetime1">
              <a:rPr lang="en-US" smtClean="0"/>
              <a:t>11/26/2018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F4A2F-28C2-4347-8C2C-9EEF952D9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7D2A7D9E-5FCA-4D86-A366-FA4904C1754A}" type="datetime1">
              <a:rPr lang="en-US" smtClean="0"/>
              <a:t>11/26/2018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F4A2F-28C2-4347-8C2C-9EEF952D9F7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21644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04801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2A7D9E-5FCA-4D86-A366-FA4904C1754A}" type="datetime1">
              <a:rPr lang="en-US" smtClean="0"/>
              <a:t>11/26/2018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3F4A2F-28C2-4347-8C2C-9EEF952D9F7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665698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8055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12315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665698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8055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12315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609601" y="1481331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D2A7D9E-5FCA-4D86-A366-FA4904C1754A}" type="datetime1">
              <a:rPr lang="en-US" smtClean="0"/>
              <a:t>11/26/2018</a:t>
            </a:fld>
            <a:endParaRPr lang="en-US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11529697" y="6407947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3F4A2F-28C2-4347-8C2C-9EEF952D9F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61" r:id="rId12"/>
    <p:sldLayoutId id="2147483700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12D2-B070-4991-B35F-8AAA2B0A408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926BA-65EF-4C40-9E66-7E87365823D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3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26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26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26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12D2-B070-4991-B35F-8AAA2B0A408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1" y="63564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926BA-65EF-4C40-9E66-7E87365823D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1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12D2-B070-4991-B35F-8AAA2B0A408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926BA-65EF-4C40-9E66-7E87365823D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6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7" r:id="rId3"/>
    <p:sldLayoutId id="214748371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12D2-B070-4991-B35F-8AAA2B0A408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926BA-65EF-4C40-9E66-7E87365823D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0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12D2-B070-4991-B35F-8AAA2B0A408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926BA-65EF-4C40-9E66-7E87365823D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9" r:id="rId3"/>
    <p:sldLayoutId id="214748373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tiff"/><Relationship Id="rId5" Type="http://schemas.openxmlformats.org/officeDocument/2006/relationships/image" Target="../media/image27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tiff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6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4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3129" y="0"/>
            <a:ext cx="9144000" cy="6858000"/>
          </a:xfrm>
          <a:prstGeom prst="rect">
            <a:avLst/>
          </a:prstGeom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919672" y="1393743"/>
            <a:ext cx="3317345" cy="1325563"/>
          </a:xfrm>
        </p:spPr>
        <p:txBody>
          <a:bodyPr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hu-HU" sz="3200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struktúra</a:t>
            </a:r>
            <a:r>
              <a:rPr lang="hu-HU" sz="32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cap="non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szemlélet</a:t>
            </a:r>
            <a:r>
              <a:rPr lang="hu-HU" sz="32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0" cap="non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b="0" cap="none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000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ím 5"/>
          <p:cNvSpPr txBox="1">
            <a:spLocks/>
          </p:cNvSpPr>
          <p:nvPr/>
        </p:nvSpPr>
        <p:spPr>
          <a:xfrm>
            <a:off x="3051117" y="3784668"/>
            <a:ext cx="6371797" cy="29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hu-HU" sz="2800" cap="none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800" cap="none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cap="none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Innovációs szempontok - Duális képzési lehetőségek, </a:t>
            </a:r>
            <a:r>
              <a:rPr lang="hu-HU" sz="2800" cap="none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kooperatív </a:t>
            </a:r>
            <a:r>
              <a:rPr lang="hu-HU" sz="2800" cap="none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modellek </a:t>
            </a:r>
            <a:r>
              <a:rPr lang="hu-HU" sz="2800" cap="none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cap="none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800" cap="none" dirty="0">
              <a:solidFill>
                <a:prstClr val="white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hu-HU" sz="2800" cap="none" dirty="0">
              <a:solidFill>
                <a:prstClr val="white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hu-HU" sz="1600" b="0" cap="none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hu-HU" sz="1600" b="0" cap="none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Célkitűzések, Alap elvek és koncepciók </a:t>
            </a:r>
            <a:r>
              <a:rPr lang="hu-HU" sz="1600" b="0" cap="none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sz="1600" b="0" cap="none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endParaRPr lang="hu-HU" sz="1400" b="0" cap="none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hu-HU" sz="3200" cap="none" dirty="0">
              <a:solidFill>
                <a:prstClr val="white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hu-HU" sz="3200" cap="none" dirty="0">
              <a:solidFill>
                <a:prstClr val="white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ím 5"/>
          <p:cNvSpPr txBox="1">
            <a:spLocks/>
          </p:cNvSpPr>
          <p:nvPr/>
        </p:nvSpPr>
        <p:spPr>
          <a:xfrm>
            <a:off x="383474" y="1397520"/>
            <a:ext cx="265965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hu-HU" sz="3200" cap="none" dirty="0" smtClean="0">
                <a:solidFill>
                  <a:srgbClr val="25408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</a:t>
            </a:r>
            <a:endParaRPr lang="hu-HU" sz="3200" cap="none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0000"/>
              </a:lnSpc>
            </a:pPr>
            <a:r>
              <a:rPr lang="hu-HU" sz="3200" cap="none" dirty="0" smtClean="0">
                <a:solidFill>
                  <a:srgbClr val="25408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Megújult     </a:t>
            </a:r>
            <a:r>
              <a:rPr lang="hu-HU" sz="3200" cap="none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cap="none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cap="none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0" cap="none" dirty="0">
                <a:solidFill>
                  <a:srgbClr val="25408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b="0" cap="none" dirty="0">
                <a:solidFill>
                  <a:srgbClr val="25408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0" cap="none" dirty="0">
                <a:solidFill>
                  <a:srgbClr val="25408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b="0" cap="none" dirty="0">
                <a:solidFill>
                  <a:srgbClr val="25408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000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F2A8C517-1B60-9C4C-9FB3-7768C0AD1F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461340"/>
            <a:ext cx="2919671" cy="239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49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10</a:t>
            </a:fld>
            <a:endParaRPr lang="hu-HU"/>
          </a:p>
        </p:txBody>
      </p:sp>
      <p:pic>
        <p:nvPicPr>
          <p:cNvPr id="5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359"/>
          <a:stretch/>
        </p:blipFill>
        <p:spPr>
          <a:xfrm>
            <a:off x="4920534" y="3402134"/>
            <a:ext cx="2344920" cy="23449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8658" y="1497134"/>
            <a:ext cx="1746504" cy="1143000"/>
          </a:xfrm>
          <a:prstGeom prst="rect">
            <a:avLst/>
          </a:prstGeom>
          <a:solidFill>
            <a:srgbClr val="0070C0"/>
          </a:solidFill>
          <a:ln w="12700"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hu-HU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PIACI IGÉNY</a:t>
            </a:r>
          </a:p>
        </p:txBody>
      </p:sp>
      <p:sp>
        <p:nvSpPr>
          <p:cNvPr id="7" name="Rectangle 13"/>
          <p:cNvSpPr/>
          <p:nvPr/>
        </p:nvSpPr>
        <p:spPr>
          <a:xfrm>
            <a:off x="4266752" y="1497134"/>
            <a:ext cx="1746504" cy="1143000"/>
          </a:xfrm>
          <a:prstGeom prst="rect">
            <a:avLst/>
          </a:prstGeom>
          <a:solidFill>
            <a:srgbClr val="0070C0"/>
          </a:solidFill>
          <a:ln w="12700"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hu-HU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IPARI-AKADÉMIAI KOOPERÁCIÓ </a:t>
            </a:r>
          </a:p>
        </p:txBody>
      </p:sp>
      <p:sp>
        <p:nvSpPr>
          <p:cNvPr id="8" name="Rectangle 14"/>
          <p:cNvSpPr/>
          <p:nvPr/>
        </p:nvSpPr>
        <p:spPr>
          <a:xfrm>
            <a:off x="6174045" y="1497134"/>
            <a:ext cx="1746504" cy="1143000"/>
          </a:xfrm>
          <a:prstGeom prst="rect">
            <a:avLst/>
          </a:prstGeom>
          <a:solidFill>
            <a:srgbClr val="0070C0"/>
          </a:solidFill>
          <a:ln w="12700"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hu-HU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ERŐS KORMÁNYZATI TÁMOGATÁS</a:t>
            </a:r>
          </a:p>
        </p:txBody>
      </p:sp>
      <p:sp>
        <p:nvSpPr>
          <p:cNvPr id="9" name="Rectangle 15"/>
          <p:cNvSpPr/>
          <p:nvPr/>
        </p:nvSpPr>
        <p:spPr>
          <a:xfrm>
            <a:off x="8079752" y="1497134"/>
            <a:ext cx="1746504" cy="1143000"/>
          </a:xfrm>
          <a:prstGeom prst="rect">
            <a:avLst/>
          </a:prstGeom>
          <a:solidFill>
            <a:srgbClr val="0070C0"/>
          </a:solidFill>
          <a:ln w="12700"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hu-HU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FELSŐOKTATÁSI HÁTTÉR</a:t>
            </a:r>
          </a:p>
        </p:txBody>
      </p:sp>
      <p:pic>
        <p:nvPicPr>
          <p:cNvPr id="10" name="Picture 2" descr="P:\Palkovics\2017.12.07_Mernokkepzes_Delalfold_HU\ELI\JPEG\ELI_0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58657" y="3402134"/>
            <a:ext cx="234492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5"/>
          <p:cNvSpPr/>
          <p:nvPr/>
        </p:nvSpPr>
        <p:spPr>
          <a:xfrm>
            <a:off x="2358658" y="5383334"/>
            <a:ext cx="2344920" cy="539448"/>
          </a:xfrm>
          <a:prstGeom prst="rect">
            <a:avLst/>
          </a:prstGeom>
          <a:solidFill>
            <a:srgbClr val="A29575"/>
          </a:solidFill>
          <a:ln w="12700"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</a:t>
            </a:r>
          </a:p>
        </p:txBody>
      </p:sp>
      <p:sp>
        <p:nvSpPr>
          <p:cNvPr id="13" name="Rectangle 26"/>
          <p:cNvSpPr/>
          <p:nvPr/>
        </p:nvSpPr>
        <p:spPr>
          <a:xfrm>
            <a:off x="4920534" y="5383334"/>
            <a:ext cx="2344920" cy="539448"/>
          </a:xfrm>
          <a:prstGeom prst="rect">
            <a:avLst/>
          </a:prstGeom>
          <a:solidFill>
            <a:srgbClr val="A29575"/>
          </a:solidFill>
          <a:ln w="12700"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PÉCS</a:t>
            </a:r>
          </a:p>
        </p:txBody>
      </p:sp>
      <p:sp>
        <p:nvSpPr>
          <p:cNvPr id="14" name="Rectangle 27"/>
          <p:cNvSpPr/>
          <p:nvPr/>
        </p:nvSpPr>
        <p:spPr>
          <a:xfrm>
            <a:off x="7481336" y="5383334"/>
            <a:ext cx="2344920" cy="539448"/>
          </a:xfrm>
          <a:prstGeom prst="rect">
            <a:avLst/>
          </a:prstGeom>
          <a:solidFill>
            <a:srgbClr val="A29575"/>
          </a:solidFill>
          <a:ln w="12700"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ZALAEGERSZEG</a:t>
            </a:r>
          </a:p>
        </p:txBody>
      </p:sp>
      <p:sp>
        <p:nvSpPr>
          <p:cNvPr id="15" name="Rectangle 30"/>
          <p:cNvSpPr/>
          <p:nvPr/>
        </p:nvSpPr>
        <p:spPr>
          <a:xfrm>
            <a:off x="2358658" y="3021134"/>
            <a:ext cx="2344920" cy="539448"/>
          </a:xfrm>
          <a:prstGeom prst="rect">
            <a:avLst/>
          </a:prstGeom>
          <a:solidFill>
            <a:srgbClr val="A29575"/>
          </a:solidFill>
          <a:ln w="12700"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 SCIENCE PARK </a:t>
            </a:r>
          </a:p>
        </p:txBody>
      </p:sp>
      <p:sp>
        <p:nvSpPr>
          <p:cNvPr id="16" name="Rectangle 31"/>
          <p:cNvSpPr/>
          <p:nvPr/>
        </p:nvSpPr>
        <p:spPr>
          <a:xfrm>
            <a:off x="4920534" y="3021134"/>
            <a:ext cx="2344920" cy="539448"/>
          </a:xfrm>
          <a:prstGeom prst="rect">
            <a:avLst/>
          </a:prstGeom>
          <a:solidFill>
            <a:srgbClr val="A29575"/>
          </a:solidFill>
          <a:ln w="12700"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TECHNOLÓGIAI ÉS INNOVÁCIÓS PARK</a:t>
            </a:r>
          </a:p>
        </p:txBody>
      </p:sp>
      <p:sp>
        <p:nvSpPr>
          <p:cNvPr id="17" name="Rectangle 32"/>
          <p:cNvSpPr/>
          <p:nvPr/>
        </p:nvSpPr>
        <p:spPr>
          <a:xfrm>
            <a:off x="7481336" y="3021134"/>
            <a:ext cx="2344920" cy="539448"/>
          </a:xfrm>
          <a:prstGeom prst="rect">
            <a:avLst/>
          </a:prstGeom>
          <a:solidFill>
            <a:srgbClr val="A29575"/>
          </a:solidFill>
          <a:ln w="12700"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ZALAZONE</a:t>
            </a:r>
          </a:p>
        </p:txBody>
      </p:sp>
      <p:sp>
        <p:nvSpPr>
          <p:cNvPr id="18" name="Cím 1"/>
          <p:cNvSpPr txBox="1">
            <a:spLocks/>
          </p:cNvSpPr>
          <p:nvPr/>
        </p:nvSpPr>
        <p:spPr>
          <a:xfrm>
            <a:off x="253501" y="307260"/>
            <a:ext cx="11362096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parkok mint a hatékonyan működő innovációs ökoszisztéma fontos elemei – példák </a:t>
            </a:r>
          </a:p>
        </p:txBody>
      </p:sp>
      <p:pic>
        <p:nvPicPr>
          <p:cNvPr id="21" name="Picture 17" descr="C:\_E_meghajto\_ttAPZ_kepallomany\20171219_uj_latvanyterv\Palya-test_08_.0017.jpg">
            <a:extLst>
              <a:ext uri="{FF2B5EF4-FFF2-40B4-BE49-F238E27FC236}">
                <a16:creationId xmlns:a16="http://schemas.microsoft.com/office/drawing/2014/main" xmlns="" id="{58BFB167-86FC-7C45-A919-44EE2814D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1336" y="3560582"/>
            <a:ext cx="2344920" cy="1822752"/>
          </a:xfrm>
          <a:prstGeom prst="rect">
            <a:avLst/>
          </a:prstGeom>
          <a:noFill/>
        </p:spPr>
      </p:pic>
      <p:sp>
        <p:nvSpPr>
          <p:cNvPr id="19" name="Téglalap 18">
            <a:extLst>
              <a:ext uri="{FF2B5EF4-FFF2-40B4-BE49-F238E27FC236}">
                <a16:creationId xmlns:a16="http://schemas.microsoft.com/office/drawing/2014/main" xmlns="" id="{04C58CC6-FB46-3D45-9826-C86E567B4D64}"/>
              </a:ext>
            </a:extLst>
          </p:cNvPr>
          <p:cNvSpPr/>
          <p:nvPr/>
        </p:nvSpPr>
        <p:spPr>
          <a:xfrm>
            <a:off x="253500" y="1230592"/>
            <a:ext cx="11623426" cy="512576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xmlns="" id="{087DDD48-2E47-774B-9EA5-536B29A622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128686"/>
            <a:ext cx="734602" cy="734602"/>
          </a:xfrm>
          <a:prstGeom prst="rect">
            <a:avLst/>
          </a:prstGeom>
        </p:spPr>
      </p:pic>
      <p:sp>
        <p:nvSpPr>
          <p:cNvPr id="23" name="Téglalap 22">
            <a:extLst>
              <a:ext uri="{FF2B5EF4-FFF2-40B4-BE49-F238E27FC236}">
                <a16:creationId xmlns:a16="http://schemas.microsoft.com/office/drawing/2014/main" xmlns="" id="{F93AAE52-7394-BE40-8A18-36FBE114D964}"/>
              </a:ext>
            </a:extLst>
          </p:cNvPr>
          <p:cNvSpPr/>
          <p:nvPr/>
        </p:nvSpPr>
        <p:spPr>
          <a:xfrm>
            <a:off x="5441316" y="6485508"/>
            <a:ext cx="5619964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anyagot a Kormány nem tárgyalta, nem annak véleményét tükrözi, szigorúan munkaanyag, bizalmasan kezelendő, csak a Versenyképességi Tanács tagjai számára készült.</a:t>
            </a:r>
          </a:p>
        </p:txBody>
      </p:sp>
    </p:spTree>
    <p:extLst>
      <p:ext uri="{BB962C8B-B14F-4D97-AF65-F5344CB8AC3E}">
        <p14:creationId xmlns:p14="http://schemas.microsoft.com/office/powerpoint/2010/main" val="3344512350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558" y="0"/>
            <a:ext cx="9794363" cy="1179576"/>
          </a:xfrm>
        </p:spPr>
        <p:txBody>
          <a:bodyPr>
            <a:normAutofit/>
          </a:bodyPr>
          <a:lstStyle/>
          <a:p>
            <a:r>
              <a:rPr lang="hu-HU" sz="2400" b="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misszió, új generációs felsőoktatás </a:t>
            </a:r>
            <a:br>
              <a:rPr lang="hu-HU" sz="2400" b="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 Digital Budapest </a:t>
            </a:r>
            <a:r>
              <a:rPr lang="hu-HU" sz="2400" b="0" cap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  <a:endParaRPr lang="hu-HU" sz="2400" b="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" y="1246130"/>
            <a:ext cx="12193588" cy="562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766" y="260648"/>
            <a:ext cx="3648087" cy="10510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Szövegdoboz 4"/>
          <p:cNvSpPr txBox="1"/>
          <p:nvPr/>
        </p:nvSpPr>
        <p:spPr>
          <a:xfrm>
            <a:off x="389059" y="1268760"/>
            <a:ext cx="6067029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Kettős diplomás, 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vállalkozási ismereteket tartalmazó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Mester és doktori képzések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Ipari doktori kutatások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Európai szintű innovációs projektek (Philips, Ericsson, Siemens)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Hosszú távú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software-</a:t>
            </a: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mérnöki (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</a:t>
            </a: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ipari partnerekkel együttműködésben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Világszínvonalú tudományos kiválóságok, </a:t>
            </a:r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tdo</a:t>
            </a: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</a:t>
            </a: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,PhD </a:t>
            </a: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MSc</a:t>
            </a: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hallgatók, iparban dolgozó fejlesztő mérnökök kritikus tömege</a:t>
            </a:r>
          </a:p>
          <a:p>
            <a:pPr marL="628650" lvl="1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teamet alkotva a benne részvevők versenyképességét is növeli</a:t>
            </a:r>
            <a:endParaRPr lang="hu-H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endParaRPr lang="hu-HU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endParaRPr lang="hu-H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endParaRPr lang="hu-HU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endParaRPr lang="hu-H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endParaRPr lang="hu-HU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endParaRPr lang="hu-H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endParaRPr lang="hu-H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 descr="EIT Innovation Communities&#10;EIT Climate-KIC EIT Digital EIT InnoEnergy&#10;EIT Raw Materials EIT Health EIT Food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766" y="2874514"/>
            <a:ext cx="5341509" cy="378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3/36/Knowledge_Triang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22" y="1169155"/>
            <a:ext cx="3528851" cy="170536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37663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Egyetem/akadémia - </a:t>
            </a:r>
            <a:r>
              <a:rPr lang="hu-HU" dirty="0" err="1" smtClean="0"/>
              <a:t>IpAR</a:t>
            </a:r>
            <a:r>
              <a:rPr lang="hu-HU" dirty="0" smtClean="0"/>
              <a:t> /VÁLLALATI EGYÜTTMŰKÖDÉS KOOPERATÍV MODELLEK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>
                <a:solidFill>
                  <a:srgbClr val="595959"/>
                </a:solidFill>
                <a:latin typeface="Corbel"/>
              </a:rPr>
              <a:t>A jelenlegi állapot:</a:t>
            </a:r>
            <a:endParaRPr lang="hu-HU" dirty="0">
              <a:solidFill>
                <a:srgbClr val="595959"/>
              </a:solidFill>
              <a:latin typeface="Corbel"/>
            </a:endParaRPr>
          </a:p>
          <a:p>
            <a:r>
              <a:rPr lang="hu-HU" dirty="0">
                <a:solidFill>
                  <a:srgbClr val="40BBD3"/>
                </a:solidFill>
                <a:latin typeface="Wingdings2"/>
              </a:rPr>
              <a:t>. </a:t>
            </a:r>
            <a:r>
              <a:rPr lang="hu-HU" dirty="0" smtClean="0">
                <a:solidFill>
                  <a:srgbClr val="595959"/>
                </a:solidFill>
                <a:latin typeface="Corbel"/>
              </a:rPr>
              <a:t>K&amp;F&amp;I laboratóriumok</a:t>
            </a:r>
            <a:endParaRPr lang="hu-HU" dirty="0">
              <a:solidFill>
                <a:srgbClr val="595959"/>
              </a:solidFill>
              <a:latin typeface="Corbel"/>
            </a:endParaRPr>
          </a:p>
          <a:p>
            <a:r>
              <a:rPr lang="en-US" dirty="0">
                <a:solidFill>
                  <a:srgbClr val="40BBD3"/>
                </a:solidFill>
                <a:latin typeface="Wingdings2"/>
              </a:rPr>
              <a:t>. </a:t>
            </a:r>
            <a:r>
              <a:rPr lang="hu-HU" dirty="0" smtClean="0">
                <a:solidFill>
                  <a:srgbClr val="595959"/>
                </a:solidFill>
                <a:latin typeface="Corbel"/>
              </a:rPr>
              <a:t>az ipari</a:t>
            </a:r>
            <a:r>
              <a:rPr lang="en-US" dirty="0" smtClean="0">
                <a:solidFill>
                  <a:srgbClr val="595959"/>
                </a:solidFill>
                <a:latin typeface="Corbel"/>
              </a:rPr>
              <a:t> lab</a:t>
            </a:r>
            <a:r>
              <a:rPr lang="hu-HU" dirty="0" smtClean="0">
                <a:solidFill>
                  <a:srgbClr val="595959"/>
                </a:solidFill>
                <a:latin typeface="Corbel"/>
              </a:rPr>
              <a:t>oratóriumok beépülése a mesterképzésbe</a:t>
            </a:r>
            <a:endParaRPr lang="en-US" dirty="0">
              <a:solidFill>
                <a:srgbClr val="595959"/>
              </a:solidFill>
              <a:latin typeface="Corbel"/>
            </a:endParaRPr>
          </a:p>
          <a:p>
            <a:r>
              <a:rPr lang="en-US" dirty="0">
                <a:solidFill>
                  <a:srgbClr val="40BBD3"/>
                </a:solidFill>
                <a:latin typeface="Wingdings2"/>
              </a:rPr>
              <a:t>. </a:t>
            </a:r>
            <a:r>
              <a:rPr lang="hu-HU" dirty="0" smtClean="0">
                <a:solidFill>
                  <a:srgbClr val="595959"/>
                </a:solidFill>
                <a:latin typeface="Corbel"/>
              </a:rPr>
              <a:t>a képzési program szorosan az ipari partnerrel együttműködésben folyik</a:t>
            </a:r>
            <a:endParaRPr lang="en-US" dirty="0">
              <a:solidFill>
                <a:srgbClr val="595959"/>
              </a:solidFill>
              <a:latin typeface="Corbel"/>
            </a:endParaRPr>
          </a:p>
          <a:p>
            <a:r>
              <a:rPr lang="hu-HU" dirty="0">
                <a:solidFill>
                  <a:srgbClr val="40BBD3"/>
                </a:solidFill>
                <a:latin typeface="Wingdings2"/>
              </a:rPr>
              <a:t>. </a:t>
            </a:r>
            <a:r>
              <a:rPr lang="hu-HU" dirty="0" smtClean="0">
                <a:solidFill>
                  <a:srgbClr val="595959"/>
                </a:solidFill>
                <a:latin typeface="Corbel"/>
              </a:rPr>
              <a:t>az ipari partner támogatja a képző helyet</a:t>
            </a:r>
            <a:endParaRPr lang="hu-HU" dirty="0">
              <a:solidFill>
                <a:srgbClr val="595959"/>
              </a:solidFill>
              <a:latin typeface="Corbel"/>
            </a:endParaRPr>
          </a:p>
          <a:p>
            <a:r>
              <a:rPr lang="hu-HU" dirty="0">
                <a:solidFill>
                  <a:srgbClr val="40BBD3"/>
                </a:solidFill>
                <a:latin typeface="Wingdings2"/>
              </a:rPr>
              <a:t>. </a:t>
            </a:r>
            <a:r>
              <a:rPr lang="hu-HU" dirty="0" smtClean="0">
                <a:solidFill>
                  <a:srgbClr val="595959"/>
                </a:solidFill>
                <a:latin typeface="Corbel"/>
              </a:rPr>
              <a:t>Kooperatív  stúdiumok, tanulmányok , külső vezető fejlesztők bevonása (</a:t>
            </a:r>
            <a:r>
              <a:rPr lang="hu-HU" dirty="0" err="1" smtClean="0">
                <a:solidFill>
                  <a:srgbClr val="595959"/>
                </a:solidFill>
                <a:latin typeface="Corbel"/>
              </a:rPr>
              <a:t>professional</a:t>
            </a:r>
            <a:r>
              <a:rPr lang="hu-HU" dirty="0" smtClean="0">
                <a:solidFill>
                  <a:srgbClr val="595959"/>
                </a:solidFill>
                <a:latin typeface="Corbel"/>
              </a:rPr>
              <a:t> </a:t>
            </a:r>
            <a:r>
              <a:rPr lang="hu-HU" dirty="0" err="1" smtClean="0">
                <a:solidFill>
                  <a:srgbClr val="595959"/>
                </a:solidFill>
                <a:latin typeface="Corbel"/>
              </a:rPr>
              <a:t>internship</a:t>
            </a:r>
            <a:r>
              <a:rPr lang="hu-HU" dirty="0" smtClean="0">
                <a:solidFill>
                  <a:srgbClr val="595959"/>
                </a:solidFill>
                <a:latin typeface="Corbel"/>
              </a:rPr>
              <a:t>)</a:t>
            </a:r>
            <a:endParaRPr lang="hu-HU" dirty="0">
              <a:solidFill>
                <a:srgbClr val="595959"/>
              </a:solidFill>
              <a:latin typeface="Corbel"/>
            </a:endParaRPr>
          </a:p>
          <a:p>
            <a:r>
              <a:rPr lang="en-US" dirty="0">
                <a:solidFill>
                  <a:srgbClr val="40BBD3"/>
                </a:solidFill>
                <a:latin typeface="Wingdings2"/>
              </a:rPr>
              <a:t>. </a:t>
            </a:r>
            <a:r>
              <a:rPr lang="en-US" dirty="0" smtClean="0">
                <a:solidFill>
                  <a:srgbClr val="595959"/>
                </a:solidFill>
                <a:latin typeface="Corbel"/>
              </a:rPr>
              <a:t>Dual</a:t>
            </a:r>
            <a:r>
              <a:rPr lang="hu-HU" dirty="0" smtClean="0">
                <a:solidFill>
                  <a:srgbClr val="595959"/>
                </a:solidFill>
                <a:latin typeface="Corbel"/>
              </a:rPr>
              <a:t>is képzés a mérnöki szakokon</a:t>
            </a:r>
            <a:endParaRPr lang="en-US" dirty="0">
              <a:solidFill>
                <a:srgbClr val="595959"/>
              </a:solidFill>
              <a:latin typeface="Corbel"/>
            </a:endParaRPr>
          </a:p>
          <a:p>
            <a:r>
              <a:rPr lang="hu-HU" dirty="0">
                <a:solidFill>
                  <a:srgbClr val="40BBD3"/>
                </a:solidFill>
                <a:latin typeface="Wingdings2"/>
              </a:rPr>
              <a:t>. </a:t>
            </a:r>
            <a:r>
              <a:rPr lang="hu-HU" dirty="0">
                <a:solidFill>
                  <a:srgbClr val="595959"/>
                </a:solidFill>
                <a:latin typeface="Corbel"/>
              </a:rPr>
              <a:t>EIT Digital </a:t>
            </a:r>
            <a:r>
              <a:rPr lang="hu-HU" dirty="0" smtClean="0">
                <a:solidFill>
                  <a:srgbClr val="595959"/>
                </a:solidFill>
                <a:latin typeface="Corbel"/>
              </a:rPr>
              <a:t>európai üzletfejlesztési </a:t>
            </a:r>
            <a:r>
              <a:rPr lang="hu-HU" dirty="0" err="1" smtClean="0">
                <a:solidFill>
                  <a:srgbClr val="595959"/>
                </a:solidFill>
                <a:latin typeface="Corbel"/>
              </a:rPr>
              <a:t>modelje</a:t>
            </a:r>
            <a:endParaRPr lang="hu-HU" dirty="0" smtClean="0">
              <a:solidFill>
                <a:srgbClr val="595959"/>
              </a:solidFill>
              <a:latin typeface="Corbel"/>
            </a:endParaRPr>
          </a:p>
          <a:p>
            <a:r>
              <a:rPr lang="hu-HU" dirty="0" smtClean="0">
                <a:solidFill>
                  <a:srgbClr val="40BBD3"/>
                </a:solidFill>
                <a:latin typeface="Wingdings2"/>
              </a:rPr>
              <a:t>. </a:t>
            </a:r>
            <a:r>
              <a:rPr lang="hu-HU" dirty="0" smtClean="0">
                <a:solidFill>
                  <a:srgbClr val="595959"/>
                </a:solidFill>
                <a:latin typeface="Corbel"/>
              </a:rPr>
              <a:t>Vízió:</a:t>
            </a:r>
            <a:endParaRPr lang="hu-HU" dirty="0">
              <a:solidFill>
                <a:srgbClr val="595959"/>
              </a:solidFill>
              <a:latin typeface="Corbel"/>
            </a:endParaRPr>
          </a:p>
          <a:p>
            <a:r>
              <a:rPr lang="en-US" dirty="0">
                <a:solidFill>
                  <a:srgbClr val="40BBD3"/>
                </a:solidFill>
                <a:latin typeface="Wingdings2"/>
              </a:rPr>
              <a:t>. </a:t>
            </a:r>
            <a:r>
              <a:rPr lang="en-US" dirty="0" smtClean="0">
                <a:solidFill>
                  <a:srgbClr val="595959"/>
                </a:solidFill>
                <a:latin typeface="Corbel"/>
              </a:rPr>
              <a:t>N</a:t>
            </a:r>
            <a:r>
              <a:rPr lang="hu-HU" dirty="0" smtClean="0">
                <a:solidFill>
                  <a:srgbClr val="595959"/>
                </a:solidFill>
                <a:latin typeface="Corbel"/>
              </a:rPr>
              <a:t>egyetemi bázisú i</a:t>
            </a:r>
            <a:r>
              <a:rPr lang="en-US" dirty="0" smtClean="0">
                <a:solidFill>
                  <a:srgbClr val="595959"/>
                </a:solidFill>
                <a:latin typeface="Corbel"/>
              </a:rPr>
              <a:t>n</a:t>
            </a:r>
            <a:r>
              <a:rPr lang="hu-HU" dirty="0" smtClean="0">
                <a:solidFill>
                  <a:srgbClr val="595959"/>
                </a:solidFill>
                <a:latin typeface="Corbel"/>
              </a:rPr>
              <a:t>n</a:t>
            </a:r>
            <a:r>
              <a:rPr lang="en-US" dirty="0" err="1" smtClean="0">
                <a:solidFill>
                  <a:srgbClr val="595959"/>
                </a:solidFill>
                <a:latin typeface="Corbel"/>
              </a:rPr>
              <a:t>ov</a:t>
            </a:r>
            <a:r>
              <a:rPr lang="hu-HU" dirty="0" err="1" smtClean="0">
                <a:solidFill>
                  <a:srgbClr val="595959"/>
                </a:solidFill>
                <a:latin typeface="Corbel"/>
              </a:rPr>
              <a:t>ációs</a:t>
            </a:r>
            <a:r>
              <a:rPr lang="hu-HU" dirty="0" smtClean="0">
                <a:solidFill>
                  <a:srgbClr val="595959"/>
                </a:solidFill>
                <a:latin typeface="Corbel"/>
              </a:rPr>
              <a:t> ökoszisztéma,</a:t>
            </a:r>
            <a:r>
              <a:rPr lang="hu-HU" dirty="0" smtClean="0">
                <a:solidFill>
                  <a:srgbClr val="40BBD3"/>
                </a:solidFill>
                <a:latin typeface="Wingdings2"/>
              </a:rPr>
              <a:t> </a:t>
            </a:r>
            <a:r>
              <a:rPr lang="hu-HU" dirty="0" err="1">
                <a:solidFill>
                  <a:srgbClr val="595959"/>
                </a:solidFill>
                <a:latin typeface="Corbel"/>
              </a:rPr>
              <a:t>Spin-off</a:t>
            </a:r>
            <a:r>
              <a:rPr lang="hu-HU" dirty="0">
                <a:solidFill>
                  <a:srgbClr val="595959"/>
                </a:solidFill>
                <a:latin typeface="Corbel"/>
              </a:rPr>
              <a:t> </a:t>
            </a:r>
            <a:r>
              <a:rPr lang="hu-HU" dirty="0" smtClean="0">
                <a:solidFill>
                  <a:srgbClr val="595959"/>
                </a:solidFill>
                <a:latin typeface="Corbel"/>
              </a:rPr>
              <a:t>és </a:t>
            </a:r>
            <a:r>
              <a:rPr lang="hu-HU" dirty="0" err="1">
                <a:solidFill>
                  <a:srgbClr val="595959"/>
                </a:solidFill>
                <a:latin typeface="Corbel"/>
              </a:rPr>
              <a:t>start-up</a:t>
            </a:r>
            <a:r>
              <a:rPr lang="hu-HU" dirty="0">
                <a:solidFill>
                  <a:srgbClr val="595959"/>
                </a:solidFill>
                <a:latin typeface="Corbel"/>
              </a:rPr>
              <a:t> </a:t>
            </a:r>
            <a:r>
              <a:rPr lang="hu-HU" dirty="0" smtClean="0">
                <a:solidFill>
                  <a:srgbClr val="595959"/>
                </a:solidFill>
                <a:latin typeface="Corbel"/>
              </a:rPr>
              <a:t>vállalatok</a:t>
            </a:r>
            <a:endParaRPr lang="hu-HU" dirty="0">
              <a:solidFill>
                <a:srgbClr val="595959"/>
              </a:solidFill>
              <a:latin typeface="Corbel"/>
            </a:endParaRPr>
          </a:p>
          <a:p>
            <a:r>
              <a:rPr lang="hu-HU" dirty="0">
                <a:solidFill>
                  <a:srgbClr val="40BBD3"/>
                </a:solidFill>
                <a:latin typeface="Wingdings2"/>
              </a:rPr>
              <a:t>. </a:t>
            </a:r>
            <a:r>
              <a:rPr lang="hu-HU" dirty="0" err="1" smtClean="0">
                <a:solidFill>
                  <a:srgbClr val="595959"/>
                </a:solidFill>
                <a:latin typeface="Corbel"/>
              </a:rPr>
              <a:t>Dualis</a:t>
            </a:r>
            <a:r>
              <a:rPr lang="hu-HU" dirty="0" smtClean="0">
                <a:solidFill>
                  <a:srgbClr val="595959"/>
                </a:solidFill>
                <a:latin typeface="Corbel"/>
              </a:rPr>
              <a:t>, kooperatív egyetemi-ipari együttműködésen alapuló foglalkoztatás, PhD képzés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9378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Egyetem/akadémia - </a:t>
            </a:r>
            <a:r>
              <a:rPr lang="hu-HU" dirty="0" err="1" smtClean="0"/>
              <a:t>IpAR</a:t>
            </a:r>
            <a:r>
              <a:rPr lang="hu-HU" dirty="0" smtClean="0"/>
              <a:t> /VÁLLALATI EGYÜTTMŰKÖDÉS KOOPERATÍV MODELLEK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>
          <a:xfrm>
            <a:off x="198271" y="1028700"/>
            <a:ext cx="11656272" cy="582930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Előny az egyetemeknél: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KFI projektek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</a:t>
            </a:r>
            <a:r>
              <a:rPr lang="hu-HU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álódása </a:t>
            </a:r>
            <a:r>
              <a:rPr lang="hu-HU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oktatásba, publikációk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PhD </a:t>
            </a:r>
            <a:r>
              <a:rPr lang="hu-HU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diploma </a:t>
            </a:r>
            <a:r>
              <a:rPr lang="hu-HU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munkák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tananyag fejlesztés</a:t>
            </a:r>
            <a:endParaRPr lang="en-US" sz="18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 </a:t>
            </a:r>
            <a:r>
              <a:rPr lang="hu-HU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hallgatói részvétel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hu-HU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PhD </a:t>
            </a:r>
            <a:r>
              <a:rPr lang="hu-HU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következő generációja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korai szakaszban realizált  kutatási eredmények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hu-HU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sikeres PhD esély növekedése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Hallgatói mobilitás, nemzetközi együttműködés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közeli kutatási környezet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hu-HU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 felelősség, képesség , magas minőség, </a:t>
            </a:r>
            <a:r>
              <a:rPr lang="hu-HU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határidők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Módszertani keretek: feladat egységek meghatározása (</a:t>
            </a:r>
            <a:r>
              <a:rPr lang="en-US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person-month</a:t>
            </a:r>
            <a:r>
              <a:rPr lang="hu-HU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heti konzultáció, dokumentáció, tesztkörnyezeti applikáció, az eredmények elemzése</a:t>
            </a:r>
            <a:r>
              <a:rPr lang="en-US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következő hét feladatainak kijelölése</a:t>
            </a:r>
            <a:r>
              <a:rPr lang="en-US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hosszú távú projekt tervezés, algoritmus fejlesztés</a:t>
            </a:r>
            <a:r>
              <a:rPr lang="en-US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analysis</a:t>
            </a:r>
            <a:r>
              <a:rPr lang="en-US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hu-HU" sz="18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kutató közösségek mérete, diverzifikált</a:t>
            </a:r>
            <a:r>
              <a:rPr lang="en-US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összetétele - </a:t>
            </a:r>
            <a:r>
              <a:rPr lang="en-US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10-20 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(BSc)+MSc and 3-5 PhD </a:t>
            </a:r>
            <a:r>
              <a:rPr lang="en-US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8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hallgató /</a:t>
            </a:r>
            <a:r>
              <a:rPr lang="hu-HU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8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Előny az </a:t>
            </a:r>
            <a:r>
              <a:rPr lang="hu-HU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iparnál: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projekt eredmények felhasználása a szoftveriparban (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partner vállalatok  kreatív, képzett, és  kiváló céges tapasztalattal rendelkező  (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company's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task system and business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fejlesztő mérnökökhöz kutatókhoz jutnak</a:t>
            </a:r>
          </a:p>
          <a:p>
            <a:pPr marL="0" indent="0">
              <a:buNone/>
            </a:pPr>
            <a:endParaRPr lang="hu-H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1800" b="1" dirty="0" smtClean="0">
                <a:solidFill>
                  <a:srgbClr val="595959"/>
                </a:solidFill>
                <a:latin typeface="Corbel-Bold"/>
              </a:rPr>
              <a:t>Előny a társadalomnál: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Javul a társadalmi, gazdasági versenyképesség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Nyílt forráskódú szoftver prototípusok, termékek kibocsátása</a:t>
            </a: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3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E53385E4-A20C-D84F-AFA2-FB0E3193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z="11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hu-HU" sz="11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="" xmlns:a16="http://schemas.microsoft.com/office/drawing/2014/main" id="{6956E0C3-4105-4046-9E3E-04E30261C91B}"/>
              </a:ext>
            </a:extLst>
          </p:cNvPr>
          <p:cNvSpPr txBox="1">
            <a:spLocks/>
          </p:cNvSpPr>
          <p:nvPr/>
        </p:nvSpPr>
        <p:spPr>
          <a:xfrm>
            <a:off x="312985" y="307260"/>
            <a:ext cx="9904503" cy="394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sz="1800" b="0" cap="small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6" descr="KÃ©ptalÃ¡lat a kÃ¶vetkezÅre: âmentor icon.png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9" name="AutoShape 18" descr="KÃ©ptalÃ¡lat a kÃ¶vetkezÅre: âmentor icon.pngâ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="" xmlns:a16="http://schemas.microsoft.com/office/drawing/2014/main" id="{7E25FF72-F0F8-4131-BFDB-1B13C7D4EC3D}"/>
              </a:ext>
            </a:extLst>
          </p:cNvPr>
          <p:cNvSpPr/>
          <p:nvPr/>
        </p:nvSpPr>
        <p:spPr>
          <a:xfrm>
            <a:off x="460374" y="504421"/>
            <a:ext cx="8283576" cy="635358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>
              <a:spcAft>
                <a:spcPts val="600"/>
              </a:spcAft>
            </a:pP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duális felsőfokú képzés alapelvei, definíciója, szakterületei (műszaki, informatika, agrár, </a:t>
            </a:r>
            <a:r>
              <a:rPr lang="hu-H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gazdaságtutományok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spcAft>
                <a:spcPts val="600"/>
              </a:spcAft>
            </a:pPr>
            <a:endParaRPr lang="hu-H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solidFill>
                  <a:srgbClr val="000000"/>
                </a:solidFill>
              </a:rPr>
              <a:t>1</a:t>
            </a:r>
            <a:r>
              <a:rPr lang="hu-HU" dirty="0">
                <a:solidFill>
                  <a:srgbClr val="000000"/>
                </a:solidFill>
              </a:rPr>
              <a:t>. A duális képzés minőségért a Duális Képzési Tanács és a felsőoktatási intézmény együttesen felelős. </a:t>
            </a:r>
          </a:p>
          <a:p>
            <a:endParaRPr lang="hu-HU" dirty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2. A partnerszervezetek – a duális felsőfokú képzés minősítési követelményrendszere szerinti – szigorú minőségellenőrzése folyamatos. </a:t>
            </a:r>
          </a:p>
          <a:p>
            <a:endParaRPr lang="hu-HU" dirty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3. A résztvevő partnerszervezeti mentorok erős elméleti és gyakorlati tapasztalattal rendelkeznek és képesek a hallgatók szakmai és munkavégzési kultúra terén megvalósuló fejlődését támogatni. </a:t>
            </a:r>
          </a:p>
          <a:p>
            <a:endParaRPr lang="hu-HU" dirty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4. A duális képzésben részt vevő hallgató az adott félév szorgalmi időszakát a normál órarend szerint végzi. </a:t>
            </a:r>
          </a:p>
          <a:p>
            <a:endParaRPr lang="hu-HU" dirty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5. Ezt követően vagy ezzel párhuzamosan részt vesz a partnerszervezetnél történő oktatásban és gyakorlati ismeretek elsajátításában, a tanrendet és az intézményi jelenlétet nem </a:t>
            </a:r>
          </a:p>
          <a:p>
            <a:pPr>
              <a:spcAft>
                <a:spcPts val="600"/>
              </a:spcAft>
            </a:pPr>
            <a:endParaRPr lang="hu-H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Kép 19">
            <a:extLst>
              <a:ext uri="{FF2B5EF4-FFF2-40B4-BE49-F238E27FC236}">
                <a16:creationId xmlns="" xmlns:a16="http://schemas.microsoft.com/office/drawing/2014/main" id="{948D303F-8D41-47B5-957E-D1E633D1D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0" b="21605"/>
          <a:stretch/>
        </p:blipFill>
        <p:spPr>
          <a:xfrm>
            <a:off x="10217489" y="123604"/>
            <a:ext cx="1964045" cy="951238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="" xmlns:a16="http://schemas.microsoft.com/office/drawing/2014/main" id="{FEB4FDCF-6C13-46C9-83E0-06FC63AB629B}"/>
              </a:ext>
            </a:extLst>
          </p:cNvPr>
          <p:cNvSpPr/>
          <p:nvPr/>
        </p:nvSpPr>
        <p:spPr>
          <a:xfrm>
            <a:off x="9127067" y="1230590"/>
            <a:ext cx="2787842" cy="56274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duális képzés magyarországi rendszere</a:t>
            </a:r>
            <a:endParaRPr lang="hu-H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nemzeti felsőoktatásról szóló 2011. CCIV. törvény </a:t>
            </a:r>
            <a:r>
              <a:rPr lang="hu-H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§ 1b. </a:t>
            </a:r>
            <a:r>
              <a:rPr lang="hu-H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Duális Képzési Tanács</a:t>
            </a:r>
            <a:endParaRPr lang="hu-H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Küldetése,.hogy 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duális </a:t>
            </a:r>
            <a:r>
              <a:rPr lang="hu-H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képzés minőségbiztosítása 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révén hozzájáruljon a minőségelvű, teljesítményen alapuló felsőoktatás kialakításához.</a:t>
            </a:r>
          </a:p>
        </p:txBody>
      </p:sp>
      <p:cxnSp>
        <p:nvCxnSpPr>
          <p:cNvPr id="14" name="Egyenes összekötő 13">
            <a:extLst>
              <a:ext uri="{FF2B5EF4-FFF2-40B4-BE49-F238E27FC236}">
                <a16:creationId xmlns="" xmlns:a16="http://schemas.microsoft.com/office/drawing/2014/main" id="{D47BFC44-AF07-4B9F-9892-54E4BB0B61EB}"/>
              </a:ext>
            </a:extLst>
          </p:cNvPr>
          <p:cNvCxnSpPr>
            <a:cxnSpLocks/>
          </p:cNvCxnSpPr>
          <p:nvPr/>
        </p:nvCxnSpPr>
        <p:spPr>
          <a:xfrm>
            <a:off x="4021502" y="1467959"/>
            <a:ext cx="1243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="" xmlns:a16="http://schemas.microsoft.com/office/drawing/2014/main" id="{FC01B23F-09C1-455D-A6AF-D97A22065D6E}"/>
              </a:ext>
            </a:extLst>
          </p:cNvPr>
          <p:cNvCxnSpPr>
            <a:cxnSpLocks/>
          </p:cNvCxnSpPr>
          <p:nvPr/>
        </p:nvCxnSpPr>
        <p:spPr>
          <a:xfrm>
            <a:off x="7366866" y="4525309"/>
            <a:ext cx="228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églalap 14">
            <a:extLst>
              <a:ext uri="{FF2B5EF4-FFF2-40B4-BE49-F238E27FC236}">
                <a16:creationId xmlns="" xmlns:a16="http://schemas.microsoft.com/office/drawing/2014/main" id="{0FE75971-EF8A-48FC-BB9E-7CAC6D3FE1EE}"/>
              </a:ext>
            </a:extLst>
          </p:cNvPr>
          <p:cNvSpPr/>
          <p:nvPr/>
        </p:nvSpPr>
        <p:spPr>
          <a:xfrm>
            <a:off x="307975" y="661126"/>
            <a:ext cx="8819092" cy="373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55960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" y="274640"/>
            <a:ext cx="11182349" cy="56562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u-HU" sz="32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 megatrendek innováció-politikai következményei</a:t>
            </a:r>
            <a:endParaRPr lang="hu-HU" sz="3200" b="1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9351" y="1883887"/>
            <a:ext cx="6048671" cy="4595583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000" b="1" dirty="0" smtClean="0">
                <a:latin typeface="Calibri" panose="020F0502020204030204" pitchFamily="34" charset="0"/>
              </a:rPr>
              <a:t>A gazdasági versenyképesség tényezői a XXI</a:t>
            </a:r>
            <a:r>
              <a:rPr lang="hu-HU" sz="2000" b="1" dirty="0">
                <a:latin typeface="Calibri" panose="020F0502020204030204" pitchFamily="34" charset="0"/>
              </a:rPr>
              <a:t>. </a:t>
            </a:r>
            <a:r>
              <a:rPr lang="hu-HU" sz="2000" b="1" dirty="0" smtClean="0">
                <a:latin typeface="Calibri" panose="020F0502020204030204" pitchFamily="34" charset="0"/>
              </a:rPr>
              <a:t>században</a:t>
            </a:r>
          </a:p>
          <a:p>
            <a:pPr algn="just">
              <a:spcBef>
                <a:spcPts val="0"/>
              </a:spcBef>
            </a:pPr>
            <a:r>
              <a:rPr lang="hu-HU" sz="2000" dirty="0" smtClean="0">
                <a:latin typeface="Calibri" panose="020F0502020204030204" pitchFamily="34" charset="0"/>
              </a:rPr>
              <a:t>Gyors </a:t>
            </a:r>
            <a:r>
              <a:rPr lang="hu-HU" sz="2000" dirty="0">
                <a:latin typeface="Calibri" panose="020F0502020204030204" pitchFamily="34" charset="0"/>
              </a:rPr>
              <a:t>technológiai, politikai, szociális és kulturális változások;</a:t>
            </a:r>
          </a:p>
          <a:p>
            <a:pPr algn="just">
              <a:spcBef>
                <a:spcPts val="0"/>
              </a:spcBef>
            </a:pPr>
            <a:r>
              <a:rPr lang="hu-HU" sz="2000" dirty="0" smtClean="0">
                <a:latin typeface="Calibri" panose="020F0502020204030204" pitchFamily="34" charset="0"/>
              </a:rPr>
              <a:t>A hagyományos iparágak hanyatlása, ipari </a:t>
            </a:r>
            <a:r>
              <a:rPr lang="hu-HU" sz="2000" dirty="0" err="1" smtClean="0">
                <a:latin typeface="Calibri" panose="020F0502020204030204" pitchFamily="34" charset="0"/>
              </a:rPr>
              <a:t>digitalizáció</a:t>
            </a:r>
            <a:r>
              <a:rPr lang="hu-HU" sz="2000" dirty="0" smtClean="0">
                <a:latin typeface="Calibri" panose="020F0502020204030204" pitchFamily="34" charset="0"/>
              </a:rPr>
              <a:t>;</a:t>
            </a:r>
            <a:endParaRPr lang="hu-HU" sz="2000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hu-HU" sz="2000" dirty="0" smtClean="0">
                <a:latin typeface="Calibri" panose="020F0502020204030204" pitchFamily="34" charset="0"/>
              </a:rPr>
              <a:t>a </a:t>
            </a:r>
            <a:r>
              <a:rPr lang="hu-HU" sz="2000" dirty="0">
                <a:latin typeface="Calibri" panose="020F0502020204030204" pitchFamily="34" charset="0"/>
              </a:rPr>
              <a:t>termékek és szolgáltatások </a:t>
            </a:r>
            <a:r>
              <a:rPr lang="hu-HU" sz="2000" dirty="0" smtClean="0">
                <a:latin typeface="Calibri" panose="020F0502020204030204" pitchFamily="34" charset="0"/>
              </a:rPr>
              <a:t>az ipari struktúra megújításában</a:t>
            </a:r>
            <a:endParaRPr lang="hu-HU" sz="2000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hu-HU" sz="2000" dirty="0" smtClean="0">
                <a:latin typeface="Calibri" panose="020F0502020204030204" pitchFamily="34" charset="0"/>
              </a:rPr>
              <a:t>növekvő </a:t>
            </a:r>
            <a:r>
              <a:rPr lang="hu-HU" sz="2000" dirty="0">
                <a:latin typeface="Calibri" panose="020F0502020204030204" pitchFamily="34" charset="0"/>
              </a:rPr>
              <a:t>verseny, csökkenő társadalmi biztonsággal kombinálva;</a:t>
            </a:r>
          </a:p>
          <a:p>
            <a:pPr algn="just">
              <a:spcBef>
                <a:spcPts val="0"/>
              </a:spcBef>
            </a:pPr>
            <a:r>
              <a:rPr lang="hu-HU" sz="2000" dirty="0" smtClean="0">
                <a:latin typeface="Calibri" panose="020F0502020204030204" pitchFamily="34" charset="0"/>
              </a:rPr>
              <a:t>növekvő </a:t>
            </a:r>
            <a:r>
              <a:rPr lang="hu-HU" sz="2000" dirty="0">
                <a:latin typeface="Calibri" panose="020F0502020204030204" pitchFamily="34" charset="0"/>
              </a:rPr>
              <a:t>igény az emberi kapacitások és képességek teljes körének hasznosítására;</a:t>
            </a:r>
          </a:p>
          <a:p>
            <a:pPr algn="just">
              <a:spcBef>
                <a:spcPts val="0"/>
              </a:spcBef>
            </a:pPr>
            <a:r>
              <a:rPr lang="hu-HU" sz="2000" dirty="0" smtClean="0">
                <a:latin typeface="Calibri" panose="020F0502020204030204" pitchFamily="34" charset="0"/>
              </a:rPr>
              <a:t>növekvő </a:t>
            </a:r>
            <a:r>
              <a:rPr lang="hu-HU" sz="2000" dirty="0">
                <a:latin typeface="Calibri" panose="020F0502020204030204" pitchFamily="34" charset="0"/>
              </a:rPr>
              <a:t>igény a kreatív munkaerő iránt;</a:t>
            </a:r>
          </a:p>
          <a:p>
            <a:pPr algn="just">
              <a:spcBef>
                <a:spcPts val="0"/>
              </a:spcBef>
            </a:pPr>
            <a:r>
              <a:rPr lang="hu-HU" sz="2000" b="1" dirty="0" smtClean="0">
                <a:latin typeface="Calibri" panose="020F0502020204030204" pitchFamily="34" charset="0"/>
              </a:rPr>
              <a:t>a </a:t>
            </a:r>
            <a:r>
              <a:rPr lang="hu-HU" sz="2000" b="1" dirty="0">
                <a:latin typeface="Calibri" panose="020F0502020204030204" pitchFamily="34" charset="0"/>
              </a:rPr>
              <a:t>nemzeti oktatási rendszerek </a:t>
            </a:r>
            <a:r>
              <a:rPr lang="hu-HU" sz="2000" b="1" dirty="0" smtClean="0">
                <a:latin typeface="Calibri" panose="020F0502020204030204" pitchFamily="34" charset="0"/>
              </a:rPr>
              <a:t>megújítása, hatékonyságának növelése.</a:t>
            </a:r>
            <a:endParaRPr lang="hu-HU" sz="1800" b="1" dirty="0">
              <a:solidFill>
                <a:srgbClr val="00B05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576054" y="1914958"/>
            <a:ext cx="5492336" cy="23237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u-HU" sz="2000" b="1" dirty="0">
                <a:latin typeface="Calibri" panose="020F0502020204030204" pitchFamily="34" charset="0"/>
              </a:rPr>
              <a:t>A </a:t>
            </a:r>
            <a:r>
              <a:rPr lang="hu-HU" sz="2000" b="1" dirty="0" smtClean="0">
                <a:latin typeface="Calibri" panose="020F0502020204030204" pitchFamily="34" charset="0"/>
              </a:rPr>
              <a:t>XXI. század a (hasznosítható) tudás százada </a:t>
            </a:r>
            <a:endParaRPr lang="hu-HU" sz="2000" b="1" dirty="0">
              <a:latin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A tudomány növekvő szerepe; </a:t>
            </a:r>
            <a:endParaRPr lang="hu-HU" sz="2000" dirty="0">
              <a:latin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anose="020F0502020204030204" pitchFamily="34" charset="0"/>
              </a:rPr>
              <a:t>a tudomány és gazdaság szoros kapcsolatának szükséglete;</a:t>
            </a:r>
            <a:endParaRPr lang="hu-HU" sz="2000" dirty="0">
              <a:latin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</a:rPr>
              <a:t>a </a:t>
            </a:r>
            <a:r>
              <a:rPr lang="hu-HU" sz="2000" dirty="0" smtClean="0">
                <a:latin typeface="Calibri" panose="020F0502020204030204" pitchFamily="34" charset="0"/>
              </a:rPr>
              <a:t>tehetségek szerepének felértékelődése; </a:t>
            </a:r>
            <a:endParaRPr lang="hu-HU" sz="2000" dirty="0">
              <a:latin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</a:rPr>
              <a:t>a </a:t>
            </a:r>
            <a:r>
              <a:rPr lang="hu-HU" sz="2000" dirty="0" smtClean="0">
                <a:latin typeface="Calibri" panose="020F0502020204030204" pitchFamily="34" charset="0"/>
              </a:rPr>
              <a:t>kreativitás és innováció kulcsszerepe.</a:t>
            </a:r>
            <a:endParaRPr lang="hu-HU" sz="2000" dirty="0">
              <a:latin typeface="Calibri" panose="020F0502020204030204" pitchFamily="34" charset="0"/>
            </a:endParaRPr>
          </a:p>
        </p:txBody>
      </p:sp>
      <p:sp>
        <p:nvSpPr>
          <p:cNvPr id="5" name="Lefelé nyíl 4"/>
          <p:cNvSpPr/>
          <p:nvPr/>
        </p:nvSpPr>
        <p:spPr>
          <a:xfrm rot="2700000">
            <a:off x="3983981" y="980445"/>
            <a:ext cx="484632" cy="8544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felé nyíl 5"/>
          <p:cNvSpPr/>
          <p:nvPr/>
        </p:nvSpPr>
        <p:spPr>
          <a:xfrm rot="8100000" flipV="1">
            <a:off x="7519411" y="1015938"/>
            <a:ext cx="458437" cy="793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6576055" y="4725144"/>
            <a:ext cx="5492335" cy="1631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latin typeface="Calibri" panose="020F0502020204030204" pitchFamily="34" charset="0"/>
              </a:rPr>
              <a:t>„A XXI. században egy ország erejét hadseregének létszáma, acéltermelésének volumene, területének nagysága határozta meg. </a:t>
            </a:r>
          </a:p>
          <a:p>
            <a:pPr algn="just"/>
            <a:r>
              <a:rPr lang="hu-HU" sz="2000" dirty="0" smtClean="0">
                <a:latin typeface="Calibri" panose="020F0502020204030204" pitchFamily="34" charset="0"/>
              </a:rPr>
              <a:t>A XXI. Század a hasznosítható tudás, és információ kora.”</a:t>
            </a:r>
            <a:endParaRPr lang="hu-H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7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40"/>
            <a:ext cx="11144250" cy="62740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u-HU" sz="32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Fő irányvonalak</a:t>
            </a:r>
          </a:p>
        </p:txBody>
      </p:sp>
      <p:sp>
        <p:nvSpPr>
          <p:cNvPr id="6" name="Szabadkézi sokszög 5"/>
          <p:cNvSpPr/>
          <p:nvPr/>
        </p:nvSpPr>
        <p:spPr>
          <a:xfrm>
            <a:off x="4736846" y="1121792"/>
            <a:ext cx="2980267" cy="2235200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535" tIns="533745" rIns="459535" bIns="572836" numCol="1" spcCol="1270" anchor="ctr" anchorCtr="0">
            <a:noAutofit/>
          </a:bodyPr>
          <a:lstStyle/>
          <a:p>
            <a:pPr algn="ctr"/>
            <a:r>
              <a:rPr lang="hu-HU" sz="1400" b="1" dirty="0" smtClean="0"/>
              <a:t>Együttműködések </a:t>
            </a:r>
            <a:r>
              <a:rPr lang="hu-HU" sz="1400" b="1" dirty="0"/>
              <a:t>és ökoszisztéma</a:t>
            </a:r>
          </a:p>
        </p:txBody>
      </p:sp>
      <p:sp>
        <p:nvSpPr>
          <p:cNvPr id="13" name="Szabadkézi sokszög 12"/>
          <p:cNvSpPr/>
          <p:nvPr/>
        </p:nvSpPr>
        <p:spPr>
          <a:xfrm>
            <a:off x="8071843" y="3911848"/>
            <a:ext cx="2980267" cy="2235200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535" tIns="533745" rIns="459535" bIns="572836" numCol="1" spcCol="1270" anchor="ctr" anchorCtr="0">
            <a:noAutofit/>
          </a:bodyPr>
          <a:lstStyle/>
          <a:p>
            <a:pPr algn="ctr"/>
            <a:r>
              <a:rPr lang="hu-HU" sz="1400" b="1" dirty="0" smtClean="0">
                <a:solidFill>
                  <a:schemeClr val="tx1"/>
                </a:solidFill>
              </a:rPr>
              <a:t>Digitális innovációk, Intelligens technológiák</a:t>
            </a:r>
            <a:r>
              <a:rPr lang="hu-HU" sz="14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hu-HU" sz="1400" b="1" dirty="0" smtClean="0"/>
              <a:t>Fókuszálás </a:t>
            </a:r>
            <a:r>
              <a:rPr lang="hu-HU" sz="1400" b="1" dirty="0"/>
              <a:t>és specializáció</a:t>
            </a:r>
          </a:p>
        </p:txBody>
      </p:sp>
      <p:sp>
        <p:nvSpPr>
          <p:cNvPr id="14" name="Szabadkézi sokszög 13"/>
          <p:cNvSpPr/>
          <p:nvPr/>
        </p:nvSpPr>
        <p:spPr>
          <a:xfrm>
            <a:off x="1517287" y="3852664"/>
            <a:ext cx="2980267" cy="2235200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535" tIns="533745" rIns="459535" bIns="572836" numCol="1" spcCol="1270" anchor="ctr" anchorCtr="0">
            <a:noAutofit/>
          </a:bodyPr>
          <a:lstStyle/>
          <a:p>
            <a:pPr algn="ctr"/>
            <a:r>
              <a:rPr lang="hu-HU" sz="1400" b="1" dirty="0"/>
              <a:t>A felsőoktatás</a:t>
            </a:r>
          </a:p>
          <a:p>
            <a:pPr algn="ctr"/>
            <a:r>
              <a:rPr lang="hu-HU" sz="1400" b="1" dirty="0"/>
              <a:t>a KFI rendszer kulcsa</a:t>
            </a:r>
          </a:p>
        </p:txBody>
      </p:sp>
      <p:sp>
        <p:nvSpPr>
          <p:cNvPr id="15" name="Szabadkézi sokszög 14"/>
          <p:cNvSpPr/>
          <p:nvPr/>
        </p:nvSpPr>
        <p:spPr>
          <a:xfrm>
            <a:off x="4736846" y="3284984"/>
            <a:ext cx="2980267" cy="2235200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535" tIns="533745" rIns="459535" bIns="572836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b="1" kern="1200" dirty="0"/>
              <a:t>Megújuló KFI szakpolitika</a:t>
            </a:r>
          </a:p>
        </p:txBody>
      </p:sp>
    </p:spTree>
    <p:extLst>
      <p:ext uri="{BB962C8B-B14F-4D97-AF65-F5344CB8AC3E}">
        <p14:creationId xmlns:p14="http://schemas.microsoft.com/office/powerpoint/2010/main" val="6245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9"/>
            <a:ext cx="11582400" cy="5656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u-HU" sz="3200" dirty="0">
                <a:effectLst/>
                <a:latin typeface="Calibri" panose="020F0502020204030204" pitchFamily="34" charset="0"/>
              </a:rPr>
              <a:t>GDP arányos K+F ráfordítások (%)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400256" y="6597352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100" dirty="0"/>
              <a:t>Forrás: KSH</a:t>
            </a:r>
          </a:p>
        </p:txBody>
      </p:sp>
      <p:sp>
        <p:nvSpPr>
          <p:cNvPr id="3" name="Ellipszis 2"/>
          <p:cNvSpPr/>
          <p:nvPr/>
        </p:nvSpPr>
        <p:spPr>
          <a:xfrm>
            <a:off x="7728182" y="1700808"/>
            <a:ext cx="288032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1" y="857250"/>
            <a:ext cx="6915149" cy="543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98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xmlns="" id="{B323B406-62B8-9A4A-85D7-F539F0820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892708"/>
              </p:ext>
            </p:extLst>
          </p:nvPr>
        </p:nvGraphicFramePr>
        <p:xfrm>
          <a:off x="5638470" y="1910415"/>
          <a:ext cx="5791531" cy="4605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xmlns="" id="{DBEE7AF3-480C-8945-B31E-3670CF35B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060954"/>
              </p:ext>
            </p:extLst>
          </p:nvPr>
        </p:nvGraphicFramePr>
        <p:xfrm>
          <a:off x="253501" y="1923562"/>
          <a:ext cx="5384968" cy="472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5</a:t>
            </a:fld>
            <a:endParaRPr lang="hu-HU" dirty="0"/>
          </a:p>
        </p:txBody>
      </p:sp>
      <p:sp>
        <p:nvSpPr>
          <p:cNvPr id="138" name="5. Source"/>
          <p:cNvSpPr>
            <a:spLocks noChangeArrowheads="1"/>
          </p:cNvSpPr>
          <p:nvPr/>
        </p:nvSpPr>
        <p:spPr bwMode="gray">
          <a:xfrm>
            <a:off x="253502" y="6638086"/>
            <a:ext cx="72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hu-HU" sz="800" baseline="300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47, 48 </a:t>
            </a:r>
            <a:r>
              <a:rPr lang="hu-HU" sz="8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</a:p>
        </p:txBody>
      </p:sp>
      <p:sp>
        <p:nvSpPr>
          <p:cNvPr id="142" name="Cím 1">
            <a:extLst>
              <a:ext uri="{FF2B5EF4-FFF2-40B4-BE49-F238E27FC236}">
                <a16:creationId xmlns:a16="http://schemas.microsoft.com/office/drawing/2014/main" xmlns="" id="{C97AEF7F-C6B9-DB4B-B24C-13B7986C0B9B}"/>
              </a:ext>
            </a:extLst>
          </p:cNvPr>
          <p:cNvSpPr txBox="1">
            <a:spLocks/>
          </p:cNvSpPr>
          <p:nvPr/>
        </p:nvSpPr>
        <p:spPr>
          <a:xfrm>
            <a:off x="253502" y="307260"/>
            <a:ext cx="10977482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Alacsony az alapkutatások aránya a teljes K+F-en belül és kiemelkedően magas a kísérleti fejlesztések aránya nemzetközi összehasonlításban, míg a felsőoktatási intézményekben alacsony az alkalmazott kutatások aránya</a:t>
            </a: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xmlns="" id="{269DCE41-528E-6341-920F-675A5DB67BCE}"/>
              </a:ext>
            </a:extLst>
          </p:cNvPr>
          <p:cNvSpPr/>
          <p:nvPr/>
        </p:nvSpPr>
        <p:spPr>
          <a:xfrm>
            <a:off x="353196" y="1435274"/>
            <a:ext cx="2803242" cy="412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Alapkutatás, alkalmazott kutatás és kísérleti fejlesztések aránya a K+F-en belül nemzetközi összehasonlításban (2016, %)</a:t>
            </a:r>
            <a:r>
              <a:rPr lang="hu-HU" sz="10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hu-HU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xmlns="" id="{A5826B26-E2B2-1640-AFD9-F59C8CF10AC5}"/>
              </a:ext>
            </a:extLst>
          </p:cNvPr>
          <p:cNvCxnSpPr/>
          <p:nvPr/>
        </p:nvCxnSpPr>
        <p:spPr>
          <a:xfrm>
            <a:off x="443696" y="1889852"/>
            <a:ext cx="216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xmlns="" id="{2C7ED777-1AAC-9D44-BDDB-07AB550E23D0}"/>
              </a:ext>
            </a:extLst>
          </p:cNvPr>
          <p:cNvCxnSpPr>
            <a:cxnSpLocks/>
          </p:cNvCxnSpPr>
          <p:nvPr/>
        </p:nvCxnSpPr>
        <p:spPr>
          <a:xfrm flipV="1">
            <a:off x="6124739" y="1889147"/>
            <a:ext cx="2408762" cy="70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églalap 3">
            <a:extLst>
              <a:ext uri="{FF2B5EF4-FFF2-40B4-BE49-F238E27FC236}">
                <a16:creationId xmlns:a16="http://schemas.microsoft.com/office/drawing/2014/main" xmlns="" id="{96C2591E-A25E-0D49-8049-452EAAF3527A}"/>
              </a:ext>
            </a:extLst>
          </p:cNvPr>
          <p:cNvSpPr/>
          <p:nvPr/>
        </p:nvSpPr>
        <p:spPr>
          <a:xfrm rot="16200000">
            <a:off x="2641190" y="3261244"/>
            <a:ext cx="1367444" cy="527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Málta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Szlovákia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Luxemburg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Görögország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Lettország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Horvátország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Lengyelország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Csehország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Litvánia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Románia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Hollandia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Észtország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Olaszország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Portugália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Spanyolország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Ciprus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Dánia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Magyarország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Szlovénia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Ausztria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Dél-Korea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Írország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Egyesült Királyság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Belgium</a:t>
            </a:r>
            <a:b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Japán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Bulgária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Kína</a:t>
            </a:r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xmlns="" id="{541C31EE-BBA8-BA41-B4CB-2B04D389221D}"/>
              </a:ext>
            </a:extLst>
          </p:cNvPr>
          <p:cNvSpPr/>
          <p:nvPr/>
        </p:nvSpPr>
        <p:spPr>
          <a:xfrm>
            <a:off x="6124740" y="1438500"/>
            <a:ext cx="2803242" cy="412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Alapkutatás, alkalmazott kutatás és kísérleti fejlesztések aránya a K+F-en belül a felsőoktatási intézményekben (2016, %)</a:t>
            </a:r>
            <a:r>
              <a:rPr lang="hu-HU" sz="10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hu-HU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xmlns="" id="{D94F3195-E0DA-474A-989D-4EDBFBD7A073}"/>
              </a:ext>
            </a:extLst>
          </p:cNvPr>
          <p:cNvSpPr/>
          <p:nvPr/>
        </p:nvSpPr>
        <p:spPr>
          <a:xfrm rot="16200000">
            <a:off x="8012450" y="3261244"/>
            <a:ext cx="1367444" cy="527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Luxemburg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Málta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Lengyelország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Izland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Hollandia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Szlovákia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Olaszország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Csehország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Ausztria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Magyarország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Görögország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Szlovénia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Románia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Észtország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Lettország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Spanyolország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Írország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Portugália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Dánia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Norvégia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Kína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Japán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Dél-Korea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Litvánia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Horvátország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Egyesült Királyság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Bulgária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Ciprus</a:t>
            </a:r>
          </a:p>
          <a:p>
            <a:pPr algn="r">
              <a:spcAft>
                <a:spcPts val="200"/>
              </a:spcAft>
            </a:pPr>
            <a:r>
              <a:rPr lang="hu-H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Belgium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xmlns="" id="{AA4CF2C8-C405-6943-A18C-785DB620F9B4}"/>
              </a:ext>
            </a:extLst>
          </p:cNvPr>
          <p:cNvSpPr/>
          <p:nvPr/>
        </p:nvSpPr>
        <p:spPr>
          <a:xfrm rot="16200000">
            <a:off x="3301436" y="5719280"/>
            <a:ext cx="1044000" cy="1594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Magyarország</a:t>
            </a: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xmlns="" id="{019F0326-58B4-2543-B619-3DBD512B4921}"/>
              </a:ext>
            </a:extLst>
          </p:cNvPr>
          <p:cNvSpPr/>
          <p:nvPr/>
        </p:nvSpPr>
        <p:spPr>
          <a:xfrm rot="16200000">
            <a:off x="7267731" y="5728245"/>
            <a:ext cx="1044000" cy="1594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Magyarország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xmlns="" id="{6FA3AA19-FB25-6C46-B77E-E790CF72EC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53801" y="66814"/>
            <a:ext cx="748788" cy="748788"/>
          </a:xfrm>
          <a:prstGeom prst="rect">
            <a:avLst/>
          </a:prstGeom>
        </p:spPr>
      </p:pic>
      <p:sp>
        <p:nvSpPr>
          <p:cNvPr id="25" name="Téglalap 24">
            <a:extLst>
              <a:ext uri="{FF2B5EF4-FFF2-40B4-BE49-F238E27FC236}">
                <a16:creationId xmlns:a16="http://schemas.microsoft.com/office/drawing/2014/main" xmlns="" id="{B5FB0194-69DF-C442-93D8-E0A671DC1DB3}"/>
              </a:ext>
            </a:extLst>
          </p:cNvPr>
          <p:cNvSpPr/>
          <p:nvPr/>
        </p:nvSpPr>
        <p:spPr>
          <a:xfrm>
            <a:off x="11103322" y="712034"/>
            <a:ext cx="1249743" cy="182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Helyzetkép</a:t>
            </a:r>
            <a:endParaRPr lang="hu-H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églalap 26">
            <a:extLst>
              <a:ext uri="{FF2B5EF4-FFF2-40B4-BE49-F238E27FC236}">
                <a16:creationId xmlns:a16="http://schemas.microsoft.com/office/drawing/2014/main" xmlns="" id="{30E4C400-5B16-6946-AB7C-E9BA0F6E70C5}"/>
              </a:ext>
            </a:extLst>
          </p:cNvPr>
          <p:cNvSpPr/>
          <p:nvPr/>
        </p:nvSpPr>
        <p:spPr>
          <a:xfrm>
            <a:off x="253500" y="1230592"/>
            <a:ext cx="11623426" cy="512576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xmlns="" id="{388DD0DD-75B5-FD4C-8948-878AFD881A4F}"/>
              </a:ext>
            </a:extLst>
          </p:cNvPr>
          <p:cNvSpPr/>
          <p:nvPr/>
        </p:nvSpPr>
        <p:spPr>
          <a:xfrm>
            <a:off x="5441316" y="6485508"/>
            <a:ext cx="5619964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anyagot a Kormány nem tárgyalta, nem annak véleményét tükrözi, szigorúan munkaanyag, bizalmasan kezelendő, csak a Versenyképességi Tanács tagjai számára készült.</a:t>
            </a:r>
          </a:p>
        </p:txBody>
      </p:sp>
    </p:spTree>
    <p:extLst>
      <p:ext uri="{BB962C8B-B14F-4D97-AF65-F5344CB8AC3E}">
        <p14:creationId xmlns:p14="http://schemas.microsoft.com/office/powerpoint/2010/main" val="629002453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Kép 33">
            <a:extLst>
              <a:ext uri="{FF2B5EF4-FFF2-40B4-BE49-F238E27FC236}">
                <a16:creationId xmlns:a16="http://schemas.microsoft.com/office/drawing/2014/main" xmlns="" id="{A130C5D7-030B-2A4F-B7F5-F2E3049F59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832622"/>
            <a:ext cx="12192000" cy="4762500"/>
          </a:xfrm>
          <a:prstGeom prst="rect">
            <a:avLst/>
          </a:prstGeom>
        </p:spPr>
      </p:pic>
      <p:sp>
        <p:nvSpPr>
          <p:cNvPr id="72" name="Téglalap 71">
            <a:extLst>
              <a:ext uri="{FF2B5EF4-FFF2-40B4-BE49-F238E27FC236}">
                <a16:creationId xmlns:a16="http://schemas.microsoft.com/office/drawing/2014/main" xmlns="" id="{04842016-A348-FC49-90D2-CCCE0BB87EAB}"/>
              </a:ext>
            </a:extLst>
          </p:cNvPr>
          <p:cNvSpPr/>
          <p:nvPr/>
        </p:nvSpPr>
        <p:spPr>
          <a:xfrm>
            <a:off x="253500" y="1230592"/>
            <a:ext cx="11623426" cy="5125761"/>
          </a:xfrm>
          <a:prstGeom prst="rect">
            <a:avLst/>
          </a:prstGeom>
          <a:solidFill>
            <a:srgbClr val="FFFFFF">
              <a:alpha val="9451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>
                <a:solidFill>
                  <a:prstClr val="black"/>
                </a:solidFill>
              </a:rPr>
              <a:pPr/>
              <a:t>6</a:t>
            </a:fld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57453" y="307260"/>
            <a:ext cx="11358145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sz="1800" b="0" cap="none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Innováció és tudománypolitika: fő célindikátorok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xmlns="" id="{911DA93D-A2CA-7D40-BD8E-FE11BD108BB0}"/>
              </a:ext>
            </a:extLst>
          </p:cNvPr>
          <p:cNvSpPr/>
          <p:nvPr/>
        </p:nvSpPr>
        <p:spPr>
          <a:xfrm>
            <a:off x="548640" y="1193605"/>
            <a:ext cx="3851238" cy="710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hu-H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 arányos K+F ráfordítások (%)</a:t>
            </a:r>
            <a:r>
              <a:rPr lang="hu-HU" sz="14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hu-H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xmlns="" id="{60B15A74-1571-9145-862E-FC30B1777591}"/>
              </a:ext>
            </a:extLst>
          </p:cNvPr>
          <p:cNvSpPr/>
          <p:nvPr/>
        </p:nvSpPr>
        <p:spPr>
          <a:xfrm>
            <a:off x="548640" y="2897227"/>
            <a:ext cx="3851238" cy="710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hu-H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Intézeti és felsőoktatási kutatóhelyek GDP arányos K+F ráfordításai (%)</a:t>
            </a:r>
            <a:r>
              <a:rPr lang="hu-HU" sz="14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hu-H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xmlns="" id="{7DE3FAF1-1A94-624C-8116-FC28AE2A1A9F}"/>
              </a:ext>
            </a:extLst>
          </p:cNvPr>
          <p:cNvSpPr/>
          <p:nvPr/>
        </p:nvSpPr>
        <p:spPr>
          <a:xfrm>
            <a:off x="548640" y="4674543"/>
            <a:ext cx="3851238" cy="710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hu-H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Közfinanszírozású kutatóintézettel vagy kormányzattal együttműködő innovatív vállalkozások aránya (%)</a:t>
            </a:r>
            <a:r>
              <a:rPr lang="hu-HU" sz="14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hu-H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xmlns="" id="{A932CE62-0617-774B-AFD4-9194CCAEAC52}"/>
              </a:ext>
            </a:extLst>
          </p:cNvPr>
          <p:cNvCxnSpPr/>
          <p:nvPr/>
        </p:nvCxnSpPr>
        <p:spPr>
          <a:xfrm>
            <a:off x="312986" y="2940259"/>
            <a:ext cx="1161674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xmlns="" id="{65AA23DF-194C-0540-8298-182F02E6CDDE}"/>
              </a:ext>
            </a:extLst>
          </p:cNvPr>
          <p:cNvCxnSpPr/>
          <p:nvPr/>
        </p:nvCxnSpPr>
        <p:spPr>
          <a:xfrm>
            <a:off x="312986" y="4627095"/>
            <a:ext cx="1161674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>
            <a:extLst>
              <a:ext uri="{FF2B5EF4-FFF2-40B4-BE49-F238E27FC236}">
                <a16:creationId xmlns:a16="http://schemas.microsoft.com/office/drawing/2014/main" xmlns="" id="{2C36D91D-2B04-954C-BE37-1C2FA5EEFA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541" y="2608670"/>
            <a:ext cx="288000" cy="28800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9BC8142F-76E7-9E4F-9C8A-40F8214D3A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358" y="2608671"/>
            <a:ext cx="288000" cy="288000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xmlns="" id="{7BC29195-4CC9-9648-BBDB-A3965E27B3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422" y="2608670"/>
            <a:ext cx="288000" cy="288000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xmlns="" id="{C453E696-A251-C347-BF42-0C627B3228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190" y="2608818"/>
            <a:ext cx="288000" cy="288000"/>
          </a:xfrm>
          <a:prstGeom prst="rect">
            <a:avLst/>
          </a:prstGeom>
        </p:spPr>
      </p:pic>
      <p:sp>
        <p:nvSpPr>
          <p:cNvPr id="35" name="5. Source">
            <a:extLst>
              <a:ext uri="{FF2B5EF4-FFF2-40B4-BE49-F238E27FC236}">
                <a16:creationId xmlns:a16="http://schemas.microsoft.com/office/drawing/2014/main" xmlns="" id="{171E622F-E6FA-A941-B7AA-9AB6590E49C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3501" y="6675281"/>
            <a:ext cx="977262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hu-HU" sz="800" baseline="300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50 , 51, 52  </a:t>
            </a:r>
            <a:r>
              <a:rPr lang="hu-HU" sz="8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endParaRPr lang="hu-HU" sz="8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xmlns="" id="{B08F6EEE-ED7E-EF4C-992C-B243CF30E6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541" y="5925096"/>
            <a:ext cx="288000" cy="288000"/>
          </a:xfrm>
          <a:prstGeom prst="rect">
            <a:avLst/>
          </a:prstGeom>
        </p:spPr>
      </p:pic>
      <p:pic>
        <p:nvPicPr>
          <p:cNvPr id="67" name="Kép 66">
            <a:extLst>
              <a:ext uri="{FF2B5EF4-FFF2-40B4-BE49-F238E27FC236}">
                <a16:creationId xmlns:a16="http://schemas.microsoft.com/office/drawing/2014/main" xmlns="" id="{9D37A03A-DAED-FD4C-8CEF-69B3572853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358" y="5925097"/>
            <a:ext cx="288000" cy="288000"/>
          </a:xfrm>
          <a:prstGeom prst="rect">
            <a:avLst/>
          </a:prstGeom>
        </p:spPr>
      </p:pic>
      <p:pic>
        <p:nvPicPr>
          <p:cNvPr id="68" name="Kép 67">
            <a:extLst>
              <a:ext uri="{FF2B5EF4-FFF2-40B4-BE49-F238E27FC236}">
                <a16:creationId xmlns:a16="http://schemas.microsoft.com/office/drawing/2014/main" xmlns="" id="{AE63BC85-9EF1-4648-9C05-1F827CCDB1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422" y="5925096"/>
            <a:ext cx="288000" cy="288000"/>
          </a:xfrm>
          <a:prstGeom prst="rect">
            <a:avLst/>
          </a:prstGeom>
        </p:spPr>
      </p:pic>
      <p:pic>
        <p:nvPicPr>
          <p:cNvPr id="69" name="Kép 68">
            <a:extLst>
              <a:ext uri="{FF2B5EF4-FFF2-40B4-BE49-F238E27FC236}">
                <a16:creationId xmlns:a16="http://schemas.microsoft.com/office/drawing/2014/main" xmlns="" id="{61B4A2EA-8A01-3C45-A14A-26F616C81B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190" y="5925244"/>
            <a:ext cx="288000" cy="288000"/>
          </a:xfrm>
          <a:prstGeom prst="rect">
            <a:avLst/>
          </a:prstGeom>
        </p:spPr>
      </p:pic>
      <p:graphicFrame>
        <p:nvGraphicFramePr>
          <p:cNvPr id="73" name="Diagram 72"/>
          <p:cNvGraphicFramePr>
            <a:graphicFrameLocks/>
          </p:cNvGraphicFramePr>
          <p:nvPr>
            <p:extLst/>
          </p:nvPr>
        </p:nvGraphicFramePr>
        <p:xfrm>
          <a:off x="5425995" y="1373845"/>
          <a:ext cx="4845058" cy="1288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75" name="Egyenes összekötő nyíllal 74">
            <a:extLst>
              <a:ext uri="{FF2B5EF4-FFF2-40B4-BE49-F238E27FC236}">
                <a16:creationId xmlns:a16="http://schemas.microsoft.com/office/drawing/2014/main" xmlns="" id="{C5806263-DAC0-7340-A950-EDEE9C3934D2}"/>
              </a:ext>
            </a:extLst>
          </p:cNvPr>
          <p:cNvCxnSpPr/>
          <p:nvPr/>
        </p:nvCxnSpPr>
        <p:spPr>
          <a:xfrm flipV="1">
            <a:off x="6371559" y="2001480"/>
            <a:ext cx="745863" cy="13798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églalap 76">
            <a:extLst>
              <a:ext uri="{FF2B5EF4-FFF2-40B4-BE49-F238E27FC236}">
                <a16:creationId xmlns:a16="http://schemas.microsoft.com/office/drawing/2014/main" xmlns="" id="{1F808AB8-CDDD-7548-9262-615677896A7D}"/>
              </a:ext>
            </a:extLst>
          </p:cNvPr>
          <p:cNvSpPr/>
          <p:nvPr/>
        </p:nvSpPr>
        <p:spPr>
          <a:xfrm>
            <a:off x="6932054" y="1272342"/>
            <a:ext cx="1996591" cy="340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rgbClr val="464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+1,78 százalékpont</a:t>
            </a:r>
          </a:p>
        </p:txBody>
      </p:sp>
      <p:cxnSp>
        <p:nvCxnSpPr>
          <p:cNvPr id="78" name="Egyenes összekötő nyíllal 77">
            <a:extLst>
              <a:ext uri="{FF2B5EF4-FFF2-40B4-BE49-F238E27FC236}">
                <a16:creationId xmlns:a16="http://schemas.microsoft.com/office/drawing/2014/main" xmlns="" id="{C5806263-DAC0-7340-A950-EDEE9C3934D2}"/>
              </a:ext>
            </a:extLst>
          </p:cNvPr>
          <p:cNvCxnSpPr/>
          <p:nvPr/>
        </p:nvCxnSpPr>
        <p:spPr>
          <a:xfrm flipV="1">
            <a:off x="7475591" y="1755742"/>
            <a:ext cx="778599" cy="22833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Diagram 78"/>
          <p:cNvGraphicFramePr>
            <a:graphicFrameLocks/>
          </p:cNvGraphicFramePr>
          <p:nvPr>
            <p:extLst/>
          </p:nvPr>
        </p:nvGraphicFramePr>
        <p:xfrm>
          <a:off x="5491537" y="3083515"/>
          <a:ext cx="4779515" cy="125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80" name="Kép 79">
            <a:extLst>
              <a:ext uri="{FF2B5EF4-FFF2-40B4-BE49-F238E27FC236}">
                <a16:creationId xmlns:a16="http://schemas.microsoft.com/office/drawing/2014/main" xmlns="" id="{2C36D91D-2B04-954C-BE37-1C2FA5EEFA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615" y="4269133"/>
            <a:ext cx="288000" cy="288000"/>
          </a:xfrm>
          <a:prstGeom prst="rect">
            <a:avLst/>
          </a:prstGeom>
        </p:spPr>
      </p:pic>
      <p:pic>
        <p:nvPicPr>
          <p:cNvPr id="81" name="Kép 80">
            <a:extLst>
              <a:ext uri="{FF2B5EF4-FFF2-40B4-BE49-F238E27FC236}">
                <a16:creationId xmlns:a16="http://schemas.microsoft.com/office/drawing/2014/main" xmlns="" id="{9BC8142F-76E7-9E4F-9C8A-40F8214D3A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433" y="4269134"/>
            <a:ext cx="288000" cy="288000"/>
          </a:xfrm>
          <a:prstGeom prst="rect">
            <a:avLst/>
          </a:prstGeom>
        </p:spPr>
      </p:pic>
      <p:pic>
        <p:nvPicPr>
          <p:cNvPr id="82" name="Kép 81">
            <a:extLst>
              <a:ext uri="{FF2B5EF4-FFF2-40B4-BE49-F238E27FC236}">
                <a16:creationId xmlns:a16="http://schemas.microsoft.com/office/drawing/2014/main" xmlns="" id="{7BC29195-4CC9-9648-BBDB-A3965E27B3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497" y="4269133"/>
            <a:ext cx="288000" cy="288000"/>
          </a:xfrm>
          <a:prstGeom prst="rect">
            <a:avLst/>
          </a:prstGeom>
        </p:spPr>
      </p:pic>
      <p:pic>
        <p:nvPicPr>
          <p:cNvPr id="83" name="Kép 82">
            <a:extLst>
              <a:ext uri="{FF2B5EF4-FFF2-40B4-BE49-F238E27FC236}">
                <a16:creationId xmlns:a16="http://schemas.microsoft.com/office/drawing/2014/main" xmlns="" id="{C453E696-A251-C347-BF42-0C627B3228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265" y="4269281"/>
            <a:ext cx="288000" cy="288000"/>
          </a:xfrm>
          <a:prstGeom prst="rect">
            <a:avLst/>
          </a:prstGeom>
        </p:spPr>
      </p:pic>
      <p:cxnSp>
        <p:nvCxnSpPr>
          <p:cNvPr id="84" name="Egyenes összekötő nyíllal 83">
            <a:extLst>
              <a:ext uri="{FF2B5EF4-FFF2-40B4-BE49-F238E27FC236}">
                <a16:creationId xmlns:a16="http://schemas.microsoft.com/office/drawing/2014/main" xmlns="" id="{C5806263-DAC0-7340-A950-EDEE9C3934D2}"/>
              </a:ext>
            </a:extLst>
          </p:cNvPr>
          <p:cNvCxnSpPr/>
          <p:nvPr/>
        </p:nvCxnSpPr>
        <p:spPr>
          <a:xfrm flipV="1">
            <a:off x="6360552" y="3506220"/>
            <a:ext cx="756870" cy="26172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églalap 84">
            <a:extLst>
              <a:ext uri="{FF2B5EF4-FFF2-40B4-BE49-F238E27FC236}">
                <a16:creationId xmlns:a16="http://schemas.microsoft.com/office/drawing/2014/main" xmlns="" id="{1F808AB8-CDDD-7548-9262-615677896A7D}"/>
              </a:ext>
            </a:extLst>
          </p:cNvPr>
          <p:cNvSpPr/>
          <p:nvPr/>
        </p:nvSpPr>
        <p:spPr>
          <a:xfrm>
            <a:off x="6932054" y="3010074"/>
            <a:ext cx="1996591" cy="340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rgbClr val="464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+0,28 százalékpont</a:t>
            </a:r>
          </a:p>
        </p:txBody>
      </p:sp>
      <p:graphicFrame>
        <p:nvGraphicFramePr>
          <p:cNvPr id="86" name="Diagram 85"/>
          <p:cNvGraphicFramePr>
            <a:graphicFrameLocks/>
          </p:cNvGraphicFramePr>
          <p:nvPr>
            <p:extLst/>
          </p:nvPr>
        </p:nvGraphicFramePr>
        <p:xfrm>
          <a:off x="5425995" y="4913798"/>
          <a:ext cx="4845058" cy="106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87" name="Egyenes összekötő nyíllal 86">
            <a:extLst>
              <a:ext uri="{FF2B5EF4-FFF2-40B4-BE49-F238E27FC236}">
                <a16:creationId xmlns:a16="http://schemas.microsoft.com/office/drawing/2014/main" xmlns="" id="{C5806263-DAC0-7340-A950-EDEE9C3934D2}"/>
              </a:ext>
            </a:extLst>
          </p:cNvPr>
          <p:cNvCxnSpPr/>
          <p:nvPr/>
        </p:nvCxnSpPr>
        <p:spPr>
          <a:xfrm flipV="1">
            <a:off x="6317647" y="5202849"/>
            <a:ext cx="710474" cy="31255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églalap 87">
            <a:extLst>
              <a:ext uri="{FF2B5EF4-FFF2-40B4-BE49-F238E27FC236}">
                <a16:creationId xmlns:a16="http://schemas.microsoft.com/office/drawing/2014/main" xmlns="" id="{1F808AB8-CDDD-7548-9262-615677896A7D}"/>
              </a:ext>
            </a:extLst>
          </p:cNvPr>
          <p:cNvSpPr/>
          <p:nvPr/>
        </p:nvSpPr>
        <p:spPr>
          <a:xfrm>
            <a:off x="6932054" y="4652001"/>
            <a:ext cx="1996591" cy="340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rgbClr val="464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+7,5 százalékpont</a:t>
            </a:r>
          </a:p>
        </p:txBody>
      </p:sp>
      <p:sp>
        <p:nvSpPr>
          <p:cNvPr id="37" name="Téglalap 36">
            <a:extLst>
              <a:ext uri="{FF2B5EF4-FFF2-40B4-BE49-F238E27FC236}">
                <a16:creationId xmlns:a16="http://schemas.microsoft.com/office/drawing/2014/main" xmlns="" id="{F7836A23-E044-6842-A037-AC5A253539CA}"/>
              </a:ext>
            </a:extLst>
          </p:cNvPr>
          <p:cNvSpPr/>
          <p:nvPr/>
        </p:nvSpPr>
        <p:spPr>
          <a:xfrm>
            <a:off x="5441316" y="6485508"/>
            <a:ext cx="5619964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anyagot a Kormány nem tárgyalta, nem annak véleményét tükrözi, szigorúan munkaanyag, bizalmasan kezelendő, csak a Versenyképességi Tanács tagjai számára készült.</a:t>
            </a:r>
          </a:p>
        </p:txBody>
      </p:sp>
    </p:spTree>
    <p:extLst>
      <p:ext uri="{BB962C8B-B14F-4D97-AF65-F5344CB8AC3E}">
        <p14:creationId xmlns:p14="http://schemas.microsoft.com/office/powerpoint/2010/main" val="3175277966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Kép 78">
            <a:extLst>
              <a:ext uri="{FF2B5EF4-FFF2-40B4-BE49-F238E27FC236}">
                <a16:creationId xmlns:a16="http://schemas.microsoft.com/office/drawing/2014/main" xmlns="" id="{16A5F408-E60B-7E43-8943-95D4135254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51181"/>
            <a:ext cx="12192000" cy="5462543"/>
          </a:xfrm>
          <a:prstGeom prst="rect">
            <a:avLst/>
          </a:prstGeom>
        </p:spPr>
      </p:pic>
      <p:sp>
        <p:nvSpPr>
          <p:cNvPr id="15" name="Téglalap 14">
            <a:extLst>
              <a:ext uri="{FF2B5EF4-FFF2-40B4-BE49-F238E27FC236}">
                <a16:creationId xmlns:a16="http://schemas.microsoft.com/office/drawing/2014/main" xmlns="" id="{90D31F9F-BA9F-4849-9CCB-3A670766693E}"/>
              </a:ext>
            </a:extLst>
          </p:cNvPr>
          <p:cNvSpPr/>
          <p:nvPr/>
        </p:nvSpPr>
        <p:spPr>
          <a:xfrm>
            <a:off x="253500" y="1230592"/>
            <a:ext cx="11623426" cy="5125761"/>
          </a:xfrm>
          <a:prstGeom prst="rect">
            <a:avLst/>
          </a:prstGeom>
          <a:solidFill>
            <a:srgbClr val="FFFFFF">
              <a:alpha val="9451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7</a:t>
            </a:fld>
            <a:endParaRPr lang="hu-HU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57453" y="307260"/>
            <a:ext cx="11358145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Innováció és tudománypolitika: javasolt eszközök/projektek/intézkedések (1/2)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xmlns="" id="{A4B5CFC3-670B-1A44-ACE9-2B41D2E63DBE}"/>
              </a:ext>
            </a:extLst>
          </p:cNvPr>
          <p:cNvSpPr/>
          <p:nvPr/>
        </p:nvSpPr>
        <p:spPr>
          <a:xfrm>
            <a:off x="410968" y="1421876"/>
            <a:ext cx="1674687" cy="28553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KFI szakpolitika szemléletmódjának megváltoztatása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xmlns="" id="{27A1723A-42A1-2C4E-8C8F-058448F1D715}"/>
              </a:ext>
            </a:extLst>
          </p:cNvPr>
          <p:cNvSpPr/>
          <p:nvPr/>
        </p:nvSpPr>
        <p:spPr>
          <a:xfrm>
            <a:off x="2513816" y="1421876"/>
            <a:ext cx="8212406" cy="1921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lvl="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Beruházásösztönzési támogatások: a betelepülő vállalatoknak vállalniuk kell a nyílt innovációban történő részvételt, a saját K+F központok Magyarországra telepítését kiemelten támogatjuk</a:t>
            </a:r>
          </a:p>
          <a:p>
            <a:pPr marL="171450" lvl="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Adópolitikai és adminisztrációcsökkentő eszközök (pl. társasági adó kedvezményezettje lehessen felsőoktatási intézmény vagy kutatóintézet is, amennyiben K+F-re költi; innovációs járulék újragondolása)</a:t>
            </a:r>
          </a:p>
          <a:p>
            <a:pPr marL="171450" lvl="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 kapcsolatok erősítése és tartalommal történő megtöltése</a:t>
            </a:r>
          </a:p>
          <a:p>
            <a:pPr marL="171450" lvl="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NKFIH új szemléletmódú irányítása: a támogatások eredményeinek beágyazása a hazai nem innovatív vállalatoknál illetve nemzetközi piacokra</a:t>
            </a:r>
          </a:p>
          <a:p>
            <a:pPr marL="171450" lvl="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Tudomány- és innovációkommunikációs akcióterv: tudományos eredmények és innovációk megismerhetőségének elősegítése a társadalom és a vállalkozások számára</a:t>
            </a:r>
          </a:p>
          <a:p>
            <a:pPr marL="171450" lvl="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Innovációs </a:t>
            </a:r>
            <a:r>
              <a:rPr lang="hu-H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checkpoint</a:t>
            </a: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egykapus rendszer létrehozása, amely lehetővé teszi, hogy a vállalati partnerek egyértelműen tisztában legyenek a felsőoktatási intézmények KFI szolgáltatásaival</a:t>
            </a:r>
          </a:p>
          <a:p>
            <a:pPr marL="171450" lvl="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K+F kormányzati támogatásának erősítése: 2020 után csökkenő EU-s források következtében szükséges az NKFI Alap költségvetésének megemelése (a 2020-as EU-s cél teljesítéséhez 460 </a:t>
            </a:r>
            <a:r>
              <a:rPr lang="hu-H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mrd</a:t>
            </a: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Ft-tal több finanszírozás)</a:t>
            </a: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xmlns="" id="{E1BE4F99-7CBD-2C40-9BB6-1DB9872A79EA}"/>
              </a:ext>
            </a:extLst>
          </p:cNvPr>
          <p:cNvSpPr/>
          <p:nvPr/>
        </p:nvSpPr>
        <p:spPr>
          <a:xfrm>
            <a:off x="2287541" y="1500154"/>
            <a:ext cx="216000" cy="21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xmlns="" id="{5DD66121-AE4E-9C4F-A02C-0E2FDAC8DBF0}"/>
              </a:ext>
            </a:extLst>
          </p:cNvPr>
          <p:cNvSpPr/>
          <p:nvPr/>
        </p:nvSpPr>
        <p:spPr>
          <a:xfrm>
            <a:off x="2288027" y="1939673"/>
            <a:ext cx="216000" cy="21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xmlns="" id="{034A53AB-6847-8D46-8FA0-2E66ABE6B084}"/>
              </a:ext>
            </a:extLst>
          </p:cNvPr>
          <p:cNvSpPr/>
          <p:nvPr/>
        </p:nvSpPr>
        <p:spPr>
          <a:xfrm>
            <a:off x="2290737" y="2372363"/>
            <a:ext cx="216000" cy="21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xmlns="" id="{05E18120-2BA5-C040-8E82-B3DB22579ED9}"/>
              </a:ext>
            </a:extLst>
          </p:cNvPr>
          <p:cNvSpPr/>
          <p:nvPr/>
        </p:nvSpPr>
        <p:spPr>
          <a:xfrm>
            <a:off x="2287541" y="2684460"/>
            <a:ext cx="216000" cy="21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xmlns="" id="{23AF7EB9-FCA9-624A-A393-F09E7BAC665A}"/>
              </a:ext>
            </a:extLst>
          </p:cNvPr>
          <p:cNvSpPr/>
          <p:nvPr/>
        </p:nvSpPr>
        <p:spPr>
          <a:xfrm>
            <a:off x="2287541" y="3117150"/>
            <a:ext cx="216000" cy="21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xmlns="" id="{AE3FE8FD-F02F-9448-A1D9-B5530EAB2BC8}"/>
              </a:ext>
            </a:extLst>
          </p:cNvPr>
          <p:cNvSpPr/>
          <p:nvPr/>
        </p:nvSpPr>
        <p:spPr>
          <a:xfrm>
            <a:off x="2287541" y="3974912"/>
            <a:ext cx="216000" cy="21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xmlns="" id="{8E0297D0-C34B-A544-9B3F-158D2828FA0A}"/>
              </a:ext>
            </a:extLst>
          </p:cNvPr>
          <p:cNvSpPr/>
          <p:nvPr/>
        </p:nvSpPr>
        <p:spPr>
          <a:xfrm>
            <a:off x="2287541" y="3527225"/>
            <a:ext cx="216000" cy="21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xmlns="" id="{1B9F3758-471F-5945-845B-5B22C7FA5786}"/>
              </a:ext>
            </a:extLst>
          </p:cNvPr>
          <p:cNvCxnSpPr/>
          <p:nvPr/>
        </p:nvCxnSpPr>
        <p:spPr>
          <a:xfrm>
            <a:off x="560605" y="4384987"/>
            <a:ext cx="1105499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églalap 38">
            <a:extLst>
              <a:ext uri="{FF2B5EF4-FFF2-40B4-BE49-F238E27FC236}">
                <a16:creationId xmlns:a16="http://schemas.microsoft.com/office/drawing/2014/main" xmlns="" id="{748DD75A-C404-CE45-BB70-33CE669E5140}"/>
              </a:ext>
            </a:extLst>
          </p:cNvPr>
          <p:cNvSpPr/>
          <p:nvPr/>
        </p:nvSpPr>
        <p:spPr>
          <a:xfrm>
            <a:off x="410967" y="4485483"/>
            <a:ext cx="1674687" cy="16961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Együttműködések erősítése az ökoszisztéma szereplői között</a:t>
            </a:r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xmlns="" id="{C39C1095-DCBC-284B-A876-A9D87254DF33}"/>
              </a:ext>
            </a:extLst>
          </p:cNvPr>
          <p:cNvSpPr/>
          <p:nvPr/>
        </p:nvSpPr>
        <p:spPr>
          <a:xfrm>
            <a:off x="2513816" y="4495528"/>
            <a:ext cx="8212406" cy="1921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lvl="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nyílt innováció ösztönzése célzott programokkal: nyílt innovációban a nagyvállalatok házon kívül megvalósuló KFI tevékenységeiket elsősorban magyar beszállítóktól szerezzék be </a:t>
            </a:r>
          </a:p>
          <a:p>
            <a:pPr marL="171450" lvl="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Partnerség erősítése: Innovációs Nemzeti KFI Tanács létrehozása, amelyben a KFI rendszer szereplői rendszeresen egyeztetnek és erősödik a jelenlétük a szakpolitikai döntéshozatalban</a:t>
            </a:r>
          </a:p>
          <a:p>
            <a:pPr marL="171450" lvl="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Külföldi kutatóintézetek itthoni letelepedésének a támogatása, integrációja az ökoszisztémába (pl. </a:t>
            </a:r>
            <a:r>
              <a:rPr lang="hu-H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Fraunhofer</a:t>
            </a: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Max Planck)</a:t>
            </a:r>
          </a:p>
          <a:p>
            <a:pPr marL="171450" lvl="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Kutatói utánpótlás: a doktori rendszer szélesebb körű megismertetése a vállalati szereplőkkel, adókedvezmények nyújtása a vállalkozási oldalról érkező, vállalkozási témát kutató doktoranduszok számára</a:t>
            </a:r>
          </a:p>
        </p:txBody>
      </p:sp>
      <p:sp>
        <p:nvSpPr>
          <p:cNvPr id="41" name="Ellipszis 40">
            <a:extLst>
              <a:ext uri="{FF2B5EF4-FFF2-40B4-BE49-F238E27FC236}">
                <a16:creationId xmlns:a16="http://schemas.microsoft.com/office/drawing/2014/main" xmlns="" id="{747B24BE-4505-9149-8DA3-FBC14E2C8FFD}"/>
              </a:ext>
            </a:extLst>
          </p:cNvPr>
          <p:cNvSpPr/>
          <p:nvPr/>
        </p:nvSpPr>
        <p:spPr>
          <a:xfrm>
            <a:off x="2281292" y="4589678"/>
            <a:ext cx="216000" cy="21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2" name="Ellipszis 41">
            <a:extLst>
              <a:ext uri="{FF2B5EF4-FFF2-40B4-BE49-F238E27FC236}">
                <a16:creationId xmlns:a16="http://schemas.microsoft.com/office/drawing/2014/main" xmlns="" id="{7695CA10-509B-F74B-BB01-A50624C65480}"/>
              </a:ext>
            </a:extLst>
          </p:cNvPr>
          <p:cNvSpPr/>
          <p:nvPr/>
        </p:nvSpPr>
        <p:spPr>
          <a:xfrm>
            <a:off x="2289203" y="5047661"/>
            <a:ext cx="216000" cy="21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3" name="Ellipszis 42">
            <a:extLst>
              <a:ext uri="{FF2B5EF4-FFF2-40B4-BE49-F238E27FC236}">
                <a16:creationId xmlns:a16="http://schemas.microsoft.com/office/drawing/2014/main" xmlns="" id="{9A5FEBE7-E6AE-FD41-87AE-C4B5AF182658}"/>
              </a:ext>
            </a:extLst>
          </p:cNvPr>
          <p:cNvSpPr/>
          <p:nvPr/>
        </p:nvSpPr>
        <p:spPr>
          <a:xfrm>
            <a:off x="2293554" y="5433206"/>
            <a:ext cx="216000" cy="21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Ellipszis 43">
            <a:extLst>
              <a:ext uri="{FF2B5EF4-FFF2-40B4-BE49-F238E27FC236}">
                <a16:creationId xmlns:a16="http://schemas.microsoft.com/office/drawing/2014/main" xmlns="" id="{4BC05AE8-CA79-4A48-B50E-5B2F72D8071A}"/>
              </a:ext>
            </a:extLst>
          </p:cNvPr>
          <p:cNvSpPr/>
          <p:nvPr/>
        </p:nvSpPr>
        <p:spPr>
          <a:xfrm>
            <a:off x="2278964" y="5892994"/>
            <a:ext cx="216000" cy="21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xmlns="" id="{3FFC6A8E-C442-E741-9422-FE64D5B048E3}"/>
              </a:ext>
            </a:extLst>
          </p:cNvPr>
          <p:cNvSpPr/>
          <p:nvPr/>
        </p:nvSpPr>
        <p:spPr>
          <a:xfrm>
            <a:off x="2108900" y="5412733"/>
            <a:ext cx="575352" cy="25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xmlns="" id="{A540BE45-12FA-E04F-B73D-C17C85719567}"/>
              </a:ext>
            </a:extLst>
          </p:cNvPr>
          <p:cNvSpPr/>
          <p:nvPr/>
        </p:nvSpPr>
        <p:spPr>
          <a:xfrm>
            <a:off x="2106033" y="5872552"/>
            <a:ext cx="575352" cy="25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Kép 25">
            <a:extLst>
              <a:ext uri="{FF2B5EF4-FFF2-40B4-BE49-F238E27FC236}">
                <a16:creationId xmlns:a16="http://schemas.microsoft.com/office/drawing/2014/main" xmlns="" id="{A35DE1A7-55AA-4C42-B5FC-0D25C83E93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20" y="816879"/>
            <a:ext cx="413181" cy="413181"/>
          </a:xfrm>
          <a:prstGeom prst="rect">
            <a:avLst/>
          </a:prstGeom>
        </p:spPr>
      </p:pic>
      <p:sp>
        <p:nvSpPr>
          <p:cNvPr id="28" name="Téglalap 27">
            <a:extLst>
              <a:ext uri="{FF2B5EF4-FFF2-40B4-BE49-F238E27FC236}">
                <a16:creationId xmlns:a16="http://schemas.microsoft.com/office/drawing/2014/main" xmlns="" id="{3967A7CC-B449-E743-B369-402C95D471F3}"/>
              </a:ext>
            </a:extLst>
          </p:cNvPr>
          <p:cNvSpPr/>
          <p:nvPr/>
        </p:nvSpPr>
        <p:spPr>
          <a:xfrm>
            <a:off x="5441316" y="6485508"/>
            <a:ext cx="5619964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anyagot a Kormány nem tárgyalta, nem annak véleményét tükrözi, szigorúan munkaanyag, bizalmasan kezelendő, csak a Versenyképességi Tanács tagjai számára készült.</a:t>
            </a:r>
          </a:p>
        </p:txBody>
      </p:sp>
    </p:spTree>
    <p:extLst>
      <p:ext uri="{BB962C8B-B14F-4D97-AF65-F5344CB8AC3E}">
        <p14:creationId xmlns:p14="http://schemas.microsoft.com/office/powerpoint/2010/main" val="2653630524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Kép 78">
            <a:extLst>
              <a:ext uri="{FF2B5EF4-FFF2-40B4-BE49-F238E27FC236}">
                <a16:creationId xmlns:a16="http://schemas.microsoft.com/office/drawing/2014/main" xmlns="" id="{16A5F408-E60B-7E43-8943-95D4135254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51181"/>
            <a:ext cx="12192000" cy="5462543"/>
          </a:xfrm>
          <a:prstGeom prst="rect">
            <a:avLst/>
          </a:prstGeom>
        </p:spPr>
      </p:pic>
      <p:sp>
        <p:nvSpPr>
          <p:cNvPr id="15" name="Téglalap 14">
            <a:extLst>
              <a:ext uri="{FF2B5EF4-FFF2-40B4-BE49-F238E27FC236}">
                <a16:creationId xmlns:a16="http://schemas.microsoft.com/office/drawing/2014/main" xmlns="" id="{90D31F9F-BA9F-4849-9CCB-3A670766693E}"/>
              </a:ext>
            </a:extLst>
          </p:cNvPr>
          <p:cNvSpPr/>
          <p:nvPr/>
        </p:nvSpPr>
        <p:spPr>
          <a:xfrm>
            <a:off x="253500" y="1230592"/>
            <a:ext cx="11623426" cy="5125761"/>
          </a:xfrm>
          <a:prstGeom prst="rect">
            <a:avLst/>
          </a:prstGeom>
          <a:solidFill>
            <a:srgbClr val="FFFFFF">
              <a:alpha val="9451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406-DEFF-446A-9B24-DCCB279FEDF6}" type="slidenum">
              <a:rPr lang="hu-HU" smtClean="0"/>
              <a:pPr/>
              <a:t>8</a:t>
            </a:fld>
            <a:endParaRPr lang="hu-HU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57453" y="307260"/>
            <a:ext cx="11358145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Innováció és tudománypolitika: javasolt eszközök/projektek/intézkedések (2/2)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xmlns="" id="{A4B5CFC3-670B-1A44-ACE9-2B41D2E63DBE}"/>
              </a:ext>
            </a:extLst>
          </p:cNvPr>
          <p:cNvSpPr/>
          <p:nvPr/>
        </p:nvSpPr>
        <p:spPr>
          <a:xfrm>
            <a:off x="410968" y="1421874"/>
            <a:ext cx="1674687" cy="2269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KFI ökoszisztéma központi elemei a felsőoktatási intézmények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xmlns="" id="{27A1723A-42A1-2C4E-8C8F-058448F1D715}"/>
              </a:ext>
            </a:extLst>
          </p:cNvPr>
          <p:cNvSpPr/>
          <p:nvPr/>
        </p:nvSpPr>
        <p:spPr>
          <a:xfrm>
            <a:off x="2513816" y="1421876"/>
            <a:ext cx="8212406" cy="1921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lvl="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felsőoktatás és az MTA kutatóintézeteinek szorosabb együttműködése (célzott kutatási projektek támogatása, kutatói mobilitás elősegítése, MTA infrastruktúrájának bevonása az oktatásba)</a:t>
            </a:r>
          </a:p>
          <a:p>
            <a:pPr marL="171450" lvl="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felsőoktatás vállalati kapcsolatainak erősítése (egykapus ernyőszervezet kialakítása az egyetemi KFI kapacitásokra, nagyvállalatokkal KFI beszállítói megegyezések)</a:t>
            </a:r>
          </a:p>
          <a:p>
            <a:pPr marL="171450" lvl="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Kutatási infrastruktúrák és kutatóintézeti K+F kapacitások bérbeadása a vállalatoknak</a:t>
            </a:r>
          </a:p>
          <a:p>
            <a:pPr marL="171450" lvl="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típusú kutatási infrastruktúrák támogatása (</a:t>
            </a: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olyan infrastruktúrák, amelyek lehetővé teszik a kiemelt gazdasági területen történő innovációk kritikus tömegének létrejöttét egy helyszínen)</a:t>
            </a:r>
            <a:endParaRPr lang="hu-H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Kiemelt figyelem biztosítása az MTMI képzésekre (MTMI életpálya, rövidciklusú képzések, gyakorlatorientáltság)</a:t>
            </a:r>
          </a:p>
          <a:p>
            <a:pPr marL="171450" lvl="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MTMI kutatási területek erősítése (szakdolgozatok kiírása valós vállalati problémák megoldására, ipari szereplők bevonása a képzésekbe óraadóként, vállalati orientáltságú kutatások támogatása, „ipari” PhD)</a:t>
            </a: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xmlns="" id="{1B9F3758-471F-5945-845B-5B22C7FA5786}"/>
              </a:ext>
            </a:extLst>
          </p:cNvPr>
          <p:cNvCxnSpPr/>
          <p:nvPr/>
        </p:nvCxnSpPr>
        <p:spPr>
          <a:xfrm>
            <a:off x="560605" y="3747991"/>
            <a:ext cx="1105499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églalap 38">
            <a:extLst>
              <a:ext uri="{FF2B5EF4-FFF2-40B4-BE49-F238E27FC236}">
                <a16:creationId xmlns:a16="http://schemas.microsoft.com/office/drawing/2014/main" xmlns="" id="{748DD75A-C404-CE45-BB70-33CE669E5140}"/>
              </a:ext>
            </a:extLst>
          </p:cNvPr>
          <p:cNvSpPr/>
          <p:nvPr/>
        </p:nvSpPr>
        <p:spPr>
          <a:xfrm>
            <a:off x="410967" y="3827099"/>
            <a:ext cx="1674687" cy="24382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Fókuszálás és specializáció</a:t>
            </a:r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xmlns="" id="{C39C1095-DCBC-284B-A876-A9D87254DF33}"/>
              </a:ext>
            </a:extLst>
          </p:cNvPr>
          <p:cNvSpPr/>
          <p:nvPr/>
        </p:nvSpPr>
        <p:spPr>
          <a:xfrm>
            <a:off x="2513814" y="3746620"/>
            <a:ext cx="8354209" cy="1921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lvl="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Technológiai és nem-technológiai innováció összekapcsolása (pl. önvezető járművek jogi, etikai, gazdasági kérdései), amely célja a technológiai innovációk társadalmi bevezetésének támogatása és az innováció fogalmának kiterjesztése: az új technológiák alkalmazásának támogatása a kkv-k körében</a:t>
            </a:r>
          </a:p>
          <a:p>
            <a:pPr marL="171450" lvl="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Startupok</a:t>
            </a: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támogatása: elsősorban nem anyagi eszközökkel (jelenleg ezek elérhetők), hanem a rendelkezésre álló eszközök célszerű felhasználásával, és szabályozó környezet „</a:t>
            </a:r>
            <a:r>
              <a:rPr lang="hu-H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startup</a:t>
            </a: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-baráttá” tételével</a:t>
            </a:r>
          </a:p>
          <a:p>
            <a:pPr marL="171450" lvl="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Kutatói életpályamodell kidolgozása a középiskolától kezdőden, amelyben meghatározó szerepet játszik az oktatói-kutatói bérek rendezése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Új Lendület program célja a külföldön már befutott neves kutatók és a kutatói pályájuk elején tartó munkavállalók hazahívása (pl. az első 5 évben 50-100%-</a:t>
            </a:r>
            <a:r>
              <a:rPr lang="hu-H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SZJA elengedéssel osztrák példa alapján)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felsőoktatási intézmények markáns KFI profiljainak kialakítása a vállalkozási szektorhoz való kapcsolódás érdekében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felsőoktatás gazdasági-társadalmi beágyazottságának növelése: a szélesen értelmezett – nem pusztán gazdasági, hanem társadalmi értelemben is vett - harmadik missziós tevékenységek kialakítása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endParaRPr lang="hu-H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endParaRPr lang="hu-H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hu-H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xmlns="" id="{01BCA350-03CF-C442-A572-FC5B357C2917}"/>
              </a:ext>
            </a:extLst>
          </p:cNvPr>
          <p:cNvSpPr/>
          <p:nvPr/>
        </p:nvSpPr>
        <p:spPr>
          <a:xfrm>
            <a:off x="2233985" y="1442316"/>
            <a:ext cx="216000" cy="21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xmlns="" id="{108F4D9E-4CF8-DD45-90FE-D30514EDDBED}"/>
              </a:ext>
            </a:extLst>
          </p:cNvPr>
          <p:cNvSpPr/>
          <p:nvPr/>
        </p:nvSpPr>
        <p:spPr>
          <a:xfrm>
            <a:off x="2229287" y="2300929"/>
            <a:ext cx="216000" cy="21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xmlns="" id="{B66EF4A4-CF82-0C42-BA4B-579BBE51940E}"/>
              </a:ext>
            </a:extLst>
          </p:cNvPr>
          <p:cNvSpPr/>
          <p:nvPr/>
        </p:nvSpPr>
        <p:spPr>
          <a:xfrm>
            <a:off x="2236416" y="1902737"/>
            <a:ext cx="216000" cy="21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xmlns="" id="{5231F3D4-0FAB-064D-8CC3-35D97C14B67D}"/>
              </a:ext>
            </a:extLst>
          </p:cNvPr>
          <p:cNvSpPr/>
          <p:nvPr/>
        </p:nvSpPr>
        <p:spPr>
          <a:xfrm>
            <a:off x="2051478" y="1421874"/>
            <a:ext cx="575352" cy="25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xmlns="" id="{481FDF26-ECDC-DB43-8B73-177002AC5092}"/>
              </a:ext>
            </a:extLst>
          </p:cNvPr>
          <p:cNvSpPr/>
          <p:nvPr/>
        </p:nvSpPr>
        <p:spPr>
          <a:xfrm>
            <a:off x="2049363" y="1886974"/>
            <a:ext cx="575352" cy="25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xmlns="" id="{6E85BE9C-1327-8744-8822-5FE4A4119B4F}"/>
              </a:ext>
            </a:extLst>
          </p:cNvPr>
          <p:cNvSpPr/>
          <p:nvPr/>
        </p:nvSpPr>
        <p:spPr>
          <a:xfrm>
            <a:off x="2049363" y="2285197"/>
            <a:ext cx="575352" cy="25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xmlns="" id="{F6C3E1C6-283F-494C-AF12-926F31F77BF0}"/>
              </a:ext>
            </a:extLst>
          </p:cNvPr>
          <p:cNvSpPr/>
          <p:nvPr/>
        </p:nvSpPr>
        <p:spPr>
          <a:xfrm>
            <a:off x="2233949" y="2615472"/>
            <a:ext cx="216000" cy="21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Ellipszis 32">
            <a:extLst>
              <a:ext uri="{FF2B5EF4-FFF2-40B4-BE49-F238E27FC236}">
                <a16:creationId xmlns:a16="http://schemas.microsoft.com/office/drawing/2014/main" xmlns="" id="{F7068638-55A0-044A-8BCC-91699AEE5659}"/>
              </a:ext>
            </a:extLst>
          </p:cNvPr>
          <p:cNvSpPr/>
          <p:nvPr/>
        </p:nvSpPr>
        <p:spPr>
          <a:xfrm>
            <a:off x="2226772" y="3028549"/>
            <a:ext cx="216000" cy="21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Ellipszis 33">
            <a:extLst>
              <a:ext uri="{FF2B5EF4-FFF2-40B4-BE49-F238E27FC236}">
                <a16:creationId xmlns:a16="http://schemas.microsoft.com/office/drawing/2014/main" xmlns="" id="{BB63A8A0-FF79-F746-B801-D16487E4BAE5}"/>
              </a:ext>
            </a:extLst>
          </p:cNvPr>
          <p:cNvSpPr/>
          <p:nvPr/>
        </p:nvSpPr>
        <p:spPr>
          <a:xfrm>
            <a:off x="2229218" y="3333678"/>
            <a:ext cx="216000" cy="21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llipszis 34">
            <a:extLst>
              <a:ext uri="{FF2B5EF4-FFF2-40B4-BE49-F238E27FC236}">
                <a16:creationId xmlns:a16="http://schemas.microsoft.com/office/drawing/2014/main" xmlns="" id="{4FCB80A1-0D1D-6240-ACCA-7885A7A3898F}"/>
              </a:ext>
            </a:extLst>
          </p:cNvPr>
          <p:cNvSpPr/>
          <p:nvPr/>
        </p:nvSpPr>
        <p:spPr>
          <a:xfrm>
            <a:off x="2233764" y="4387684"/>
            <a:ext cx="216000" cy="21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Ellipszis 35">
            <a:extLst>
              <a:ext uri="{FF2B5EF4-FFF2-40B4-BE49-F238E27FC236}">
                <a16:creationId xmlns:a16="http://schemas.microsoft.com/office/drawing/2014/main" xmlns="" id="{433CBC2C-C944-2944-88A8-0BB4102A5F34}"/>
              </a:ext>
            </a:extLst>
          </p:cNvPr>
          <p:cNvSpPr/>
          <p:nvPr/>
        </p:nvSpPr>
        <p:spPr>
          <a:xfrm>
            <a:off x="2233764" y="3805230"/>
            <a:ext cx="216000" cy="21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églalap 36">
            <a:extLst>
              <a:ext uri="{FF2B5EF4-FFF2-40B4-BE49-F238E27FC236}">
                <a16:creationId xmlns:a16="http://schemas.microsoft.com/office/drawing/2014/main" xmlns="" id="{2C6CFEBD-0C57-EB4A-940A-A8580AD2030C}"/>
              </a:ext>
            </a:extLst>
          </p:cNvPr>
          <p:cNvSpPr/>
          <p:nvPr/>
        </p:nvSpPr>
        <p:spPr>
          <a:xfrm>
            <a:off x="2049294" y="2594999"/>
            <a:ext cx="575352" cy="25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xmlns="" id="{2C87A9A7-4355-EF4F-AD42-98C2DC2C82F1}"/>
              </a:ext>
            </a:extLst>
          </p:cNvPr>
          <p:cNvSpPr/>
          <p:nvPr/>
        </p:nvSpPr>
        <p:spPr>
          <a:xfrm>
            <a:off x="2053841" y="3008107"/>
            <a:ext cx="575352" cy="25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xmlns="" id="{F09045FD-DBDA-DF4E-9103-57EC6B6638F9}"/>
              </a:ext>
            </a:extLst>
          </p:cNvPr>
          <p:cNvSpPr/>
          <p:nvPr/>
        </p:nvSpPr>
        <p:spPr>
          <a:xfrm>
            <a:off x="2046712" y="3313236"/>
            <a:ext cx="575352" cy="25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xmlns="" id="{1A33F242-6ED3-734A-89C0-7D3FC548B12D}"/>
              </a:ext>
            </a:extLst>
          </p:cNvPr>
          <p:cNvSpPr/>
          <p:nvPr/>
        </p:nvSpPr>
        <p:spPr>
          <a:xfrm>
            <a:off x="2046712" y="3789467"/>
            <a:ext cx="575352" cy="25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xmlns="" id="{435B19ED-D45B-A140-BDA2-B3D31C6AE558}"/>
              </a:ext>
            </a:extLst>
          </p:cNvPr>
          <p:cNvSpPr/>
          <p:nvPr/>
        </p:nvSpPr>
        <p:spPr>
          <a:xfrm>
            <a:off x="2053841" y="4371952"/>
            <a:ext cx="575352" cy="25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llipszis 48">
            <a:extLst>
              <a:ext uri="{FF2B5EF4-FFF2-40B4-BE49-F238E27FC236}">
                <a16:creationId xmlns:a16="http://schemas.microsoft.com/office/drawing/2014/main" xmlns="" id="{CA4DA8DD-B823-994C-BBB1-F5ECB70229E9}"/>
              </a:ext>
            </a:extLst>
          </p:cNvPr>
          <p:cNvSpPr/>
          <p:nvPr/>
        </p:nvSpPr>
        <p:spPr>
          <a:xfrm>
            <a:off x="2229538" y="4846483"/>
            <a:ext cx="216000" cy="21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Ellipszis 49">
            <a:extLst>
              <a:ext uri="{FF2B5EF4-FFF2-40B4-BE49-F238E27FC236}">
                <a16:creationId xmlns:a16="http://schemas.microsoft.com/office/drawing/2014/main" xmlns="" id="{9CFCA0E0-2338-E74A-8EE5-8320CBCB1155}"/>
              </a:ext>
            </a:extLst>
          </p:cNvPr>
          <p:cNvSpPr/>
          <p:nvPr/>
        </p:nvSpPr>
        <p:spPr>
          <a:xfrm>
            <a:off x="2224409" y="5248776"/>
            <a:ext cx="216000" cy="21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Ellipszis 50">
            <a:extLst>
              <a:ext uri="{FF2B5EF4-FFF2-40B4-BE49-F238E27FC236}">
                <a16:creationId xmlns:a16="http://schemas.microsoft.com/office/drawing/2014/main" xmlns="" id="{B0760115-6294-2C4C-97F7-31F6DF3BCF47}"/>
              </a:ext>
            </a:extLst>
          </p:cNvPr>
          <p:cNvSpPr/>
          <p:nvPr/>
        </p:nvSpPr>
        <p:spPr>
          <a:xfrm>
            <a:off x="2233984" y="5705715"/>
            <a:ext cx="216000" cy="21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Ellipszis 52">
            <a:extLst>
              <a:ext uri="{FF2B5EF4-FFF2-40B4-BE49-F238E27FC236}">
                <a16:creationId xmlns:a16="http://schemas.microsoft.com/office/drawing/2014/main" xmlns="" id="{8ECCD5EA-98DC-444B-8AB5-CD212462ACFD}"/>
              </a:ext>
            </a:extLst>
          </p:cNvPr>
          <p:cNvSpPr/>
          <p:nvPr/>
        </p:nvSpPr>
        <p:spPr>
          <a:xfrm>
            <a:off x="2231936" y="5993738"/>
            <a:ext cx="216000" cy="21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églalap 53">
            <a:extLst>
              <a:ext uri="{FF2B5EF4-FFF2-40B4-BE49-F238E27FC236}">
                <a16:creationId xmlns:a16="http://schemas.microsoft.com/office/drawing/2014/main" xmlns="" id="{105AA7EC-A8AE-C441-9371-B9038B8FBDD1}"/>
              </a:ext>
            </a:extLst>
          </p:cNvPr>
          <p:cNvSpPr/>
          <p:nvPr/>
        </p:nvSpPr>
        <p:spPr>
          <a:xfrm>
            <a:off x="2044884" y="4826010"/>
            <a:ext cx="575352" cy="25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xmlns="" id="{E05B7C75-B065-DC4A-A628-D80EC015FA1F}"/>
              </a:ext>
            </a:extLst>
          </p:cNvPr>
          <p:cNvSpPr/>
          <p:nvPr/>
        </p:nvSpPr>
        <p:spPr>
          <a:xfrm>
            <a:off x="2051477" y="5228334"/>
            <a:ext cx="575352" cy="25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églalap 55">
            <a:extLst>
              <a:ext uri="{FF2B5EF4-FFF2-40B4-BE49-F238E27FC236}">
                <a16:creationId xmlns:a16="http://schemas.microsoft.com/office/drawing/2014/main" xmlns="" id="{2DA27A7E-A4F4-5E4C-8B48-E43374F3F4F1}"/>
              </a:ext>
            </a:extLst>
          </p:cNvPr>
          <p:cNvSpPr/>
          <p:nvPr/>
        </p:nvSpPr>
        <p:spPr>
          <a:xfrm>
            <a:off x="2051477" y="5685273"/>
            <a:ext cx="575352" cy="25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églalap 57">
            <a:extLst>
              <a:ext uri="{FF2B5EF4-FFF2-40B4-BE49-F238E27FC236}">
                <a16:creationId xmlns:a16="http://schemas.microsoft.com/office/drawing/2014/main" xmlns="" id="{25073B40-1FD4-A541-AEAB-C37BA1564976}"/>
              </a:ext>
            </a:extLst>
          </p:cNvPr>
          <p:cNvSpPr/>
          <p:nvPr/>
        </p:nvSpPr>
        <p:spPr>
          <a:xfrm>
            <a:off x="2044884" y="5977975"/>
            <a:ext cx="575352" cy="25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hu-H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Kép 40">
            <a:extLst>
              <a:ext uri="{FF2B5EF4-FFF2-40B4-BE49-F238E27FC236}">
                <a16:creationId xmlns:a16="http://schemas.microsoft.com/office/drawing/2014/main" xmlns="" id="{6A1FBB75-0836-C649-8B13-5713A73F51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20" y="816879"/>
            <a:ext cx="413181" cy="413181"/>
          </a:xfrm>
          <a:prstGeom prst="rect">
            <a:avLst/>
          </a:prstGeom>
        </p:spPr>
      </p:pic>
      <p:sp>
        <p:nvSpPr>
          <p:cNvPr id="43" name="Téglalap 42">
            <a:extLst>
              <a:ext uri="{FF2B5EF4-FFF2-40B4-BE49-F238E27FC236}">
                <a16:creationId xmlns:a16="http://schemas.microsoft.com/office/drawing/2014/main" xmlns="" id="{78CA8C29-6103-B447-AC58-76364EE1092E}"/>
              </a:ext>
            </a:extLst>
          </p:cNvPr>
          <p:cNvSpPr/>
          <p:nvPr/>
        </p:nvSpPr>
        <p:spPr>
          <a:xfrm>
            <a:off x="5441316" y="6485508"/>
            <a:ext cx="5619964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anyagot a Kormány nem tárgyalta, nem annak véleményét tükrözi, szigorúan munkaanyag, bizalmasan kezelendő, csak a Versenyképességi Tanács tagjai számára készült.</a:t>
            </a:r>
          </a:p>
        </p:txBody>
      </p:sp>
    </p:spTree>
    <p:extLst>
      <p:ext uri="{BB962C8B-B14F-4D97-AF65-F5344CB8AC3E}">
        <p14:creationId xmlns:p14="http://schemas.microsoft.com/office/powerpoint/2010/main" val="1915886385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églalap 47"/>
          <p:cNvSpPr/>
          <p:nvPr/>
        </p:nvSpPr>
        <p:spPr>
          <a:xfrm rot="13372602">
            <a:off x="4693926" y="4731027"/>
            <a:ext cx="1225666" cy="139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Jobbra nyíl 21"/>
          <p:cNvSpPr/>
          <p:nvPr/>
        </p:nvSpPr>
        <p:spPr>
          <a:xfrm>
            <a:off x="1499305" y="3591609"/>
            <a:ext cx="2050243" cy="4898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Ellipszis 62"/>
          <p:cNvSpPr/>
          <p:nvPr/>
        </p:nvSpPr>
        <p:spPr>
          <a:xfrm>
            <a:off x="2133148" y="3441029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Jobbra nyíl 59"/>
          <p:cNvSpPr/>
          <p:nvPr/>
        </p:nvSpPr>
        <p:spPr>
          <a:xfrm>
            <a:off x="7306794" y="3601756"/>
            <a:ext cx="2470715" cy="4898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Ellipszis 61"/>
          <p:cNvSpPr/>
          <p:nvPr/>
        </p:nvSpPr>
        <p:spPr>
          <a:xfrm>
            <a:off x="7996582" y="3355186"/>
            <a:ext cx="972000" cy="9720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 rot="19458167">
            <a:off x="2916361" y="4516806"/>
            <a:ext cx="972000" cy="139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Ellipszis 42"/>
          <p:cNvSpPr/>
          <p:nvPr/>
        </p:nvSpPr>
        <p:spPr>
          <a:xfrm>
            <a:off x="2291023" y="4721200"/>
            <a:ext cx="972000" cy="9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/>
          <p:cNvSpPr/>
          <p:nvPr/>
        </p:nvSpPr>
        <p:spPr>
          <a:xfrm>
            <a:off x="673040" y="3360699"/>
            <a:ext cx="972000" cy="9720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Téglalap 57"/>
          <p:cNvSpPr/>
          <p:nvPr/>
        </p:nvSpPr>
        <p:spPr>
          <a:xfrm rot="18963843">
            <a:off x="4754493" y="2891856"/>
            <a:ext cx="1225666" cy="139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Téglalap 50"/>
          <p:cNvSpPr/>
          <p:nvPr/>
        </p:nvSpPr>
        <p:spPr>
          <a:xfrm rot="10800000">
            <a:off x="5046947" y="3783033"/>
            <a:ext cx="1116000" cy="139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Téglalap 56"/>
          <p:cNvSpPr/>
          <p:nvPr/>
        </p:nvSpPr>
        <p:spPr>
          <a:xfrm rot="16200000">
            <a:off x="3936778" y="2643347"/>
            <a:ext cx="764119" cy="1426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Ellipszis 55"/>
          <p:cNvSpPr/>
          <p:nvPr/>
        </p:nvSpPr>
        <p:spPr>
          <a:xfrm>
            <a:off x="5428125" y="1912856"/>
            <a:ext cx="972000" cy="9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Téglalap 54"/>
          <p:cNvSpPr/>
          <p:nvPr/>
        </p:nvSpPr>
        <p:spPr>
          <a:xfrm rot="13342455">
            <a:off x="2591644" y="2881712"/>
            <a:ext cx="1332000" cy="139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4" name="Ellipszis 53"/>
          <p:cNvSpPr/>
          <p:nvPr/>
        </p:nvSpPr>
        <p:spPr>
          <a:xfrm>
            <a:off x="3835837" y="1449445"/>
            <a:ext cx="972000" cy="9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Téglalap 46"/>
          <p:cNvSpPr/>
          <p:nvPr/>
        </p:nvSpPr>
        <p:spPr>
          <a:xfrm rot="16200000">
            <a:off x="3983413" y="4808264"/>
            <a:ext cx="684000" cy="1426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Ellipszis 45"/>
          <p:cNvSpPr/>
          <p:nvPr/>
        </p:nvSpPr>
        <p:spPr>
          <a:xfrm>
            <a:off x="3849321" y="5196036"/>
            <a:ext cx="972000" cy="9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486914" y="4114399"/>
            <a:ext cx="1287262" cy="64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Vállalkozás</a:t>
            </a:r>
          </a:p>
        </p:txBody>
      </p:sp>
      <p:sp>
        <p:nvSpPr>
          <p:cNvPr id="8" name="Ellipszis 7"/>
          <p:cNvSpPr/>
          <p:nvPr/>
        </p:nvSpPr>
        <p:spPr>
          <a:xfrm>
            <a:off x="3549549" y="3078868"/>
            <a:ext cx="1548000" cy="15480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3689825" y="4030035"/>
            <a:ext cx="1287262" cy="64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Egyetem</a:t>
            </a:r>
          </a:p>
        </p:txBody>
      </p:sp>
      <p:sp>
        <p:nvSpPr>
          <p:cNvPr id="25" name="Téglalap 24"/>
          <p:cNvSpPr/>
          <p:nvPr/>
        </p:nvSpPr>
        <p:spPr>
          <a:xfrm>
            <a:off x="9411454" y="4373163"/>
            <a:ext cx="2511218" cy="64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Nemzetközileg versenyképes hazai tulajdonú vállalkozás</a:t>
            </a:r>
          </a:p>
        </p:txBody>
      </p:sp>
      <p:sp>
        <p:nvSpPr>
          <p:cNvPr id="27" name="Téglalap 26"/>
          <p:cNvSpPr/>
          <p:nvPr/>
        </p:nvSpPr>
        <p:spPr>
          <a:xfrm>
            <a:off x="5937164" y="4222087"/>
            <a:ext cx="1506989" cy="64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Helyi, regionális vállalatok</a:t>
            </a:r>
          </a:p>
        </p:txBody>
      </p:sp>
      <p:sp>
        <p:nvSpPr>
          <p:cNvPr id="29" name="Téglalap 28"/>
          <p:cNvSpPr/>
          <p:nvPr/>
        </p:nvSpPr>
        <p:spPr>
          <a:xfrm>
            <a:off x="5186563" y="5657526"/>
            <a:ext cx="1872363" cy="64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Kutatás-fejlesztési kapacitások</a:t>
            </a:r>
          </a:p>
        </p:txBody>
      </p:sp>
      <p:sp>
        <p:nvSpPr>
          <p:cNvPr id="32" name="Téglalap 31"/>
          <p:cNvSpPr/>
          <p:nvPr/>
        </p:nvSpPr>
        <p:spPr>
          <a:xfrm>
            <a:off x="3578224" y="911423"/>
            <a:ext cx="1506989" cy="64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~15</a:t>
            </a:r>
            <a:endParaRPr lang="hu-H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Inkubátorok</a:t>
            </a:r>
          </a:p>
        </p:txBody>
      </p:sp>
      <p:sp>
        <p:nvSpPr>
          <p:cNvPr id="34" name="Téglalap 33"/>
          <p:cNvSpPr/>
          <p:nvPr/>
        </p:nvSpPr>
        <p:spPr>
          <a:xfrm>
            <a:off x="5163991" y="1358257"/>
            <a:ext cx="1506989" cy="64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~10</a:t>
            </a:r>
          </a:p>
          <a:p>
            <a:pPr algn="ctr"/>
            <a:r>
              <a:rPr lang="hu-H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Akcelerátorok</a:t>
            </a:r>
          </a:p>
        </p:txBody>
      </p:sp>
      <p:sp>
        <p:nvSpPr>
          <p:cNvPr id="36" name="Téglalap 35"/>
          <p:cNvSpPr/>
          <p:nvPr/>
        </p:nvSpPr>
        <p:spPr>
          <a:xfrm>
            <a:off x="1916974" y="1314603"/>
            <a:ext cx="1771292" cy="64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~30</a:t>
            </a:r>
            <a:endParaRPr lang="hu-H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Kockázati tőkealapok és üzleti angyalok</a:t>
            </a:r>
          </a:p>
        </p:txBody>
      </p:sp>
      <p:sp>
        <p:nvSpPr>
          <p:cNvPr id="38" name="Téglalap 37"/>
          <p:cNvSpPr/>
          <p:nvPr/>
        </p:nvSpPr>
        <p:spPr>
          <a:xfrm>
            <a:off x="1977091" y="5511885"/>
            <a:ext cx="1506989" cy="64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hu-H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diligence</a:t>
            </a:r>
            <a:endParaRPr lang="hu-H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églalap 41"/>
          <p:cNvSpPr/>
          <p:nvPr/>
        </p:nvSpPr>
        <p:spPr>
          <a:xfrm>
            <a:off x="3404017" y="5928800"/>
            <a:ext cx="1972298" cy="64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 kapcsolatok</a:t>
            </a:r>
          </a:p>
        </p:txBody>
      </p:sp>
      <p:sp>
        <p:nvSpPr>
          <p:cNvPr id="49" name="Ellipszis 48"/>
          <p:cNvSpPr/>
          <p:nvPr/>
        </p:nvSpPr>
        <p:spPr>
          <a:xfrm>
            <a:off x="6135979" y="3347013"/>
            <a:ext cx="972000" cy="9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Ellipszis 49"/>
          <p:cNvSpPr/>
          <p:nvPr/>
        </p:nvSpPr>
        <p:spPr>
          <a:xfrm>
            <a:off x="5478722" y="4721200"/>
            <a:ext cx="972000" cy="9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Ellipszis 52"/>
          <p:cNvSpPr/>
          <p:nvPr/>
        </p:nvSpPr>
        <p:spPr>
          <a:xfrm>
            <a:off x="2335368" y="1914325"/>
            <a:ext cx="972000" cy="9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6514" y="3255135"/>
            <a:ext cx="1219200" cy="1219200"/>
          </a:xfrm>
          <a:prstGeom prst="rect">
            <a:avLst/>
          </a:prstGeom>
        </p:spPr>
      </p:pic>
      <p:pic>
        <p:nvPicPr>
          <p:cNvPr id="1038" name="Picture 14" descr="KÃ©ptalÃ¡lat a kÃ¶vetkezÅre: âmultinational company iconâ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2880" y="3348935"/>
            <a:ext cx="966466" cy="96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7737512" y="1288317"/>
            <a:ext cx="4079994" cy="20018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hu-H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 az Egyetem az ökoszisztéma központja?</a:t>
            </a:r>
          </a:p>
          <a:p>
            <a:pPr marL="177800"/>
            <a:r>
              <a:rPr lang="hu-HU" sz="1100" b="1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Összeköt </a:t>
            </a:r>
          </a:p>
          <a:p>
            <a:pPr marL="355600" indent="-171450">
              <a:buFont typeface="Wingdings" panose="05000000000000000000" pitchFamily="2" charset="2"/>
              <a:buChar char="§"/>
            </a:pPr>
            <a:r>
              <a:rPr lang="hu-H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inkubátorokkal, akcelerátorokkal, kockázati tőkealapokkal, üzleti angyalokkal, vállalatokkal, ökoszisztéma pásztorokkal</a:t>
            </a:r>
          </a:p>
          <a:p>
            <a:pPr marL="177800"/>
            <a:r>
              <a:rPr lang="hu-HU" sz="1100" b="1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</a:t>
            </a:r>
          </a:p>
          <a:p>
            <a:pPr marL="355600" indent="-171450">
              <a:buFont typeface="Wingdings" panose="05000000000000000000" pitchFamily="2" charset="2"/>
              <a:buChar char="§"/>
            </a:pPr>
            <a:r>
              <a:rPr lang="hu-H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kutatás-fejlesztési kapacitást, </a:t>
            </a:r>
            <a:r>
              <a:rPr lang="hu-H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hu-H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diligence</a:t>
            </a:r>
            <a:r>
              <a:rPr lang="hu-H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szolgáltatást, szakmai és üzleti tanácsadást </a:t>
            </a:r>
          </a:p>
          <a:p>
            <a:pPr marL="177800"/>
            <a:r>
              <a:rPr lang="hu-HU" sz="1100" b="1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Ablak a világra</a:t>
            </a:r>
          </a:p>
          <a:p>
            <a:pPr marL="355600" indent="-171450">
              <a:buFont typeface="Wingdings" panose="05000000000000000000" pitchFamily="2" charset="2"/>
              <a:buChar char="§"/>
            </a:pPr>
            <a:r>
              <a:rPr lang="hu-H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 kapcsolatokkal rendelkezik</a:t>
            </a:r>
          </a:p>
          <a:p>
            <a:pPr marL="177800"/>
            <a:r>
              <a:rPr lang="hu-HU" sz="1100" b="1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Szemléletet formál</a:t>
            </a:r>
          </a:p>
          <a:p>
            <a:pPr marL="355600" indent="-171450">
              <a:buFont typeface="Wingdings" panose="05000000000000000000" pitchFamily="2" charset="2"/>
              <a:buChar char="§"/>
            </a:pPr>
            <a:r>
              <a:rPr lang="hu-H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vállalkozói szemléletmód kialakítása</a:t>
            </a:r>
            <a:endParaRPr lang="hu-H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hu-H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7836419" y="1544808"/>
            <a:ext cx="3178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zis 8"/>
          <p:cNvSpPr/>
          <p:nvPr/>
        </p:nvSpPr>
        <p:spPr>
          <a:xfrm>
            <a:off x="7788565" y="2569801"/>
            <a:ext cx="180000" cy="18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Ellipszis 51"/>
          <p:cNvSpPr/>
          <p:nvPr/>
        </p:nvSpPr>
        <p:spPr>
          <a:xfrm>
            <a:off x="7788565" y="1587940"/>
            <a:ext cx="180000" cy="18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Ellipszis 58"/>
          <p:cNvSpPr/>
          <p:nvPr/>
        </p:nvSpPr>
        <p:spPr>
          <a:xfrm>
            <a:off x="7788565" y="2075488"/>
            <a:ext cx="180000" cy="18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Ellipszis 60"/>
          <p:cNvSpPr/>
          <p:nvPr/>
        </p:nvSpPr>
        <p:spPr>
          <a:xfrm>
            <a:off x="7788565" y="2900849"/>
            <a:ext cx="180000" cy="18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églalap 63"/>
          <p:cNvSpPr/>
          <p:nvPr/>
        </p:nvSpPr>
        <p:spPr>
          <a:xfrm>
            <a:off x="1849517" y="4018373"/>
            <a:ext cx="1287262" cy="64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Hotline</a:t>
            </a:r>
            <a:endParaRPr lang="hu-H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717" y="1581135"/>
            <a:ext cx="720000" cy="72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083" y="3458420"/>
            <a:ext cx="720000" cy="720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82" y="3468896"/>
            <a:ext cx="720000" cy="71395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124" y="4808535"/>
            <a:ext cx="1044000" cy="6981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836" y="5318986"/>
            <a:ext cx="720000" cy="726103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232" y="4827639"/>
            <a:ext cx="720000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596" y="3531029"/>
            <a:ext cx="544576" cy="540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237" y="3194570"/>
            <a:ext cx="1059501" cy="1059501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63" y="3486699"/>
            <a:ext cx="720000" cy="720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884" y="2019554"/>
            <a:ext cx="720000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124" y="2038856"/>
            <a:ext cx="720000" cy="720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Téglalap feliratnak 2">
            <a:extLst>
              <a:ext uri="{FF2B5EF4-FFF2-40B4-BE49-F238E27FC236}">
                <a16:creationId xmlns:a16="http://schemas.microsoft.com/office/drawing/2014/main" xmlns="" id="{00FAD2CC-18C7-0A4A-AB1F-870D122AA823}"/>
              </a:ext>
            </a:extLst>
          </p:cNvPr>
          <p:cNvSpPr/>
          <p:nvPr/>
        </p:nvSpPr>
        <p:spPr>
          <a:xfrm>
            <a:off x="323723" y="4721990"/>
            <a:ext cx="1745950" cy="1569290"/>
          </a:xfrm>
          <a:prstGeom prst="wedgeRectCallout">
            <a:avLst>
              <a:gd name="adj1" fmla="val 55479"/>
              <a:gd name="adj2" fmla="val -82792"/>
            </a:avLst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egyetem 24/7 elérhető a 60 km-en belüli vállalkozások számára </a:t>
            </a:r>
            <a:r>
              <a:rPr lang="hu-H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hotline-on</a:t>
            </a:r>
            <a:r>
              <a:rPr lang="hu-H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keresztül, amely biztosítja, hogy a vállalati </a:t>
            </a:r>
            <a:r>
              <a:rPr lang="hu-H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megkeresésekre 48 órán belül </a:t>
            </a:r>
            <a:r>
              <a:rPr lang="hu-H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érdemi válasz érkezzen</a:t>
            </a: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xmlns="" id="{C911AF45-8948-5544-81CA-510FB7C2A973}"/>
              </a:ext>
            </a:extLst>
          </p:cNvPr>
          <p:cNvSpPr/>
          <p:nvPr/>
        </p:nvSpPr>
        <p:spPr>
          <a:xfrm>
            <a:off x="7702268" y="4222087"/>
            <a:ext cx="1582818" cy="64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Növekedés és </a:t>
            </a:r>
            <a:r>
              <a:rPr lang="hu-H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nemzetköziesedés</a:t>
            </a:r>
            <a:endParaRPr lang="hu-H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ím 1">
            <a:extLst>
              <a:ext uri="{FF2B5EF4-FFF2-40B4-BE49-F238E27FC236}">
                <a16:creationId xmlns:a16="http://schemas.microsoft.com/office/drawing/2014/main" xmlns="" id="{6C02D5E0-22CC-7E44-8C60-2E08AE616AA3}"/>
              </a:ext>
            </a:extLst>
          </p:cNvPr>
          <p:cNvSpPr txBox="1">
            <a:spLocks/>
          </p:cNvSpPr>
          <p:nvPr/>
        </p:nvSpPr>
        <p:spPr>
          <a:xfrm>
            <a:off x="233916" y="307260"/>
            <a:ext cx="1177702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800" b="1" kern="1200" cap="all" baseline="0" dirty="0" smtClean="0">
                <a:solidFill>
                  <a:srgbClr val="8C83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egyetemközpontú innovációs ökoszisztéma kialakításának célja, hogy nemzetközileg versenyképes hazai tulajdonú vállalkozások jöjjenek létre</a:t>
            </a:r>
            <a:r>
              <a:rPr lang="en-US" sz="1800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ill. </a:t>
            </a:r>
            <a:r>
              <a:rPr lang="hu-HU" sz="1800" b="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fejlődjenek tovább</a:t>
            </a:r>
          </a:p>
        </p:txBody>
      </p:sp>
      <p:sp>
        <p:nvSpPr>
          <p:cNvPr id="68" name="Téglalap 67">
            <a:extLst>
              <a:ext uri="{FF2B5EF4-FFF2-40B4-BE49-F238E27FC236}">
                <a16:creationId xmlns:a16="http://schemas.microsoft.com/office/drawing/2014/main" xmlns="" id="{43C2D772-CBC0-6B48-A70C-32B74F12EC0B}"/>
              </a:ext>
            </a:extLst>
          </p:cNvPr>
          <p:cNvSpPr/>
          <p:nvPr/>
        </p:nvSpPr>
        <p:spPr>
          <a:xfrm>
            <a:off x="253500" y="1230592"/>
            <a:ext cx="11623426" cy="512576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églalap 30"/>
          <p:cNvSpPr/>
          <p:nvPr/>
        </p:nvSpPr>
        <p:spPr>
          <a:xfrm>
            <a:off x="7119300" y="4963860"/>
            <a:ext cx="3978217" cy="149843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Fő kihívások: </a:t>
            </a:r>
          </a:p>
          <a:p>
            <a:pPr marL="228600" indent="-228600">
              <a:buFont typeface="+mj-lt"/>
              <a:buAutoNum type="arabicPeriod"/>
            </a:pP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Az egyetemek a jelenlegi jogszabályi keretek között nem tudják betölteni központi szerepüket az ökoszisztémában</a:t>
            </a:r>
          </a:p>
          <a:p>
            <a:pPr marL="228600" indent="-228600">
              <a:buFont typeface="+mj-lt"/>
              <a:buAutoNum type="arabicPeriod"/>
            </a:pP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Kevés (nemzetközileg is) piacképes ötlet és vállalkozó szellemű fiatal, a működő kkv vállalkozások termelékenysége alacsony</a:t>
            </a:r>
          </a:p>
          <a:p>
            <a:pPr marL="228600" indent="-228600">
              <a:buFont typeface="+mj-lt"/>
              <a:buAutoNum type="arabicPeriod"/>
            </a:pP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Nemzetközi piacokra lépés nehézsége</a:t>
            </a: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xmlns="" id="{848DEDAF-AEF0-F448-B347-4B4FD12C0A8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128686"/>
            <a:ext cx="734602" cy="734602"/>
          </a:xfrm>
          <a:prstGeom prst="rect">
            <a:avLst/>
          </a:prstGeom>
        </p:spPr>
      </p:pic>
      <p:sp>
        <p:nvSpPr>
          <p:cNvPr id="70" name="Téglalap 69">
            <a:extLst>
              <a:ext uri="{FF2B5EF4-FFF2-40B4-BE49-F238E27FC236}">
                <a16:creationId xmlns:a16="http://schemas.microsoft.com/office/drawing/2014/main" xmlns="" id="{4C61F66F-C3BA-AC4D-82E1-EF578C0E1829}"/>
              </a:ext>
            </a:extLst>
          </p:cNvPr>
          <p:cNvSpPr/>
          <p:nvPr/>
        </p:nvSpPr>
        <p:spPr>
          <a:xfrm>
            <a:off x="5441316" y="6485508"/>
            <a:ext cx="5619964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anyagot a Kormány nem tárgyalta, nem annak véleményét tükrözi, szigorúan munkaanyag, bizalmasan kezelendő, csak a Versenyképességi Tanács tagjai számára készült.</a:t>
            </a:r>
          </a:p>
        </p:txBody>
      </p:sp>
      <p:sp>
        <p:nvSpPr>
          <p:cNvPr id="72" name="Dia számának helye 2">
            <a:extLst>
              <a:ext uri="{FF2B5EF4-FFF2-40B4-BE49-F238E27FC236}">
                <a16:creationId xmlns:a16="http://schemas.microsoft.com/office/drawing/2014/main" xmlns="" id="{E69C6999-5B6D-DA4E-9F78-DA5C14A0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0B4B3406-DEFF-446A-9B24-DCCB279FEDF6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2199013"/>
      </p:ext>
    </p:extLst>
  </p:cSld>
  <p:clrMapOvr>
    <a:masterClrMapping/>
  </p:clrMapOvr>
  <p:transition spd="slow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_HU_new">
  <a:themeElements>
    <a:clrScheme name="8. egyéni séma">
      <a:dk1>
        <a:sysClr val="windowText" lastClr="000000"/>
      </a:dk1>
      <a:lt1>
        <a:sysClr val="window" lastClr="FFFFFF"/>
      </a:lt1>
      <a:dk2>
        <a:srgbClr val="257E53"/>
      </a:dk2>
      <a:lt2>
        <a:srgbClr val="64AAAA"/>
      </a:lt2>
      <a:accent1>
        <a:srgbClr val="8C837D"/>
      </a:accent1>
      <a:accent2>
        <a:srgbClr val="645A46"/>
      </a:accent2>
      <a:accent3>
        <a:srgbClr val="DDA41B"/>
      </a:accent3>
      <a:accent4>
        <a:srgbClr val="C0503D"/>
      </a:accent4>
      <a:accent5>
        <a:srgbClr val="744A85"/>
      </a:accent5>
      <a:accent6>
        <a:srgbClr val="25408F"/>
      </a:accent6>
      <a:hlink>
        <a:srgbClr val="64AAAA"/>
      </a:hlink>
      <a:folHlink>
        <a:srgbClr val="8C837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L_HU_new" id="{45623B2B-191A-4CE3-A4C4-45BB2CAC7B56}" vid="{9F2E039A-FD49-4408-8A31-DFB7CB0E35FD}"/>
    </a:ext>
  </a:extLst>
</a:theme>
</file>

<file path=ppt/theme/theme3.xml><?xml version="1.0" encoding="utf-8"?>
<a:theme xmlns:a="http://schemas.openxmlformats.org/drawingml/2006/main" name="6_AL_HU_new">
  <a:themeElements>
    <a:clrScheme name="8. egyéni séma">
      <a:dk1>
        <a:sysClr val="windowText" lastClr="000000"/>
      </a:dk1>
      <a:lt1>
        <a:sysClr val="window" lastClr="FFFFFF"/>
      </a:lt1>
      <a:dk2>
        <a:srgbClr val="257E53"/>
      </a:dk2>
      <a:lt2>
        <a:srgbClr val="64AAAA"/>
      </a:lt2>
      <a:accent1>
        <a:srgbClr val="8C837D"/>
      </a:accent1>
      <a:accent2>
        <a:srgbClr val="645A46"/>
      </a:accent2>
      <a:accent3>
        <a:srgbClr val="DDA41B"/>
      </a:accent3>
      <a:accent4>
        <a:srgbClr val="C0503D"/>
      </a:accent4>
      <a:accent5>
        <a:srgbClr val="744A85"/>
      </a:accent5>
      <a:accent6>
        <a:srgbClr val="25408F"/>
      </a:accent6>
      <a:hlink>
        <a:srgbClr val="64AAAA"/>
      </a:hlink>
      <a:folHlink>
        <a:srgbClr val="8C837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L_HU_new" id="{45623B2B-191A-4CE3-A4C4-45BB2CAC7B56}" vid="{9F2E039A-FD49-4408-8A31-DFB7CB0E35FD}"/>
    </a:ext>
  </a:extLst>
</a:theme>
</file>

<file path=ppt/theme/theme4.xml><?xml version="1.0" encoding="utf-8"?>
<a:theme xmlns:a="http://schemas.openxmlformats.org/drawingml/2006/main" name="1_AL_HU_new">
  <a:themeElements>
    <a:clrScheme name="8. egyéni séma">
      <a:dk1>
        <a:sysClr val="windowText" lastClr="000000"/>
      </a:dk1>
      <a:lt1>
        <a:sysClr val="window" lastClr="FFFFFF"/>
      </a:lt1>
      <a:dk2>
        <a:srgbClr val="257E53"/>
      </a:dk2>
      <a:lt2>
        <a:srgbClr val="64AAAA"/>
      </a:lt2>
      <a:accent1>
        <a:srgbClr val="8C837D"/>
      </a:accent1>
      <a:accent2>
        <a:srgbClr val="645A46"/>
      </a:accent2>
      <a:accent3>
        <a:srgbClr val="DDA41B"/>
      </a:accent3>
      <a:accent4>
        <a:srgbClr val="C0503D"/>
      </a:accent4>
      <a:accent5>
        <a:srgbClr val="744A85"/>
      </a:accent5>
      <a:accent6>
        <a:srgbClr val="25408F"/>
      </a:accent6>
      <a:hlink>
        <a:srgbClr val="64AAAA"/>
      </a:hlink>
      <a:folHlink>
        <a:srgbClr val="8C837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L_HU_new" id="{45623B2B-191A-4CE3-A4C4-45BB2CAC7B56}" vid="{9F2E039A-FD49-4408-8A31-DFB7CB0E35FD}"/>
    </a:ext>
  </a:extLst>
</a:theme>
</file>

<file path=ppt/theme/theme5.xml><?xml version="1.0" encoding="utf-8"?>
<a:theme xmlns:a="http://schemas.openxmlformats.org/drawingml/2006/main" name="2_AL_HU_new">
  <a:themeElements>
    <a:clrScheme name="8. egyéni séma">
      <a:dk1>
        <a:sysClr val="windowText" lastClr="000000"/>
      </a:dk1>
      <a:lt1>
        <a:sysClr val="window" lastClr="FFFFFF"/>
      </a:lt1>
      <a:dk2>
        <a:srgbClr val="257E53"/>
      </a:dk2>
      <a:lt2>
        <a:srgbClr val="64AAAA"/>
      </a:lt2>
      <a:accent1>
        <a:srgbClr val="8C837D"/>
      </a:accent1>
      <a:accent2>
        <a:srgbClr val="645A46"/>
      </a:accent2>
      <a:accent3>
        <a:srgbClr val="DDA41B"/>
      </a:accent3>
      <a:accent4>
        <a:srgbClr val="C0503D"/>
      </a:accent4>
      <a:accent5>
        <a:srgbClr val="744A85"/>
      </a:accent5>
      <a:accent6>
        <a:srgbClr val="25408F"/>
      </a:accent6>
      <a:hlink>
        <a:srgbClr val="64AAAA"/>
      </a:hlink>
      <a:folHlink>
        <a:srgbClr val="8C837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L_HU_new" id="{45623B2B-191A-4CE3-A4C4-45BB2CAC7B56}" vid="{9F2E039A-FD49-4408-8A31-DFB7CB0E35FD}"/>
    </a:ext>
  </a:extLst>
</a:theme>
</file>

<file path=ppt/theme/theme6.xml><?xml version="1.0" encoding="utf-8"?>
<a:theme xmlns:a="http://schemas.openxmlformats.org/drawingml/2006/main" name="3_AL_HU_new">
  <a:themeElements>
    <a:clrScheme name="8. egyéni séma">
      <a:dk1>
        <a:sysClr val="windowText" lastClr="000000"/>
      </a:dk1>
      <a:lt1>
        <a:sysClr val="window" lastClr="FFFFFF"/>
      </a:lt1>
      <a:dk2>
        <a:srgbClr val="257E53"/>
      </a:dk2>
      <a:lt2>
        <a:srgbClr val="64AAAA"/>
      </a:lt2>
      <a:accent1>
        <a:srgbClr val="8C837D"/>
      </a:accent1>
      <a:accent2>
        <a:srgbClr val="645A46"/>
      </a:accent2>
      <a:accent3>
        <a:srgbClr val="DDA41B"/>
      </a:accent3>
      <a:accent4>
        <a:srgbClr val="C0503D"/>
      </a:accent4>
      <a:accent5>
        <a:srgbClr val="744A85"/>
      </a:accent5>
      <a:accent6>
        <a:srgbClr val="25408F"/>
      </a:accent6>
      <a:hlink>
        <a:srgbClr val="64AAAA"/>
      </a:hlink>
      <a:folHlink>
        <a:srgbClr val="8C837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L_HU_new" id="{45623B2B-191A-4CE3-A4C4-45BB2CAC7B56}" vid="{9F2E039A-FD49-4408-8A31-DFB7CB0E35FD}"/>
    </a:ext>
  </a:extLst>
</a:theme>
</file>

<file path=ppt/theme/theme7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12687</TotalTime>
  <Words>2166</Words>
  <Application>Microsoft Office PowerPoint</Application>
  <PresentationFormat>Egyéni</PresentationFormat>
  <Paragraphs>295</Paragraphs>
  <Slides>14</Slides>
  <Notes>9</Notes>
  <HiddenSlides>0</HiddenSlides>
  <MMClips>0</MMClips>
  <ScaleCrop>false</ScaleCrop>
  <HeadingPairs>
    <vt:vector size="4" baseType="variant">
      <vt:variant>
        <vt:lpstr>Téma</vt:lpstr>
      </vt:variant>
      <vt:variant>
        <vt:i4>6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Sétatér</vt:lpstr>
      <vt:lpstr>AL_HU_new</vt:lpstr>
      <vt:lpstr>6_AL_HU_new</vt:lpstr>
      <vt:lpstr>1_AL_HU_new</vt:lpstr>
      <vt:lpstr>2_AL_HU_new</vt:lpstr>
      <vt:lpstr>3_AL_HU_new</vt:lpstr>
      <vt:lpstr> struktúra   szemlélet   </vt:lpstr>
      <vt:lpstr>A megatrendek innováció-politikai következményei</vt:lpstr>
      <vt:lpstr>Fő irányvonalak</vt:lpstr>
      <vt:lpstr>GDP arányos K+F ráfordítások (%)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 3. misszió, új generációs felsőoktatás  EIT Digital Budapest Node</vt:lpstr>
      <vt:lpstr>Egyetem/akadémia - IpAR /VÁLLALATI EGYÜTTMŰKÖDÉS KOOPERATÍV MODELLEK</vt:lpstr>
      <vt:lpstr>Egyetem/akadémia - IpAR /VÁLLALATI EGYÜTTMŰKÖDÉS KOOPERATÍV MODELLEK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Trina Rimmer</dc:creator>
  <cp:lastModifiedBy>Nikodémus Antal dr.</cp:lastModifiedBy>
  <cp:revision>758</cp:revision>
  <cp:lastPrinted>2017-11-30T15:09:28Z</cp:lastPrinted>
  <dcterms:created xsi:type="dcterms:W3CDTF">2015-06-09T16:07:08Z</dcterms:created>
  <dcterms:modified xsi:type="dcterms:W3CDTF">2018-11-26T06:50:17Z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13AA9691-61A8-49BE-8A27-A0156AA16F25</vt:lpwstr>
  </property>
  <property fmtid="{D5CDD505-2E9C-101B-9397-08002B2CF9AE}" pid="3" name="ArticulatePath">
    <vt:lpwstr>Presentation1</vt:lpwstr>
  </property>
</Properties>
</file>