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69"/>
    <p:restoredTop sz="94700"/>
  </p:normalViewPr>
  <p:slideViewPr>
    <p:cSldViewPr snapToGrid="0" snapToObjects="1">
      <p:cViewPr varScale="1">
        <p:scale>
          <a:sx n="104" d="100"/>
          <a:sy n="104" d="100"/>
        </p:scale>
        <p:origin x="7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8DEFCB2-0DF4-7841-B96F-9938D94C9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2D092FF-9AB3-DE4F-9B69-B1B3C5C21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7D2DC29-973F-464F-BE6D-A5BC7D920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E21B0F8-A3BA-0847-A7BF-2F828B72B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627AE04-C1CD-4849-96C5-2C210E997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83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AAC0A69-B6FD-9F4B-9F88-EC392E22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BCCD0CB1-360F-DE45-9CC5-331E2CF16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7B7D490-3736-F14B-986A-2E5A2BAC0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8CE9075-B035-244D-B3C3-A78775A90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926C177-204C-1D4C-9E0C-007210F3B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129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06FC41A3-B5F3-654F-916B-351A722BA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3E4AC3B-05BE-734B-BE98-E8DF125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EF4244B-968E-6A48-8B61-11BE5FF6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B3D42A6-1173-8349-94F5-E6F4BCFD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8F222E5-98A6-EA41-90CA-6E72FB3B3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217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385B9C-74E4-8B49-AFFC-DA0F50AA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92140B8-5038-D74D-AC6D-4212C4094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890347A-D5E7-D544-91B4-DAC336AE6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63A88E3-AA39-F24B-AE8F-422629984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4351AA1-FE6F-F449-8B0E-58603CAFC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46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3C771F-5F51-D74D-8A7D-038181459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0200D62-FB68-1A48-BBBD-67EF03938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57D60F-4A64-624B-BA35-081F4A84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CC896E2-7090-8041-99CD-E41CFBE6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15FA062-95A7-B94B-A876-74B8FAC2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779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8CBCE49-99E4-A34B-85C1-369785F5F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75D43F4-9434-5B4F-A455-8BA6EEAD2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226C49F-90AC-E044-BFF8-00A9F0296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4753FD2-CB79-7242-9A65-54EACAEC9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7402C99-D37C-1146-A8BA-02C45B81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7CE4247-A903-9D45-B90B-6750CB53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397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91F843-DE8F-6048-870D-0D32BEBA7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F4A4C5B-B173-FB44-A23D-CB83CB08F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4D0C8CD-DB5B-AE4A-8FA0-AA1366051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151C5E29-02B7-6242-8347-99272339C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B6F2B43E-0085-3246-BFBF-7BC485277A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1C98D911-0574-BF46-BF53-EACAF1800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82051C0-57C3-A047-B859-89CDE0F7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AC1312DD-78D9-C44B-80A8-3E24C4F2F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810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C959EE-DA12-C74E-A6A1-8E0A99E54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7723DDB-2DF7-E84A-92A5-C4436F05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4556E42-1657-864A-9D70-99BCA5FDB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6B78950-26C8-A94C-BAC9-70BB0E54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946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A902F97E-F2C9-F44C-BAA6-21CAB2FBD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1C11BE5-9E9E-2A44-BBA6-C8D9DDB6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0A6EAFC-6C44-4243-A422-A6E7B362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646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77EA8B-B025-5045-8357-4779AB308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7F130C9-99DC-E54C-ACC1-005F5552E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F0E953D-CCFB-0540-9937-A7B2976AC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A171CD9-1855-9D4A-833A-42645E2F6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805A070-EE2B-FC49-8102-519FEE9A2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81CE855-E585-A341-BE34-6B47E3B69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973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3B65F4-D302-A247-A684-F55D41355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D6896F4-3DED-8C47-9721-8EF7CA03E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BD39BE9-AAB0-E74B-8622-90F56D7EB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B23DD9-CFFC-094D-AE2E-9F51F753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D3182BD-6F35-1844-B2FE-9EABDCF87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109254F-96AE-8D47-9D0D-B5F0397EB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613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83FDA5AC-77C5-664A-8F36-CD8E66AA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2D6328F-1854-CD4B-8AC0-0547EDD9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FDA9255-E0AF-054E-BA08-30FD6B710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27FE-0F3E-134B-9196-24BDA6DFF48E}" type="datetimeFigureOut">
              <a:rPr lang="hu-HU" smtClean="0"/>
              <a:t>2018. 11. 26.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92E5EAC-E806-8B4F-BB3A-F298D76BFC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6BBA721-860E-C34A-BD94-6DFFE528D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DAC36-6B47-BD46-AB6C-64667C7E2D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0254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B2F598-35FB-4D45-94F7-DE4A4F29AD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Felsőoktatási Szakképzés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E7AB306-F30A-5C48-9109-6DCCA5499E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2018.11.26.</a:t>
            </a:r>
          </a:p>
        </p:txBody>
      </p:sp>
    </p:spTree>
    <p:extLst>
      <p:ext uri="{BB962C8B-B14F-4D97-AF65-F5344CB8AC3E}">
        <p14:creationId xmlns:p14="http://schemas.microsoft.com/office/powerpoint/2010/main" val="364845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3FF1FF-2104-F94B-AA58-BBCD06ACB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Milyen vállalati feladatokat látnak el ?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DFF6F16-08FC-F74F-9C2F-1BF513226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hu-HU" dirty="0"/>
              <a:t>Tervek felülvizsgálata,</a:t>
            </a:r>
          </a:p>
          <a:p>
            <a:pPr lvl="0"/>
            <a:r>
              <a:rPr lang="hu-HU" dirty="0"/>
              <a:t>Beszállítóktól és alvállalkozóktól ajánlatok bekérése,</a:t>
            </a:r>
          </a:p>
          <a:p>
            <a:pPr lvl="0"/>
            <a:r>
              <a:rPr lang="hu-HU" dirty="0"/>
              <a:t>Ajánlatokhoz költségvetés készítése, ajánlat adás,</a:t>
            </a:r>
          </a:p>
          <a:p>
            <a:pPr lvl="0"/>
            <a:r>
              <a:rPr lang="hu-HU" dirty="0"/>
              <a:t>Speciális anyagokhoz beszállítók keresése és az ilyen anyagok megrendelése,</a:t>
            </a:r>
          </a:p>
          <a:p>
            <a:pPr lvl="0"/>
            <a:r>
              <a:rPr lang="hu-HU" dirty="0"/>
              <a:t>Partnerekkel kapcsolattartás, egyeztetés,</a:t>
            </a:r>
          </a:p>
          <a:p>
            <a:pPr lvl="0"/>
            <a:r>
              <a:rPr lang="hu-HU" dirty="0"/>
              <a:t>Új munka kezdésénél a csoportvezetőkkel a projekt ismertetése, a feladatok kiosztása,</a:t>
            </a:r>
          </a:p>
          <a:p>
            <a:pPr lvl="0"/>
            <a:r>
              <a:rPr lang="hu-HU" dirty="0"/>
              <a:t>A munkafolyamatok ellenőrzése, a csoportvezetők munkájának segítése szakmai iránymutatással, tanácsadással,</a:t>
            </a:r>
          </a:p>
          <a:p>
            <a:pPr lvl="0"/>
            <a:r>
              <a:rPr lang="hu-HU" dirty="0"/>
              <a:t>Elkészült munkákról felmérés készítése és annak egyeztetése a megrendelővel,</a:t>
            </a:r>
          </a:p>
          <a:p>
            <a:pPr lvl="0"/>
            <a:r>
              <a:rPr lang="hu-HU" dirty="0"/>
              <a:t>Képességétől függően részben, vagy teljes hatáskörrel közreműködés az anyag- és eszközgazdálkodásban,</a:t>
            </a:r>
          </a:p>
          <a:p>
            <a:pPr lvl="0"/>
            <a:r>
              <a:rPr lang="hu-HU" dirty="0"/>
              <a:t>Átlátja, szervezi a munka-, baleset-, és tűzvédelmi feladatokat, a minőségirányításban,</a:t>
            </a:r>
          </a:p>
          <a:p>
            <a:pPr lvl="0"/>
            <a:r>
              <a:rPr lang="hu-HU" dirty="0"/>
              <a:t>A munkaterületek ellenőrzése,</a:t>
            </a:r>
          </a:p>
          <a:p>
            <a:pPr lvl="0"/>
            <a:r>
              <a:rPr lang="hu-HU" dirty="0"/>
              <a:t>A menedzsment részére döntés előkészítő anyagok összeállítása,</a:t>
            </a:r>
          </a:p>
          <a:p>
            <a:pPr lvl="0"/>
            <a:r>
              <a:rPr lang="hu-HU" dirty="0"/>
              <a:t>Pályázatokhoz anyagok összeállítása,</a:t>
            </a:r>
          </a:p>
          <a:p>
            <a:pPr lvl="0"/>
            <a:r>
              <a:rPr lang="hu-HU" dirty="0"/>
              <a:t>Közreműködés a munkaügyi, pénzügyi, adóügyi, stb. anyagok, mérési jegyzőkönyvek elkészítésében, összeállításában,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361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9875AB-B3ED-4745-8C84-9D682C7F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Mit látunk ebből? – 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5B32EF-CD3F-BB4F-ADAC-CB77AE99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i="1" dirty="0"/>
              <a:t>A vállalatok </a:t>
            </a:r>
            <a:r>
              <a:rPr lang="hu-HU" b="1" i="1" u="sng" dirty="0"/>
              <a:t>gyakorlati tapasztalatot</a:t>
            </a:r>
            <a:r>
              <a:rPr lang="hu-HU" b="1" i="1" dirty="0"/>
              <a:t> igénylő munkakörökben foglalkoztatják a felsőoktatási szakképzésben végzetteket. </a:t>
            </a:r>
          </a:p>
          <a:p>
            <a:pPr marL="0" indent="0">
              <a:buNone/>
            </a:pPr>
            <a:endParaRPr lang="hu-HU" dirty="0"/>
          </a:p>
          <a:p>
            <a:pPr algn="just"/>
            <a:r>
              <a:rPr lang="hu-HU" b="1" i="1" dirty="0"/>
              <a:t>Ezzel a kezdeményezés elérte célját, hiszen a </a:t>
            </a:r>
            <a:r>
              <a:rPr lang="hu-HU" dirty="0"/>
              <a:t>felsőoktatási szakképzés célja gyakorlatorientált képzés, amelynek során legalább félév egybefüggő szakmai gyakorlatot kell megszervezni a felsőoktatási intézménynek. Az így megszerzett gyakorlat segíti a munka világába történő beilleszkedést.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053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9875AB-B3ED-4745-8C84-9D682C7F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Mit látunk ebből? – 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5B32EF-CD3F-BB4F-ADAC-CB77AE99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i="1" dirty="0"/>
              <a:t>A vállalatok </a:t>
            </a:r>
            <a:r>
              <a:rPr lang="hu-HU" b="1" i="1" u="sng" dirty="0"/>
              <a:t>keresik a helyét</a:t>
            </a:r>
            <a:r>
              <a:rPr lang="hu-HU" b="1" i="1" dirty="0"/>
              <a:t> a végzettség iránti igénynek, nincs kialakult gyakorlata a végzettséghez köthető munkaköröknek.</a:t>
            </a:r>
            <a:endParaRPr lang="hu-HU" dirty="0"/>
          </a:p>
          <a:p>
            <a:pPr algn="just"/>
            <a:r>
              <a:rPr lang="hu-HU" dirty="0"/>
              <a:t>Hagyományosan a vállalatok </a:t>
            </a:r>
            <a:r>
              <a:rPr lang="hu-HU" b="1" dirty="0"/>
              <a:t>vagy</a:t>
            </a:r>
            <a:r>
              <a:rPr lang="hu-HU" dirty="0"/>
              <a:t> magasan kvalifikált technikust </a:t>
            </a:r>
            <a:r>
              <a:rPr lang="hu-HU" b="1" dirty="0"/>
              <a:t>vagy</a:t>
            </a:r>
            <a:r>
              <a:rPr lang="hu-HU" dirty="0"/>
              <a:t> felsőfokú végzettséggel azaz diplomával rendelkező munkavállalót használtak ilyen feladatok ellátására. A jelenlegi felsőoktatási szakképzéssel kapcsolatos jelzések alapján a vállalkozások még nem is ismerik, </a:t>
            </a:r>
            <a:r>
              <a:rPr lang="hu-HU" b="1" dirty="0"/>
              <a:t>nem különült el számukra,</a:t>
            </a:r>
            <a:r>
              <a:rPr lang="hu-HU" dirty="0"/>
              <a:t> hogy milyen szintet képvisel ez a szintű képzés, illetve milyen tudással rendelkezik egy-egy végzett szakember. A felsőoktatási szakképzésben szerzett végzettségi szintet a technikusi és a mérnöki szint közé illesztik.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814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9875AB-B3ED-4745-8C84-9D682C7F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Mit látunk ebből? – III.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5B32EF-CD3F-BB4F-ADAC-CB77AE99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i="1" dirty="0"/>
              <a:t>A vállalatok </a:t>
            </a:r>
            <a:r>
              <a:rPr lang="hu-HU" b="1" i="1" u="sng" dirty="0"/>
              <a:t>keresik a bérezés beállását is. </a:t>
            </a:r>
            <a:endParaRPr lang="hu-HU" dirty="0"/>
          </a:p>
          <a:p>
            <a:pPr algn="just"/>
            <a:r>
              <a:rPr lang="hu-HU" b="1" i="1" dirty="0"/>
              <a:t>A </a:t>
            </a:r>
            <a:r>
              <a:rPr lang="hu-HU" dirty="0"/>
              <a:t>felsőoktatási szakképzésben szerzett végzettség a felsőoktatásról szóló törvény szerint nem minősül felsőfokú végzettségnek, viszont felsőoktatási lévén, mégis magasabb szintű, mint egy középfokú (technikusi) végzettség. A végzettség szerint tehát magasabb kompenzáció adódhat, mint a középfokú végzetséggel bíró technikusoknál – a mai munkaerőpiaci kereslet inkább a gyakorlatiasabb technikusi szintre szavaz.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37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9875AB-B3ED-4745-8C84-9D682C7F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Merre tovább?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5B32EF-CD3F-BB4F-ADAC-CB77AE992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u-HU" b="1" i="1" dirty="0"/>
              <a:t>A termelő-szolgáltató szférában dolgozó vállalatoknak a gyakorlat-orientált képzésben részt vettek iránti igénye folyamatos – ez mindenképpen alátámasztja hasonló képzések létjogosultságát.</a:t>
            </a:r>
            <a:endParaRPr lang="hu-HU" dirty="0"/>
          </a:p>
          <a:p>
            <a:pPr marL="0" indent="0">
              <a:buNone/>
            </a:pPr>
            <a:r>
              <a:rPr lang="hu-HU" b="1" i="1" dirty="0"/>
              <a:t> </a:t>
            </a:r>
            <a:endParaRPr lang="hu-HU" dirty="0"/>
          </a:p>
          <a:p>
            <a:pPr lvl="0"/>
            <a:r>
              <a:rPr lang="hu-HU" b="1" i="1" dirty="0"/>
              <a:t>Egy szakképzési forma akkor sikeres, ha az általa kínált kompetenciák a vállalati fogadó oldal felé is érzékelhetően </a:t>
            </a:r>
            <a:r>
              <a:rPr lang="hu-HU" b="1" i="1" dirty="0" err="1"/>
              <a:t>megkülönböztethetőek</a:t>
            </a:r>
            <a:r>
              <a:rPr lang="hu-HU" b="1" i="1" dirty="0"/>
              <a:t> a többi szinttől. </a:t>
            </a:r>
            <a:br>
              <a:rPr lang="hu-HU" b="1" i="1" dirty="0"/>
            </a:br>
            <a:br>
              <a:rPr lang="hu-HU" b="1" i="1" dirty="0"/>
            </a:br>
            <a:r>
              <a:rPr lang="hu-HU" b="1" i="1" dirty="0"/>
              <a:t>Ennek a képzésnek a középfokú technikusi és a felsőfokú alapképzést között kell megtalálnia és kivívnia a helyét - és a vállalat számára hozzáadott értéket teremtenie.</a:t>
            </a:r>
            <a:endParaRPr lang="hu-HU" dirty="0"/>
          </a:p>
          <a:p>
            <a:endParaRPr lang="hu-HU" dirty="0"/>
          </a:p>
          <a:p>
            <a:pPr lvl="0"/>
            <a:r>
              <a:rPr lang="hu-HU" b="1" i="1" dirty="0"/>
              <a:t>Amennyiben a felsőoktatás szereplői ilyen irányban fejlesztik a felsőoktatási szakképzést, a vállalatok hagyományosan partnerek tudnak lenni az útkeresésben. 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893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387</Words>
  <Application>Microsoft Macintosh PowerPoint</Application>
  <PresentationFormat>Szélesvásznú</PresentationFormat>
  <Paragraphs>33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Office-téma</vt:lpstr>
      <vt:lpstr>Felsőoktatási Szakképzés</vt:lpstr>
      <vt:lpstr>Milyen vállalati feladatokat látnak el ? </vt:lpstr>
      <vt:lpstr>Mit látunk ebből? – I.</vt:lpstr>
      <vt:lpstr>Mit látunk ebből? – II.</vt:lpstr>
      <vt:lpstr>Mit látunk ebből? – III.</vt:lpstr>
      <vt:lpstr>Merre tovább?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Felsőoktatási Szakképzés</dc:title>
  <dc:creator>Thernesz Artur</dc:creator>
  <cp:lastModifiedBy>Thernesz Artur</cp:lastModifiedBy>
  <cp:revision>1</cp:revision>
  <dcterms:created xsi:type="dcterms:W3CDTF">2018-11-26T09:50:48Z</dcterms:created>
  <dcterms:modified xsi:type="dcterms:W3CDTF">2018-11-26T09:58:03Z</dcterms:modified>
</cp:coreProperties>
</file>