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59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2E889-7E0C-4679-8B65-6C180E4975CF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D6B447D-8487-4026-8753-0865DFC336AE}">
      <dgm:prSet phldrT="[Szöveg]"/>
      <dgm:spPr/>
      <dgm:t>
        <a:bodyPr/>
        <a:lstStyle/>
        <a:p>
          <a:r>
            <a:rPr lang="hu-HU" dirty="0" smtClean="0"/>
            <a:t>Vállalatok</a:t>
          </a:r>
          <a:endParaRPr lang="en-US" dirty="0"/>
        </a:p>
      </dgm:t>
    </dgm:pt>
    <dgm:pt modelId="{240E2545-81A3-495A-8ECB-3291AE5E853F}" type="parTrans" cxnId="{E0699D1C-AD06-4F05-AC3B-668D42B99619}">
      <dgm:prSet/>
      <dgm:spPr/>
      <dgm:t>
        <a:bodyPr/>
        <a:lstStyle/>
        <a:p>
          <a:endParaRPr lang="en-US"/>
        </a:p>
      </dgm:t>
    </dgm:pt>
    <dgm:pt modelId="{E59603CD-AA42-4002-8556-618D626458E1}" type="sibTrans" cxnId="{E0699D1C-AD06-4F05-AC3B-668D42B99619}">
      <dgm:prSet/>
      <dgm:spPr/>
      <dgm:t>
        <a:bodyPr/>
        <a:lstStyle/>
        <a:p>
          <a:endParaRPr lang="en-US"/>
        </a:p>
      </dgm:t>
    </dgm:pt>
    <dgm:pt modelId="{641D8864-8B60-47EE-B2E3-2C11E954867F}">
      <dgm:prSet phldrT="[Szöveg]"/>
      <dgm:spPr/>
      <dgm:t>
        <a:bodyPr/>
        <a:lstStyle/>
        <a:p>
          <a:r>
            <a:rPr lang="hu-HU" dirty="0" smtClean="0"/>
            <a:t>Egyetemek</a:t>
          </a:r>
          <a:endParaRPr lang="en-US" dirty="0"/>
        </a:p>
      </dgm:t>
    </dgm:pt>
    <dgm:pt modelId="{F611657D-42C5-4D7A-AB0D-8B9B92DD53CA}" type="parTrans" cxnId="{373E71E0-E8CA-4772-B34C-E8C8F4F8F2E1}">
      <dgm:prSet/>
      <dgm:spPr/>
      <dgm:t>
        <a:bodyPr/>
        <a:lstStyle/>
        <a:p>
          <a:endParaRPr lang="en-US"/>
        </a:p>
      </dgm:t>
    </dgm:pt>
    <dgm:pt modelId="{7F62CD1A-0ED7-4866-9F0E-96B6FDBD8D09}" type="sibTrans" cxnId="{373E71E0-E8CA-4772-B34C-E8C8F4F8F2E1}">
      <dgm:prSet/>
      <dgm:spPr/>
      <dgm:t>
        <a:bodyPr/>
        <a:lstStyle/>
        <a:p>
          <a:endParaRPr lang="en-US"/>
        </a:p>
      </dgm:t>
    </dgm:pt>
    <dgm:pt modelId="{BD8C34B6-600C-4E39-B209-4FA17FD9AFEA}">
      <dgm:prSet phldrT="[Szöveg]"/>
      <dgm:spPr/>
      <dgm:t>
        <a:bodyPr/>
        <a:lstStyle/>
        <a:p>
          <a:r>
            <a:rPr lang="hu-HU" dirty="0" smtClean="0"/>
            <a:t>Középiskolák</a:t>
          </a:r>
          <a:endParaRPr lang="en-US" dirty="0"/>
        </a:p>
      </dgm:t>
    </dgm:pt>
    <dgm:pt modelId="{E24C9C85-E11F-423C-B828-3C1554080E73}" type="parTrans" cxnId="{80AD78F4-A414-4542-9D06-8507711F2133}">
      <dgm:prSet/>
      <dgm:spPr/>
      <dgm:t>
        <a:bodyPr/>
        <a:lstStyle/>
        <a:p>
          <a:endParaRPr lang="en-US"/>
        </a:p>
      </dgm:t>
    </dgm:pt>
    <dgm:pt modelId="{C9079418-3526-4A3B-AA0E-FF3E7FE979A6}" type="sibTrans" cxnId="{80AD78F4-A414-4542-9D06-8507711F2133}">
      <dgm:prSet/>
      <dgm:spPr/>
      <dgm:t>
        <a:bodyPr/>
        <a:lstStyle/>
        <a:p>
          <a:endParaRPr lang="en-US"/>
        </a:p>
      </dgm:t>
    </dgm:pt>
    <dgm:pt modelId="{C44B800C-02DB-4BAC-A45C-612EA7DDFD15}">
      <dgm:prSet phldrT="[Szöveg]"/>
      <dgm:spPr/>
      <dgm:t>
        <a:bodyPr/>
        <a:lstStyle/>
        <a:p>
          <a:r>
            <a:rPr lang="hu-HU" dirty="0" smtClean="0"/>
            <a:t>Főiskolák</a:t>
          </a:r>
          <a:endParaRPr lang="en-US" dirty="0"/>
        </a:p>
      </dgm:t>
    </dgm:pt>
    <dgm:pt modelId="{F77A844E-0099-4B72-AAF0-11326F670009}" type="parTrans" cxnId="{7F6147FA-6B15-48F3-A49B-CBBC15832E49}">
      <dgm:prSet/>
      <dgm:spPr/>
      <dgm:t>
        <a:bodyPr/>
        <a:lstStyle/>
        <a:p>
          <a:endParaRPr lang="en-US"/>
        </a:p>
      </dgm:t>
    </dgm:pt>
    <dgm:pt modelId="{493DA42E-1862-4B06-A078-47B568A08E0D}" type="sibTrans" cxnId="{7F6147FA-6B15-48F3-A49B-CBBC15832E49}">
      <dgm:prSet/>
      <dgm:spPr/>
      <dgm:t>
        <a:bodyPr/>
        <a:lstStyle/>
        <a:p>
          <a:endParaRPr lang="en-US"/>
        </a:p>
      </dgm:t>
    </dgm:pt>
    <dgm:pt modelId="{0A4CF7A9-0B39-440E-853B-B94193AF8E97}">
      <dgm:prSet phldrT="[Szöveg]"/>
      <dgm:spPr/>
      <dgm:t>
        <a:bodyPr/>
        <a:lstStyle/>
        <a:p>
          <a:r>
            <a:rPr lang="hu-HU" dirty="0" smtClean="0"/>
            <a:t>Továbbképző intézmények</a:t>
          </a:r>
          <a:endParaRPr lang="en-US" dirty="0"/>
        </a:p>
      </dgm:t>
    </dgm:pt>
    <dgm:pt modelId="{62A8C959-22D2-4ED7-9E0B-6993851E3E74}" type="parTrans" cxnId="{7E5A6C94-B8A4-4957-B51F-A64AFB694587}">
      <dgm:prSet/>
      <dgm:spPr/>
      <dgm:t>
        <a:bodyPr/>
        <a:lstStyle/>
        <a:p>
          <a:endParaRPr lang="en-US"/>
        </a:p>
      </dgm:t>
    </dgm:pt>
    <dgm:pt modelId="{C6748B47-5E1B-4D4B-B1A6-CBDC0A1E0180}" type="sibTrans" cxnId="{7E5A6C94-B8A4-4957-B51F-A64AFB694587}">
      <dgm:prSet/>
      <dgm:spPr/>
      <dgm:t>
        <a:bodyPr/>
        <a:lstStyle/>
        <a:p>
          <a:endParaRPr lang="en-US"/>
        </a:p>
      </dgm:t>
    </dgm:pt>
    <dgm:pt modelId="{4C7B6D0C-24FE-4BB3-AE0C-EB077F4F1195}">
      <dgm:prSet phldrT="[Szöveg]"/>
      <dgm:spPr/>
      <dgm:t>
        <a:bodyPr/>
        <a:lstStyle/>
        <a:p>
          <a:r>
            <a:rPr lang="hu-HU" dirty="0" smtClean="0"/>
            <a:t>Felnőtt képző intézmények</a:t>
          </a:r>
          <a:endParaRPr lang="en-US" dirty="0"/>
        </a:p>
      </dgm:t>
    </dgm:pt>
    <dgm:pt modelId="{C1DF35C5-BA21-4965-AAB7-B763CD2FF9AB}" type="parTrans" cxnId="{2D3DB212-FED9-4983-A9CE-5763D07C8124}">
      <dgm:prSet/>
      <dgm:spPr/>
      <dgm:t>
        <a:bodyPr/>
        <a:lstStyle/>
        <a:p>
          <a:endParaRPr lang="en-US"/>
        </a:p>
      </dgm:t>
    </dgm:pt>
    <dgm:pt modelId="{B8A14781-E9AF-4C45-A46A-23F8A0430ACD}" type="sibTrans" cxnId="{2D3DB212-FED9-4983-A9CE-5763D07C8124}">
      <dgm:prSet/>
      <dgm:spPr/>
      <dgm:t>
        <a:bodyPr/>
        <a:lstStyle/>
        <a:p>
          <a:endParaRPr lang="en-US"/>
        </a:p>
      </dgm:t>
    </dgm:pt>
    <dgm:pt modelId="{16A96BEA-E30B-4F7E-B6D6-2AB93175C539}">
      <dgm:prSet phldrT="[Szöveg]"/>
      <dgm:spPr/>
      <dgm:t>
        <a:bodyPr/>
        <a:lstStyle/>
        <a:p>
          <a:r>
            <a:rPr lang="hu-HU" dirty="0" smtClean="0"/>
            <a:t>Alkalmazott tudományok egyetemek</a:t>
          </a:r>
          <a:endParaRPr lang="en-US" dirty="0"/>
        </a:p>
      </dgm:t>
    </dgm:pt>
    <dgm:pt modelId="{EFEAD7A4-9E32-403F-BB2A-7D0AEDFD2FD1}" type="parTrans" cxnId="{EE3A3076-208A-46EF-8B91-AADCB1C0B471}">
      <dgm:prSet/>
      <dgm:spPr/>
      <dgm:t>
        <a:bodyPr/>
        <a:lstStyle/>
        <a:p>
          <a:endParaRPr lang="en-US"/>
        </a:p>
      </dgm:t>
    </dgm:pt>
    <dgm:pt modelId="{049434B5-1074-4314-A98E-DE0222743781}" type="sibTrans" cxnId="{EE3A3076-208A-46EF-8B91-AADCB1C0B471}">
      <dgm:prSet/>
      <dgm:spPr/>
      <dgm:t>
        <a:bodyPr/>
        <a:lstStyle/>
        <a:p>
          <a:endParaRPr lang="en-US"/>
        </a:p>
      </dgm:t>
    </dgm:pt>
    <dgm:pt modelId="{B5DA9599-BAB2-4F6C-996A-E2795A0B972E}" type="pres">
      <dgm:prSet presAssocID="{C462E889-7E0C-4679-8B65-6C180E4975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9F3C9C17-5755-4470-9CB9-2F63AA86D5A1}" type="pres">
      <dgm:prSet presAssocID="{1D6B447D-8487-4026-8753-0865DFC336A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hu-HU"/>
        </a:p>
      </dgm:t>
    </dgm:pt>
    <dgm:pt modelId="{73C0103F-D24C-44F6-A96E-CC79A5A9CA49}" type="pres">
      <dgm:prSet presAssocID="{641D8864-8B60-47EE-B2E3-2C11E954867F}" presName="Accent1" presStyleCnt="0"/>
      <dgm:spPr/>
    </dgm:pt>
    <dgm:pt modelId="{4671CD36-2A5B-4A90-A120-11E6C7407E5B}" type="pres">
      <dgm:prSet presAssocID="{641D8864-8B60-47EE-B2E3-2C11E954867F}" presName="Accent" presStyleLbl="bgShp" presStyleIdx="0" presStyleCnt="6"/>
      <dgm:spPr/>
    </dgm:pt>
    <dgm:pt modelId="{21A89C03-D43F-4FFA-B555-2E998F93A120}" type="pres">
      <dgm:prSet presAssocID="{641D8864-8B60-47EE-B2E3-2C11E954867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F6465B-2D58-44F5-BB44-9E7673ED49D4}" type="pres">
      <dgm:prSet presAssocID="{BD8C34B6-600C-4E39-B209-4FA17FD9AFEA}" presName="Accent2" presStyleCnt="0"/>
      <dgm:spPr/>
    </dgm:pt>
    <dgm:pt modelId="{E7B9BF1A-F67D-4AAB-BAB7-4757D638729F}" type="pres">
      <dgm:prSet presAssocID="{BD8C34B6-600C-4E39-B209-4FA17FD9AFEA}" presName="Accent" presStyleLbl="bgShp" presStyleIdx="1" presStyleCnt="6"/>
      <dgm:spPr/>
    </dgm:pt>
    <dgm:pt modelId="{DFD02668-12E7-416B-B0FE-CD9EA22C6D3D}" type="pres">
      <dgm:prSet presAssocID="{BD8C34B6-600C-4E39-B209-4FA17FD9AFE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B9B5A9-70DE-475C-AF2C-17B46A500DCA}" type="pres">
      <dgm:prSet presAssocID="{C44B800C-02DB-4BAC-A45C-612EA7DDFD15}" presName="Accent3" presStyleCnt="0"/>
      <dgm:spPr/>
    </dgm:pt>
    <dgm:pt modelId="{B6B59607-9679-4509-8BA2-531607221AC6}" type="pres">
      <dgm:prSet presAssocID="{C44B800C-02DB-4BAC-A45C-612EA7DDFD15}" presName="Accent" presStyleLbl="bgShp" presStyleIdx="2" presStyleCnt="6"/>
      <dgm:spPr/>
    </dgm:pt>
    <dgm:pt modelId="{0166C05B-B24B-4930-997D-8D3F03768F0C}" type="pres">
      <dgm:prSet presAssocID="{C44B800C-02DB-4BAC-A45C-612EA7DDFD1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BFB76E-0E76-4651-A2C3-7650511B2CFA}" type="pres">
      <dgm:prSet presAssocID="{0A4CF7A9-0B39-440E-853B-B94193AF8E97}" presName="Accent4" presStyleCnt="0"/>
      <dgm:spPr/>
    </dgm:pt>
    <dgm:pt modelId="{7F6DC035-E671-4989-AF62-F8B4402AC9A2}" type="pres">
      <dgm:prSet presAssocID="{0A4CF7A9-0B39-440E-853B-B94193AF8E97}" presName="Accent" presStyleLbl="bgShp" presStyleIdx="3" presStyleCnt="6"/>
      <dgm:spPr/>
    </dgm:pt>
    <dgm:pt modelId="{CDE79344-5E11-44E5-BF39-02B5C2B33C81}" type="pres">
      <dgm:prSet presAssocID="{0A4CF7A9-0B39-440E-853B-B94193AF8E9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5BA116-5751-462B-BC6D-A7832B58769E}" type="pres">
      <dgm:prSet presAssocID="{4C7B6D0C-24FE-4BB3-AE0C-EB077F4F1195}" presName="Accent5" presStyleCnt="0"/>
      <dgm:spPr/>
    </dgm:pt>
    <dgm:pt modelId="{593E7E33-CB49-4487-B8E3-56129E582F65}" type="pres">
      <dgm:prSet presAssocID="{4C7B6D0C-24FE-4BB3-AE0C-EB077F4F1195}" presName="Accent" presStyleLbl="bgShp" presStyleIdx="4" presStyleCnt="6"/>
      <dgm:spPr/>
    </dgm:pt>
    <dgm:pt modelId="{CFC47DD2-7BC4-49AE-9DC6-B663B603753C}" type="pres">
      <dgm:prSet presAssocID="{4C7B6D0C-24FE-4BB3-AE0C-EB077F4F119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A20ABE-F801-4581-AF3F-DCB9E34B0E21}" type="pres">
      <dgm:prSet presAssocID="{16A96BEA-E30B-4F7E-B6D6-2AB93175C539}" presName="Accent6" presStyleCnt="0"/>
      <dgm:spPr/>
    </dgm:pt>
    <dgm:pt modelId="{E65501F9-F199-49A8-B6BF-7AC419AB632D}" type="pres">
      <dgm:prSet presAssocID="{16A96BEA-E30B-4F7E-B6D6-2AB93175C539}" presName="Accent" presStyleLbl="bgShp" presStyleIdx="5" presStyleCnt="6"/>
      <dgm:spPr/>
    </dgm:pt>
    <dgm:pt modelId="{101E6594-13B0-4C01-8595-71105CFFC738}" type="pres">
      <dgm:prSet presAssocID="{16A96BEA-E30B-4F7E-B6D6-2AB93175C53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CAE0DEF-A26A-42D4-9DEA-B0A18282BF43}" type="presOf" srcId="{1D6B447D-8487-4026-8753-0865DFC336AE}" destId="{9F3C9C17-5755-4470-9CB9-2F63AA86D5A1}" srcOrd="0" destOrd="0" presId="urn:microsoft.com/office/officeart/2011/layout/HexagonRadial"/>
    <dgm:cxn modelId="{04879E99-8634-4938-9197-36FCE21F8ED9}" type="presOf" srcId="{0A4CF7A9-0B39-440E-853B-B94193AF8E97}" destId="{CDE79344-5E11-44E5-BF39-02B5C2B33C81}" srcOrd="0" destOrd="0" presId="urn:microsoft.com/office/officeart/2011/layout/HexagonRadial"/>
    <dgm:cxn modelId="{5F186258-1122-4D03-AC3C-A95656894927}" type="presOf" srcId="{641D8864-8B60-47EE-B2E3-2C11E954867F}" destId="{21A89C03-D43F-4FFA-B555-2E998F93A120}" srcOrd="0" destOrd="0" presId="urn:microsoft.com/office/officeart/2011/layout/HexagonRadial"/>
    <dgm:cxn modelId="{B3CC7F90-1687-47A2-8053-45F7BBC805C9}" type="presOf" srcId="{C44B800C-02DB-4BAC-A45C-612EA7DDFD15}" destId="{0166C05B-B24B-4930-997D-8D3F03768F0C}" srcOrd="0" destOrd="0" presId="urn:microsoft.com/office/officeart/2011/layout/HexagonRadial"/>
    <dgm:cxn modelId="{77A8DD80-6260-4102-8696-37222D33F8B9}" type="presOf" srcId="{16A96BEA-E30B-4F7E-B6D6-2AB93175C539}" destId="{101E6594-13B0-4C01-8595-71105CFFC738}" srcOrd="0" destOrd="0" presId="urn:microsoft.com/office/officeart/2011/layout/HexagonRadial"/>
    <dgm:cxn modelId="{7E5A6C94-B8A4-4957-B51F-A64AFB694587}" srcId="{1D6B447D-8487-4026-8753-0865DFC336AE}" destId="{0A4CF7A9-0B39-440E-853B-B94193AF8E97}" srcOrd="3" destOrd="0" parTransId="{62A8C959-22D2-4ED7-9E0B-6993851E3E74}" sibTransId="{C6748B47-5E1B-4D4B-B1A6-CBDC0A1E0180}"/>
    <dgm:cxn modelId="{80AD78F4-A414-4542-9D06-8507711F2133}" srcId="{1D6B447D-8487-4026-8753-0865DFC336AE}" destId="{BD8C34B6-600C-4E39-B209-4FA17FD9AFEA}" srcOrd="1" destOrd="0" parTransId="{E24C9C85-E11F-423C-B828-3C1554080E73}" sibTransId="{C9079418-3526-4A3B-AA0E-FF3E7FE979A6}"/>
    <dgm:cxn modelId="{2D3DB212-FED9-4983-A9CE-5763D07C8124}" srcId="{1D6B447D-8487-4026-8753-0865DFC336AE}" destId="{4C7B6D0C-24FE-4BB3-AE0C-EB077F4F1195}" srcOrd="4" destOrd="0" parTransId="{C1DF35C5-BA21-4965-AAB7-B763CD2FF9AB}" sibTransId="{B8A14781-E9AF-4C45-A46A-23F8A0430ACD}"/>
    <dgm:cxn modelId="{E0699D1C-AD06-4F05-AC3B-668D42B99619}" srcId="{C462E889-7E0C-4679-8B65-6C180E4975CF}" destId="{1D6B447D-8487-4026-8753-0865DFC336AE}" srcOrd="0" destOrd="0" parTransId="{240E2545-81A3-495A-8ECB-3291AE5E853F}" sibTransId="{E59603CD-AA42-4002-8556-618D626458E1}"/>
    <dgm:cxn modelId="{B88684E7-E281-4603-8BBF-7D3D0DEA66C6}" type="presOf" srcId="{C462E889-7E0C-4679-8B65-6C180E4975CF}" destId="{B5DA9599-BAB2-4F6C-996A-E2795A0B972E}" srcOrd="0" destOrd="0" presId="urn:microsoft.com/office/officeart/2011/layout/HexagonRadial"/>
    <dgm:cxn modelId="{373E71E0-E8CA-4772-B34C-E8C8F4F8F2E1}" srcId="{1D6B447D-8487-4026-8753-0865DFC336AE}" destId="{641D8864-8B60-47EE-B2E3-2C11E954867F}" srcOrd="0" destOrd="0" parTransId="{F611657D-42C5-4D7A-AB0D-8B9B92DD53CA}" sibTransId="{7F62CD1A-0ED7-4866-9F0E-96B6FDBD8D09}"/>
    <dgm:cxn modelId="{A1A08FE4-1B10-498D-890D-D2CFF036AC99}" type="presOf" srcId="{BD8C34B6-600C-4E39-B209-4FA17FD9AFEA}" destId="{DFD02668-12E7-416B-B0FE-CD9EA22C6D3D}" srcOrd="0" destOrd="0" presId="urn:microsoft.com/office/officeart/2011/layout/HexagonRadial"/>
    <dgm:cxn modelId="{EE3A3076-208A-46EF-8B91-AADCB1C0B471}" srcId="{1D6B447D-8487-4026-8753-0865DFC336AE}" destId="{16A96BEA-E30B-4F7E-B6D6-2AB93175C539}" srcOrd="5" destOrd="0" parTransId="{EFEAD7A4-9E32-403F-BB2A-7D0AEDFD2FD1}" sibTransId="{049434B5-1074-4314-A98E-DE0222743781}"/>
    <dgm:cxn modelId="{354015C9-08F0-4531-8739-7ED102E5477E}" type="presOf" srcId="{4C7B6D0C-24FE-4BB3-AE0C-EB077F4F1195}" destId="{CFC47DD2-7BC4-49AE-9DC6-B663B603753C}" srcOrd="0" destOrd="0" presId="urn:microsoft.com/office/officeart/2011/layout/HexagonRadial"/>
    <dgm:cxn modelId="{7F6147FA-6B15-48F3-A49B-CBBC15832E49}" srcId="{1D6B447D-8487-4026-8753-0865DFC336AE}" destId="{C44B800C-02DB-4BAC-A45C-612EA7DDFD15}" srcOrd="2" destOrd="0" parTransId="{F77A844E-0099-4B72-AAF0-11326F670009}" sibTransId="{493DA42E-1862-4B06-A078-47B568A08E0D}"/>
    <dgm:cxn modelId="{8AB24899-63C6-49FD-A1BE-809A9AEA4F8C}" type="presParOf" srcId="{B5DA9599-BAB2-4F6C-996A-E2795A0B972E}" destId="{9F3C9C17-5755-4470-9CB9-2F63AA86D5A1}" srcOrd="0" destOrd="0" presId="urn:microsoft.com/office/officeart/2011/layout/HexagonRadial"/>
    <dgm:cxn modelId="{8A6477A3-578A-4E82-A77B-F839B7A3A753}" type="presParOf" srcId="{B5DA9599-BAB2-4F6C-996A-E2795A0B972E}" destId="{73C0103F-D24C-44F6-A96E-CC79A5A9CA49}" srcOrd="1" destOrd="0" presId="urn:microsoft.com/office/officeart/2011/layout/HexagonRadial"/>
    <dgm:cxn modelId="{14A79D51-16B7-4370-A8E8-9E415A5CBE57}" type="presParOf" srcId="{73C0103F-D24C-44F6-A96E-CC79A5A9CA49}" destId="{4671CD36-2A5B-4A90-A120-11E6C7407E5B}" srcOrd="0" destOrd="0" presId="urn:microsoft.com/office/officeart/2011/layout/HexagonRadial"/>
    <dgm:cxn modelId="{48CCF89A-7528-4050-A2D8-C57D67D61D1B}" type="presParOf" srcId="{B5DA9599-BAB2-4F6C-996A-E2795A0B972E}" destId="{21A89C03-D43F-4FFA-B555-2E998F93A120}" srcOrd="2" destOrd="0" presId="urn:microsoft.com/office/officeart/2011/layout/HexagonRadial"/>
    <dgm:cxn modelId="{BE18D9BE-B601-49E0-99AF-50A4DA15F4BE}" type="presParOf" srcId="{B5DA9599-BAB2-4F6C-996A-E2795A0B972E}" destId="{96F6465B-2D58-44F5-BB44-9E7673ED49D4}" srcOrd="3" destOrd="0" presId="urn:microsoft.com/office/officeart/2011/layout/HexagonRadial"/>
    <dgm:cxn modelId="{2D50B0D0-E278-4FA3-AB77-B171C4D575FB}" type="presParOf" srcId="{96F6465B-2D58-44F5-BB44-9E7673ED49D4}" destId="{E7B9BF1A-F67D-4AAB-BAB7-4757D638729F}" srcOrd="0" destOrd="0" presId="urn:microsoft.com/office/officeart/2011/layout/HexagonRadial"/>
    <dgm:cxn modelId="{9838DDAD-66C5-49A5-8582-41BFD9F4272C}" type="presParOf" srcId="{B5DA9599-BAB2-4F6C-996A-E2795A0B972E}" destId="{DFD02668-12E7-416B-B0FE-CD9EA22C6D3D}" srcOrd="4" destOrd="0" presId="urn:microsoft.com/office/officeart/2011/layout/HexagonRadial"/>
    <dgm:cxn modelId="{44D6C525-23D3-4A75-B3A0-EF50627E34C8}" type="presParOf" srcId="{B5DA9599-BAB2-4F6C-996A-E2795A0B972E}" destId="{83B9B5A9-70DE-475C-AF2C-17B46A500DCA}" srcOrd="5" destOrd="0" presId="urn:microsoft.com/office/officeart/2011/layout/HexagonRadial"/>
    <dgm:cxn modelId="{7535FB12-15F5-404B-A2ED-1A3AA0D0857E}" type="presParOf" srcId="{83B9B5A9-70DE-475C-AF2C-17B46A500DCA}" destId="{B6B59607-9679-4509-8BA2-531607221AC6}" srcOrd="0" destOrd="0" presId="urn:microsoft.com/office/officeart/2011/layout/HexagonRadial"/>
    <dgm:cxn modelId="{3F00FFE4-A057-4E37-A7E3-DB33F0533FA1}" type="presParOf" srcId="{B5DA9599-BAB2-4F6C-996A-E2795A0B972E}" destId="{0166C05B-B24B-4930-997D-8D3F03768F0C}" srcOrd="6" destOrd="0" presId="urn:microsoft.com/office/officeart/2011/layout/HexagonRadial"/>
    <dgm:cxn modelId="{20BAE949-CF05-4DD2-9120-7E4732F1DAB9}" type="presParOf" srcId="{B5DA9599-BAB2-4F6C-996A-E2795A0B972E}" destId="{7BBFB76E-0E76-4651-A2C3-7650511B2CFA}" srcOrd="7" destOrd="0" presId="urn:microsoft.com/office/officeart/2011/layout/HexagonRadial"/>
    <dgm:cxn modelId="{3FA22300-CD61-430E-91FF-1DDF3D039810}" type="presParOf" srcId="{7BBFB76E-0E76-4651-A2C3-7650511B2CFA}" destId="{7F6DC035-E671-4989-AF62-F8B4402AC9A2}" srcOrd="0" destOrd="0" presId="urn:microsoft.com/office/officeart/2011/layout/HexagonRadial"/>
    <dgm:cxn modelId="{036BCD07-4638-4EB4-A726-CE47DDC580DF}" type="presParOf" srcId="{B5DA9599-BAB2-4F6C-996A-E2795A0B972E}" destId="{CDE79344-5E11-44E5-BF39-02B5C2B33C81}" srcOrd="8" destOrd="0" presId="urn:microsoft.com/office/officeart/2011/layout/HexagonRadial"/>
    <dgm:cxn modelId="{64072A40-D76E-4766-AE91-5E8A8D0AAF85}" type="presParOf" srcId="{B5DA9599-BAB2-4F6C-996A-E2795A0B972E}" destId="{F45BA116-5751-462B-BC6D-A7832B58769E}" srcOrd="9" destOrd="0" presId="urn:microsoft.com/office/officeart/2011/layout/HexagonRadial"/>
    <dgm:cxn modelId="{6277B217-1C3E-4165-83EB-9DF89981D372}" type="presParOf" srcId="{F45BA116-5751-462B-BC6D-A7832B58769E}" destId="{593E7E33-CB49-4487-B8E3-56129E582F65}" srcOrd="0" destOrd="0" presId="urn:microsoft.com/office/officeart/2011/layout/HexagonRadial"/>
    <dgm:cxn modelId="{9173981D-81BA-425F-B115-A8B4348BAC5E}" type="presParOf" srcId="{B5DA9599-BAB2-4F6C-996A-E2795A0B972E}" destId="{CFC47DD2-7BC4-49AE-9DC6-B663B603753C}" srcOrd="10" destOrd="0" presId="urn:microsoft.com/office/officeart/2011/layout/HexagonRadial"/>
    <dgm:cxn modelId="{9090ED86-88A8-42B7-98E2-F9A3FDD20C70}" type="presParOf" srcId="{B5DA9599-BAB2-4F6C-996A-E2795A0B972E}" destId="{52A20ABE-F801-4581-AF3F-DCB9E34B0E21}" srcOrd="11" destOrd="0" presId="urn:microsoft.com/office/officeart/2011/layout/HexagonRadial"/>
    <dgm:cxn modelId="{46E97459-DA01-4B47-8DDE-A150F8042AFF}" type="presParOf" srcId="{52A20ABE-F801-4581-AF3F-DCB9E34B0E21}" destId="{E65501F9-F199-49A8-B6BF-7AC419AB632D}" srcOrd="0" destOrd="0" presId="urn:microsoft.com/office/officeart/2011/layout/HexagonRadial"/>
    <dgm:cxn modelId="{78AB8CF9-3B43-4BDD-8904-B000F3CBF1D6}" type="presParOf" srcId="{B5DA9599-BAB2-4F6C-996A-E2795A0B972E}" destId="{101E6594-13B0-4C01-8595-71105CFFC73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Sugaras hatszögek"/>
  <dgm:desc val="Egy központi gondolat vagy téma köré épülő szekvenciális folyamat megjelenítése. Az ábra legfeljebb 6 darab 2. szintű alakzatot tartalmazhat. Az ábrázolásmód rövid szövegekhez ideális. A meg nem jelenített szövegek nem vesznek el; megfelelő elrendezésre váltva ismét megjelennek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9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4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8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3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0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8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8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D815-DD6B-49C6-8853-69DF6CE293D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8002-7B06-49BF-98EA-D447F2EE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/>
          </a:bodyPr>
          <a:lstStyle/>
          <a:p>
            <a:r>
              <a:rPr lang="hu-HU" dirty="0" smtClean="0"/>
              <a:t>Nemzetközi tapasztalatok a FOSZK típusú képzések helyéről és szerepéről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Felsőoktatási Szakképzési Fórum</a:t>
            </a:r>
          </a:p>
          <a:p>
            <a:r>
              <a:rPr lang="hu-HU" dirty="0" smtClean="0"/>
              <a:t>2018. November 26.</a:t>
            </a:r>
          </a:p>
          <a:p>
            <a:r>
              <a:rPr lang="hu-HU" dirty="0" smtClean="0"/>
              <a:t>Setényi János</a:t>
            </a:r>
          </a:p>
          <a:p>
            <a:r>
              <a:rPr lang="hu-HU" dirty="0" smtClean="0"/>
              <a:t>setenyi@</a:t>
            </a:r>
            <a:r>
              <a:rPr lang="hu-HU" dirty="0" err="1" smtClean="0"/>
              <a:t>expanzio.hu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Kik indíthatnak ilyen képzéseket az </a:t>
            </a:r>
            <a:r>
              <a:rPr lang="hu-HU" sz="3600" dirty="0" err="1" smtClean="0"/>
              <a:t>EHEA-ban</a:t>
            </a:r>
            <a:r>
              <a:rPr lang="hu-HU" sz="3600" dirty="0" smtClean="0"/>
              <a:t>? Sok szereplő, egy partnerség</a:t>
            </a:r>
            <a:endParaRPr lang="en-US" sz="36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2424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52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Hogyan tanulnak a </a:t>
            </a:r>
            <a:r>
              <a:rPr lang="hu-HU" sz="3600" dirty="0" err="1" smtClean="0"/>
              <a:t>FOSZK-ban</a:t>
            </a:r>
            <a:r>
              <a:rPr lang="hu-HU" sz="3600" dirty="0" smtClean="0"/>
              <a:t>? Ez a képzés egy innovációs terület. Ettől vonzó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személyre szabott tanrend 75%</a:t>
            </a:r>
          </a:p>
          <a:p>
            <a:r>
              <a:rPr lang="hu-HU" dirty="0" smtClean="0"/>
              <a:t>nappali és részidős formában egyaránt 70%</a:t>
            </a:r>
          </a:p>
          <a:p>
            <a:r>
              <a:rPr lang="hu-HU" dirty="0" err="1" smtClean="0"/>
              <a:t>blended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42%</a:t>
            </a:r>
          </a:p>
          <a:p>
            <a:r>
              <a:rPr lang="hu-HU" dirty="0" smtClean="0"/>
              <a:t>távoktatásos (ICT) változat is van 41%</a:t>
            </a:r>
          </a:p>
          <a:p>
            <a:r>
              <a:rPr lang="hu-HU" dirty="0" smtClean="0"/>
              <a:t>csak nappali formában 25%</a:t>
            </a:r>
          </a:p>
          <a:p>
            <a:r>
              <a:rPr lang="hu-HU" dirty="0" err="1" smtClean="0"/>
              <a:t>off-campus</a:t>
            </a:r>
            <a:r>
              <a:rPr lang="hu-HU" dirty="0" smtClean="0"/>
              <a:t>, munkahelyi tanulás 16%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sz="1500" dirty="0" err="1" smtClean="0"/>
              <a:t>Kirsch</a:t>
            </a:r>
            <a:r>
              <a:rPr lang="hu-HU" sz="1500" dirty="0" smtClean="0"/>
              <a:t> – </a:t>
            </a:r>
            <a:r>
              <a:rPr lang="hu-HU" sz="1500" dirty="0" err="1" smtClean="0"/>
              <a:t>Bernaaeert</a:t>
            </a:r>
            <a:r>
              <a:rPr lang="hu-HU" sz="1500" dirty="0" smtClean="0"/>
              <a:t>: </a:t>
            </a:r>
            <a:r>
              <a:rPr lang="hu-HU" sz="1500" dirty="0" err="1" smtClean="0"/>
              <a:t>Short</a:t>
            </a:r>
            <a:r>
              <a:rPr lang="hu-HU" sz="1500" dirty="0" smtClean="0"/>
              <a:t> </a:t>
            </a:r>
            <a:r>
              <a:rPr lang="hu-HU" sz="1500" dirty="0" err="1" smtClean="0"/>
              <a:t>Cycle</a:t>
            </a:r>
            <a:r>
              <a:rPr lang="hu-HU" sz="1500" dirty="0" smtClean="0"/>
              <a:t> </a:t>
            </a:r>
            <a:r>
              <a:rPr lang="hu-HU" sz="1500" dirty="0" err="1" smtClean="0"/>
              <a:t>Higher</a:t>
            </a:r>
            <a:r>
              <a:rPr lang="hu-HU" sz="1500" dirty="0" smtClean="0"/>
              <a:t> Education </a:t>
            </a:r>
            <a:r>
              <a:rPr lang="hu-HU" sz="1500" dirty="0" err="1" smtClean="0"/>
              <a:t>in</a:t>
            </a:r>
            <a:r>
              <a:rPr lang="hu-HU" sz="1500" dirty="0" smtClean="0"/>
              <a:t> Europe: </a:t>
            </a:r>
            <a:r>
              <a:rPr lang="hu-HU" sz="1500" dirty="0" err="1" smtClean="0"/>
              <a:t>Level</a:t>
            </a:r>
            <a:r>
              <a:rPr lang="hu-HU" sz="1500" dirty="0" smtClean="0"/>
              <a:t> 5 – The </a:t>
            </a:r>
            <a:r>
              <a:rPr lang="hu-HU" sz="1500" dirty="0" err="1" smtClean="0"/>
              <a:t>Missing</a:t>
            </a:r>
            <a:r>
              <a:rPr lang="hu-HU" sz="1500" dirty="0" smtClean="0"/>
              <a:t> </a:t>
            </a:r>
            <a:r>
              <a:rPr lang="hu-HU" sz="1500" dirty="0" err="1" smtClean="0"/>
              <a:t>LInk</a:t>
            </a:r>
            <a:r>
              <a:rPr lang="hu-HU" sz="1500" dirty="0" smtClean="0"/>
              <a:t>. 2011 EURASHE</a:t>
            </a:r>
            <a:endParaRPr lang="en-US" sz="15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15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2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Hogy kerülnek szakképzések a felsőoktatásba? Megállíthatatlan folyamat.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felvilágosodott abszolutista államok versengése,</a:t>
            </a:r>
          </a:p>
          <a:p>
            <a:r>
              <a:rPr lang="hu-HU" dirty="0" smtClean="0"/>
              <a:t>Az ipari forradalom,</a:t>
            </a:r>
          </a:p>
          <a:p>
            <a:r>
              <a:rPr lang="hu-HU" dirty="0" smtClean="0"/>
              <a:t>A kapitalizmus kialakulása,</a:t>
            </a:r>
          </a:p>
          <a:p>
            <a:r>
              <a:rPr lang="hu-HU" dirty="0" smtClean="0"/>
              <a:t>A tudományos-technikai verseny,</a:t>
            </a:r>
          </a:p>
          <a:p>
            <a:r>
              <a:rPr lang="hu-HU" dirty="0" smtClean="0"/>
              <a:t>A jóléti államok szociálpolitikája,</a:t>
            </a:r>
          </a:p>
          <a:p>
            <a:r>
              <a:rPr lang="hu-HU" dirty="0" smtClean="0"/>
              <a:t>A szakmák presztízsharca,</a:t>
            </a:r>
          </a:p>
          <a:p>
            <a:r>
              <a:rPr lang="hu-HU" dirty="0" smtClean="0"/>
              <a:t>A középosztály fogyasztási szokásai.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9685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38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Mire jó a FOSZK tömegessé válása? Nem intézményi szempontból.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Javítja a társadalmi mobilitást.</a:t>
            </a:r>
          </a:p>
          <a:p>
            <a:pPr algn="just"/>
            <a:r>
              <a:rPr lang="hu-HU" dirty="0" smtClean="0"/>
              <a:t>Ha piacképes a rövidciklusú képzési program, akkor megelőzi a diplomás munkanélküliséget.</a:t>
            </a:r>
          </a:p>
          <a:p>
            <a:pPr algn="just"/>
            <a:r>
              <a:rPr lang="hu-HU" dirty="0" smtClean="0"/>
              <a:t>A felsőoktatási expanzió egyik legolcsóbb módja.</a:t>
            </a:r>
          </a:p>
          <a:p>
            <a:pPr algn="just"/>
            <a:r>
              <a:rPr lang="hu-HU" dirty="0" smtClean="0"/>
              <a:t>Olyan „nem hagyományos” hallgatóknak is sikert nyújt, akik lemorzsolódnának a hagyományos képzésben.</a:t>
            </a:r>
          </a:p>
          <a:p>
            <a:pPr algn="just"/>
            <a:r>
              <a:rPr lang="hu-HU" dirty="0" smtClean="0"/>
              <a:t>A leggyorsabb módja a munkaerő szakmai alkalmazkodásának, rátanulás esetében.</a:t>
            </a:r>
          </a:p>
          <a:p>
            <a:pPr algn="just"/>
            <a:r>
              <a:rPr lang="hu-HU" dirty="0" smtClean="0"/>
              <a:t>Növeli a gazdaság nemzetközi versenyképességét. </a:t>
            </a:r>
          </a:p>
          <a:p>
            <a:pPr marL="0" indent="0" algn="just">
              <a:buNone/>
            </a:pPr>
            <a:endParaRPr lang="hu-HU" sz="1400" dirty="0" smtClean="0"/>
          </a:p>
          <a:p>
            <a:pPr marL="0" indent="0" algn="just">
              <a:buNone/>
            </a:pPr>
            <a:r>
              <a:rPr lang="hu-HU" sz="1400" dirty="0" err="1" smtClean="0"/>
              <a:t>Kirsch</a:t>
            </a:r>
            <a:r>
              <a:rPr lang="hu-HU" sz="1400" dirty="0" smtClean="0"/>
              <a:t> – </a:t>
            </a:r>
            <a:r>
              <a:rPr lang="hu-HU" sz="1400" dirty="0" err="1" smtClean="0"/>
              <a:t>Bernaaeert</a:t>
            </a:r>
            <a:r>
              <a:rPr lang="hu-HU" sz="1400" dirty="0" smtClean="0"/>
              <a:t>: </a:t>
            </a:r>
            <a:r>
              <a:rPr lang="hu-HU" sz="1400" dirty="0" err="1" smtClean="0"/>
              <a:t>Short</a:t>
            </a:r>
            <a:r>
              <a:rPr lang="hu-HU" sz="1400" dirty="0" smtClean="0"/>
              <a:t> </a:t>
            </a:r>
            <a:r>
              <a:rPr lang="hu-HU" sz="1400" dirty="0" err="1" smtClean="0"/>
              <a:t>Cycle</a:t>
            </a:r>
            <a:r>
              <a:rPr lang="hu-HU" sz="1400" dirty="0" smtClean="0"/>
              <a:t> </a:t>
            </a:r>
            <a:r>
              <a:rPr lang="hu-HU" sz="1400" dirty="0" err="1" smtClean="0"/>
              <a:t>Higher</a:t>
            </a:r>
            <a:r>
              <a:rPr lang="hu-HU" sz="1400" dirty="0" smtClean="0"/>
              <a:t> Education </a:t>
            </a:r>
            <a:r>
              <a:rPr lang="hu-HU" sz="1400" dirty="0" err="1" smtClean="0"/>
              <a:t>in</a:t>
            </a:r>
            <a:r>
              <a:rPr lang="hu-HU" sz="1400" dirty="0" smtClean="0"/>
              <a:t> Europe: </a:t>
            </a:r>
            <a:r>
              <a:rPr lang="hu-HU" sz="1400" dirty="0" err="1" smtClean="0"/>
              <a:t>Level</a:t>
            </a:r>
            <a:r>
              <a:rPr lang="hu-HU" sz="1400" dirty="0" smtClean="0"/>
              <a:t> 5 – The </a:t>
            </a:r>
            <a:r>
              <a:rPr lang="hu-HU" sz="1400" dirty="0" err="1" smtClean="0"/>
              <a:t>Missing</a:t>
            </a:r>
            <a:r>
              <a:rPr lang="hu-HU" sz="1400" dirty="0" smtClean="0"/>
              <a:t> </a:t>
            </a:r>
            <a:r>
              <a:rPr lang="hu-HU" sz="1400" dirty="0" err="1" smtClean="0"/>
              <a:t>LInk</a:t>
            </a:r>
            <a:r>
              <a:rPr lang="hu-HU" sz="1400" dirty="0" smtClean="0"/>
              <a:t>. 2011 EURASHE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 végső érv a FOSZK kiterjesztése mellett. A posztmodern gazdaság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41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Miről beszélünk? A kettős funkció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ISCED 5: Short-cycle tertiary education</a:t>
            </a:r>
          </a:p>
          <a:p>
            <a:pPr marL="0" indent="0" algn="just">
              <a:buNone/>
            </a:pPr>
            <a:r>
              <a:rPr lang="en-US" b="1" dirty="0" smtClean="0"/>
              <a:t>Definition</a:t>
            </a:r>
          </a:p>
          <a:p>
            <a:pPr marL="0" indent="0" algn="just">
              <a:buNone/>
            </a:pPr>
            <a:r>
              <a:rPr lang="en-US" dirty="0" smtClean="0"/>
              <a:t>Programs at ISCED level 5, or short-cycle tertiary education, are often designed to provide participants with </a:t>
            </a:r>
            <a:r>
              <a:rPr lang="en-US" b="1" i="1" dirty="0" smtClean="0"/>
              <a:t>professional knowledge, skills and competencies</a:t>
            </a:r>
            <a:r>
              <a:rPr lang="en-US" dirty="0" smtClean="0"/>
              <a:t>. Typically, they are </a:t>
            </a:r>
            <a:r>
              <a:rPr lang="en-US" b="1" i="1" dirty="0" smtClean="0"/>
              <a:t>practically based, occupationally-specific and prepare students to enter the labor market</a:t>
            </a:r>
            <a:r>
              <a:rPr lang="en-US" dirty="0" smtClean="0"/>
              <a:t>. However, these programs may also provide </a:t>
            </a:r>
            <a:r>
              <a:rPr lang="en-US" b="1" i="1" dirty="0" smtClean="0"/>
              <a:t>a pathway to other tertiary education programs</a:t>
            </a:r>
            <a:r>
              <a:rPr lang="en-US" dirty="0" smtClean="0"/>
              <a:t>. Academic tertiary education programs below the level of a Bachelor’s program or equivalent are also classified as ISCED level 5.</a:t>
            </a:r>
          </a:p>
          <a:p>
            <a:pPr marL="0" indent="0" algn="just">
              <a:buNone/>
            </a:pPr>
            <a:r>
              <a:rPr lang="en-US" b="1" dirty="0" smtClean="0"/>
              <a:t>Source definition</a:t>
            </a:r>
          </a:p>
          <a:p>
            <a:pPr marL="0" indent="0" algn="just">
              <a:buNone/>
            </a:pPr>
            <a:r>
              <a:rPr lang="en-US" dirty="0" smtClean="0"/>
              <a:t>ISCED 2011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1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az EU álláspontja FOSZK ügyben? Nyitás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dirty="0" smtClean="0"/>
              <a:t>A Bolognai folyamat végén (2003) már felmerül az igény a háromfokozatú rendszer bővítésére,</a:t>
            </a:r>
          </a:p>
          <a:p>
            <a:pPr algn="just"/>
            <a:r>
              <a:rPr lang="hu-HU" dirty="0" smtClean="0"/>
              <a:t>2010-re már gyorsan terjed az Unióban, elsősorban felnőttek és nem hagyományos tanulók tanulnak benne, a tagállamok felének vannak ISCED 5 szintű programjai, kreditelismeréssel,</a:t>
            </a:r>
          </a:p>
          <a:p>
            <a:pPr algn="just"/>
            <a:r>
              <a:rPr lang="hu-HU" dirty="0" smtClean="0"/>
              <a:t>A gyors növekedés mögött mindenhol állami ösztönzés és szerepvállalás áll, </a:t>
            </a:r>
          </a:p>
          <a:p>
            <a:pPr algn="just"/>
            <a:r>
              <a:rPr lang="hu-HU" dirty="0" smtClean="0"/>
              <a:t>2015 Jereváni Kommüniké: (a) kell a rövid ciklusú képzés, (b) az előzetes tanulást el kell ismerni. </a:t>
            </a:r>
          </a:p>
          <a:p>
            <a:pPr algn="just"/>
            <a:r>
              <a:rPr lang="hu-HU" dirty="0" smtClean="0"/>
              <a:t>De a legtöbb tagállam még mindig tanévben adja meg a FOSZK hosszát, nem ECTS kreditben. A mobilitási programokban nehéz részt venniük az elszámolás miatt.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5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Milyen nemzetközi gyakorlat létezik? Sokféle, sehol sem megoldott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76864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8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smtClean="0"/>
              <a:t>Két kísérlet. Rosszul célzott és jól célzott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Hong Kong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2000-ben két éves „alapozást nyújtó” </a:t>
            </a:r>
            <a:r>
              <a:rPr lang="hu-HU" dirty="0" err="1" smtClean="0"/>
              <a:t>FOSZK-ot</a:t>
            </a:r>
            <a:r>
              <a:rPr lang="hu-HU" dirty="0" smtClean="0"/>
              <a:t> indítottak, </a:t>
            </a:r>
            <a:r>
              <a:rPr lang="hu-HU" dirty="0" err="1" smtClean="0"/>
              <a:t>Associate</a:t>
            </a:r>
            <a:r>
              <a:rPr lang="hu-HU" dirty="0" smtClean="0"/>
              <a:t> </a:t>
            </a:r>
            <a:r>
              <a:rPr lang="hu-HU" dirty="0" err="1" smtClean="0"/>
              <a:t>Degree</a:t>
            </a:r>
            <a:r>
              <a:rPr lang="hu-HU" dirty="0" smtClean="0"/>
              <a:t> fokozattal. A végzetteknek csak 30%-a tudott továbbtanulni, a többiek viszont nem kaptak állást a gazdaságban. „</a:t>
            </a:r>
            <a:r>
              <a:rPr lang="hu-HU" dirty="0" err="1" smtClean="0"/>
              <a:t>Waste</a:t>
            </a:r>
            <a:r>
              <a:rPr lang="hu-HU" dirty="0" smtClean="0"/>
              <a:t> of </a:t>
            </a:r>
            <a:r>
              <a:rPr lang="hu-HU" dirty="0" err="1" smtClean="0"/>
              <a:t>time</a:t>
            </a:r>
            <a:r>
              <a:rPr lang="hu-HU" dirty="0" smtClean="0"/>
              <a:t> and </a:t>
            </a:r>
            <a:r>
              <a:rPr lang="hu-HU" dirty="0" err="1" smtClean="0"/>
              <a:t>study</a:t>
            </a:r>
            <a:r>
              <a:rPr lang="hu-HU" dirty="0" smtClean="0"/>
              <a:t>”.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Kalifornia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2010-ben </a:t>
            </a:r>
            <a:r>
              <a:rPr lang="hu-HU" dirty="0" err="1" smtClean="0"/>
              <a:t>Student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Achievement</a:t>
            </a:r>
            <a:r>
              <a:rPr lang="hu-HU" dirty="0" smtClean="0"/>
              <a:t> Reform </a:t>
            </a:r>
            <a:r>
              <a:rPr lang="hu-HU" dirty="0" err="1" smtClean="0"/>
              <a:t>Act</a:t>
            </a:r>
            <a:r>
              <a:rPr lang="hu-HU" dirty="0" smtClean="0"/>
              <a:t>. Minden </a:t>
            </a:r>
            <a:r>
              <a:rPr lang="hu-HU" dirty="0" err="1" smtClean="0"/>
              <a:t>community</a:t>
            </a:r>
            <a:r>
              <a:rPr lang="hu-HU" dirty="0" smtClean="0"/>
              <a:t> </a:t>
            </a:r>
            <a:r>
              <a:rPr lang="hu-HU" dirty="0" err="1" smtClean="0"/>
              <a:t>college-ben</a:t>
            </a:r>
            <a:r>
              <a:rPr lang="hu-HU" dirty="0" smtClean="0"/>
              <a:t>  </a:t>
            </a:r>
            <a:r>
              <a:rPr lang="hu-HU" dirty="0" err="1" smtClean="0"/>
              <a:t>Associate</a:t>
            </a:r>
            <a:r>
              <a:rPr lang="hu-HU" dirty="0" smtClean="0"/>
              <a:t> of </a:t>
            </a:r>
            <a:r>
              <a:rPr lang="hu-HU" dirty="0" err="1" smtClean="0"/>
              <a:t>Arts</a:t>
            </a:r>
            <a:r>
              <a:rPr lang="hu-HU" dirty="0" smtClean="0"/>
              <a:t> (AA) és </a:t>
            </a:r>
            <a:r>
              <a:rPr lang="hu-HU" dirty="0" err="1" smtClean="0"/>
              <a:t>Associate</a:t>
            </a:r>
            <a:r>
              <a:rPr lang="hu-HU" dirty="0" smtClean="0"/>
              <a:t> of </a:t>
            </a:r>
            <a:r>
              <a:rPr lang="hu-HU" dirty="0" err="1" smtClean="0"/>
              <a:t>Applied</a:t>
            </a:r>
            <a:r>
              <a:rPr lang="hu-HU" dirty="0" smtClean="0"/>
              <a:t> Science (AS) fokozatot szerzett végzettségét 100%-ban beszámítják a </a:t>
            </a:r>
            <a:r>
              <a:rPr lang="hu-HU" dirty="0" err="1" smtClean="0"/>
              <a:t>California</a:t>
            </a:r>
            <a:r>
              <a:rPr lang="hu-HU" dirty="0" smtClean="0"/>
              <a:t> </a:t>
            </a:r>
            <a:r>
              <a:rPr lang="hu-HU" dirty="0" err="1" smtClean="0"/>
              <a:t>State</a:t>
            </a:r>
            <a:r>
              <a:rPr lang="hu-HU" dirty="0" smtClean="0"/>
              <a:t> University (CSU) </a:t>
            </a:r>
            <a:r>
              <a:rPr lang="hu-HU" dirty="0" err="1" smtClean="0"/>
              <a:t>Bachelor-képzésére</a:t>
            </a:r>
            <a:r>
              <a:rPr lang="hu-HU" dirty="0" smtClean="0"/>
              <a:t> jelentkezőnél.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2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legnépszerűbb FOSZK képzési irányok az </a:t>
            </a:r>
            <a:r>
              <a:rPr lang="hu-HU" dirty="0" err="1" smtClean="0"/>
              <a:t>EHEA-ban</a:t>
            </a:r>
            <a:r>
              <a:rPr lang="hu-HU" dirty="0" smtClean="0"/>
              <a:t>. Minden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Business</a:t>
            </a:r>
          </a:p>
          <a:p>
            <a:r>
              <a:rPr lang="hu-HU" dirty="0" err="1" smtClean="0"/>
              <a:t>Administration</a:t>
            </a:r>
            <a:endParaRPr lang="hu-HU" dirty="0" smtClean="0"/>
          </a:p>
          <a:p>
            <a:r>
              <a:rPr lang="hu-HU" dirty="0" smtClean="0"/>
              <a:t>ICT</a:t>
            </a:r>
          </a:p>
          <a:p>
            <a:r>
              <a:rPr lang="hu-HU" dirty="0" err="1" smtClean="0"/>
              <a:t>Mechanics</a:t>
            </a:r>
            <a:endParaRPr lang="hu-HU" dirty="0" smtClean="0"/>
          </a:p>
          <a:p>
            <a:r>
              <a:rPr lang="hu-HU" dirty="0" err="1" smtClean="0"/>
              <a:t>Engineering</a:t>
            </a:r>
            <a:endParaRPr lang="hu-HU" dirty="0" smtClean="0"/>
          </a:p>
          <a:p>
            <a:r>
              <a:rPr lang="hu-HU" dirty="0" err="1" smtClean="0"/>
              <a:t>Catering</a:t>
            </a:r>
            <a:r>
              <a:rPr lang="hu-HU" dirty="0" smtClean="0"/>
              <a:t> and </a:t>
            </a:r>
            <a:r>
              <a:rPr lang="hu-HU" dirty="0" err="1" smtClean="0"/>
              <a:t>Hospitality</a:t>
            </a:r>
            <a:endParaRPr lang="hu-HU" dirty="0" smtClean="0"/>
          </a:p>
          <a:p>
            <a:r>
              <a:rPr lang="hu-HU" dirty="0" err="1" smtClean="0"/>
              <a:t>Construction</a:t>
            </a:r>
            <a:endParaRPr lang="hu-HU" dirty="0" smtClean="0"/>
          </a:p>
          <a:p>
            <a:r>
              <a:rPr lang="hu-HU" dirty="0" err="1" smtClean="0"/>
              <a:t>Agriculture</a:t>
            </a:r>
            <a:endParaRPr lang="hu-HU" dirty="0" smtClean="0"/>
          </a:p>
          <a:p>
            <a:r>
              <a:rPr lang="hu-HU" dirty="0" smtClean="0"/>
              <a:t>Health </a:t>
            </a:r>
            <a:r>
              <a:rPr lang="hu-HU" dirty="0" err="1" smtClean="0"/>
              <a:t>Care</a:t>
            </a:r>
            <a:endParaRPr lang="hu-HU" dirty="0" smtClean="0"/>
          </a:p>
          <a:p>
            <a:r>
              <a:rPr lang="hu-HU" dirty="0" err="1" smtClean="0"/>
              <a:t>Environment</a:t>
            </a:r>
            <a:endParaRPr lang="hu-HU" dirty="0" smtClean="0"/>
          </a:p>
          <a:p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endParaRPr lang="hu-HU" dirty="0" smtClean="0"/>
          </a:p>
          <a:p>
            <a:r>
              <a:rPr lang="hu-HU" dirty="0" err="1" smtClean="0"/>
              <a:t>Leisure</a:t>
            </a:r>
            <a:r>
              <a:rPr lang="hu-HU" dirty="0" smtClean="0"/>
              <a:t>, </a:t>
            </a:r>
            <a:r>
              <a:rPr lang="hu-HU" dirty="0" err="1" smtClean="0"/>
              <a:t>recreation</a:t>
            </a:r>
            <a:r>
              <a:rPr lang="hu-HU" dirty="0" smtClean="0"/>
              <a:t>,</a:t>
            </a:r>
          </a:p>
          <a:p>
            <a:r>
              <a:rPr lang="hu-HU" dirty="0" err="1" smtClean="0"/>
              <a:t>Arts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sz="2500" dirty="0" err="1" smtClean="0"/>
              <a:t>Kirsch</a:t>
            </a:r>
            <a:r>
              <a:rPr lang="hu-HU" sz="2500" dirty="0" smtClean="0"/>
              <a:t> – </a:t>
            </a:r>
            <a:r>
              <a:rPr lang="hu-HU" sz="2500" dirty="0" err="1" smtClean="0"/>
              <a:t>Bernaaeert</a:t>
            </a:r>
            <a:r>
              <a:rPr lang="hu-HU" sz="2500" dirty="0" smtClean="0"/>
              <a:t>: </a:t>
            </a:r>
            <a:r>
              <a:rPr lang="hu-HU" sz="2500" dirty="0" err="1" smtClean="0"/>
              <a:t>Short</a:t>
            </a:r>
            <a:r>
              <a:rPr lang="hu-HU" sz="2500" dirty="0" smtClean="0"/>
              <a:t> </a:t>
            </a:r>
            <a:r>
              <a:rPr lang="hu-HU" sz="2500" dirty="0" err="1" smtClean="0"/>
              <a:t>Cycle</a:t>
            </a:r>
            <a:r>
              <a:rPr lang="hu-HU" sz="2500" dirty="0" smtClean="0"/>
              <a:t> </a:t>
            </a:r>
            <a:r>
              <a:rPr lang="hu-HU" sz="2500" dirty="0" err="1" smtClean="0"/>
              <a:t>Higher</a:t>
            </a:r>
            <a:r>
              <a:rPr lang="hu-HU" sz="2500" dirty="0" smtClean="0"/>
              <a:t> Education </a:t>
            </a:r>
            <a:r>
              <a:rPr lang="hu-HU" sz="2500" dirty="0" err="1" smtClean="0"/>
              <a:t>in</a:t>
            </a:r>
            <a:r>
              <a:rPr lang="hu-HU" sz="2500" dirty="0" smtClean="0"/>
              <a:t> Europe: </a:t>
            </a:r>
            <a:r>
              <a:rPr lang="hu-HU" sz="2500" dirty="0" err="1" smtClean="0"/>
              <a:t>Level</a:t>
            </a:r>
            <a:r>
              <a:rPr lang="hu-HU" sz="2500" dirty="0" smtClean="0"/>
              <a:t> 5 – The </a:t>
            </a:r>
            <a:r>
              <a:rPr lang="hu-HU" sz="2500" dirty="0" err="1" smtClean="0"/>
              <a:t>Missing</a:t>
            </a:r>
            <a:r>
              <a:rPr lang="hu-HU" sz="2500" dirty="0" smtClean="0"/>
              <a:t> </a:t>
            </a:r>
            <a:r>
              <a:rPr lang="hu-HU" sz="2500" dirty="0" err="1" smtClean="0"/>
              <a:t>LInk</a:t>
            </a:r>
            <a:r>
              <a:rPr lang="hu-HU" sz="2500" dirty="0" smtClean="0"/>
              <a:t>. 2011 EURASHE</a:t>
            </a:r>
            <a:endParaRPr lang="en-US" sz="2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1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613</Words>
  <Application>Microsoft Office PowerPoint</Application>
  <PresentationFormat>Diavetítés a képernyőre (4:3 oldalarány)</PresentationFormat>
  <Paragraphs>80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Office-téma</vt:lpstr>
      <vt:lpstr>Nemzetközi tapasztalatok a FOSZK típusú képzések helyéről és szerepéről</vt:lpstr>
      <vt:lpstr>Hogy kerülnek szakképzések a felsőoktatásba? Megállíthatatlan folyamat.</vt:lpstr>
      <vt:lpstr>Mire jó a FOSZK tömegessé válása? Nem intézményi szempontból.</vt:lpstr>
      <vt:lpstr>A végső érv a FOSZK kiterjesztése mellett. A posztmodern gazdaság</vt:lpstr>
      <vt:lpstr>Miről beszélünk? A kettős funkció</vt:lpstr>
      <vt:lpstr>Mi az EU álláspontja FOSZK ügyben? Nyitás</vt:lpstr>
      <vt:lpstr>Milyen nemzetközi gyakorlat létezik? Sokféle, sehol sem megoldott</vt:lpstr>
      <vt:lpstr>Két kísérlet. Rosszul célzott és jól célzott</vt:lpstr>
      <vt:lpstr>A legnépszerűbb FOSZK képzési irányok az EHEA-ban. Minden</vt:lpstr>
      <vt:lpstr>Kik indíthatnak ilyen képzéseket az EHEA-ban? Sok szereplő, egy partnerség</vt:lpstr>
      <vt:lpstr>Hogyan tanulnak a FOSZK-ban? Ez a képzés egy innovációs terület. Ettől vonzó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Nemzetközi tapasztalatok a FOSZK típusú képzések helyéről és szerepéről</dc:title>
  <dc:creator>Setényi János</dc:creator>
  <cp:lastModifiedBy>Setényi János</cp:lastModifiedBy>
  <cp:revision>30</cp:revision>
  <dcterms:created xsi:type="dcterms:W3CDTF">2018-11-25T19:04:40Z</dcterms:created>
  <dcterms:modified xsi:type="dcterms:W3CDTF">2018-11-26T08:25:31Z</dcterms:modified>
</cp:coreProperties>
</file>