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8" r:id="rId2"/>
    <p:sldId id="263" r:id="rId3"/>
    <p:sldId id="262" r:id="rId4"/>
    <p:sldId id="259" r:id="rId5"/>
    <p:sldId id="260" r:id="rId6"/>
    <p:sldId id="257" r:id="rId7"/>
    <p:sldId id="256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20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D155B-3E58-4045-ACB2-79631966CA2F}" type="datetimeFigureOut">
              <a:rPr lang="hu-HU" smtClean="0"/>
              <a:t>18. 11. 26.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91619-9B4A-43F0-9143-B6027C808EE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302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2C39-E4B8-4628-9951-72B744128122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F72A-D62C-4FF2-88DA-FE8E4E1AA2E0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A9B30-6981-4127-A38F-94B0104B9488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AD97-B2FD-4B6A-9DC4-77599D5253D2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11FC-E5DC-4645-97C4-C290D04FA498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1943-DA2A-4C25-BF89-B863ABC88617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B1A3-1EBB-4425-9022-B876C8247490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3456-48B4-4777-B263-590F65E02925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F626D-8D72-44B6-B9B3-E8B16A8C1141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51FB-5057-4186-B44E-61B137A9F356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A580-93D2-416C-8094-66F6F9D5FDB4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1E47-63D7-42F8-9EC6-E13E626893F4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6FB7-A228-4D13-8E01-793BDADD2462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3B93-7E2E-41F5-8FF9-E341B0A24774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AB05-7C65-4679-8FE3-44DDAABE38B9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7A56-B9A7-4C88-8C0D-CF3E0B43D74C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B3B40-357C-4326-A3B4-B84D59EB5CC6}" type="datetime1">
              <a:rPr lang="en-US" smtClean="0"/>
              <a:t>18. 11. 26.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ELTE Informatikai Kar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DCA80D3-6AC3-4063-B56F-2E41604E8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39843" y="2024015"/>
            <a:ext cx="10403174" cy="4316825"/>
          </a:xfrm>
        </p:spPr>
        <p:txBody>
          <a:bodyPr/>
          <a:lstStyle/>
          <a:p>
            <a:r>
              <a:rPr lang="hu-HU" dirty="0"/>
              <a:t>Horváth Zoltán, Illés Zoltán:</a:t>
            </a:r>
            <a:br>
              <a:rPr lang="hu-HU" dirty="0"/>
            </a:br>
            <a:r>
              <a:rPr lang="hu-HU" b="1" dirty="0"/>
              <a:t>A felsőoktatási szakképzés tapasztalatai és lehetőségei az </a:t>
            </a:r>
            <a:r>
              <a:rPr lang="hu-HU" b="1" dirty="0" smtClean="0"/>
              <a:t>informatikusképzésben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 </a:t>
            </a:r>
          </a:p>
        </p:txBody>
      </p:sp>
      <p:pic>
        <p:nvPicPr>
          <p:cNvPr id="7" name="Ábra 6">
            <a:extLst>
              <a:ext uri="{FF2B5EF4-FFF2-40B4-BE49-F238E27FC236}">
                <a16:creationId xmlns:a16="http://schemas.microsoft.com/office/drawing/2014/main" xmlns="" id="{E58A104E-F4D0-4095-A861-9DC822E22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166" y="373022"/>
            <a:ext cx="7831375" cy="129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6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Felsőfokú szakképzés (2009-2013) és alapképzés közötti átjárhatóság számokban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216873"/>
              </p:ext>
            </p:extLst>
          </p:nvPr>
        </p:nvGraphicFramePr>
        <p:xfrm>
          <a:off x="554805" y="2041455"/>
          <a:ext cx="7241688" cy="16878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24080">
                  <a:extLst>
                    <a:ext uri="{9D8B030D-6E8A-4147-A177-3AD203B41FA5}">
                      <a16:colId xmlns:a16="http://schemas.microsoft.com/office/drawing/2014/main" xmlns="" val="1255540255"/>
                    </a:ext>
                  </a:extLst>
                </a:gridCol>
                <a:gridCol w="1176549">
                  <a:extLst>
                    <a:ext uri="{9D8B030D-6E8A-4147-A177-3AD203B41FA5}">
                      <a16:colId xmlns:a16="http://schemas.microsoft.com/office/drawing/2014/main" xmlns="" val="253713796"/>
                    </a:ext>
                  </a:extLst>
                </a:gridCol>
                <a:gridCol w="1622826">
                  <a:extLst>
                    <a:ext uri="{9D8B030D-6E8A-4147-A177-3AD203B41FA5}">
                      <a16:colId xmlns:a16="http://schemas.microsoft.com/office/drawing/2014/main" xmlns="" val="327547915"/>
                    </a:ext>
                  </a:extLst>
                </a:gridCol>
                <a:gridCol w="1284737">
                  <a:extLst>
                    <a:ext uri="{9D8B030D-6E8A-4147-A177-3AD203B41FA5}">
                      <a16:colId xmlns:a16="http://schemas.microsoft.com/office/drawing/2014/main" xmlns="" val="2900526227"/>
                    </a:ext>
                  </a:extLst>
                </a:gridCol>
                <a:gridCol w="1433496">
                  <a:extLst>
                    <a:ext uri="{9D8B030D-6E8A-4147-A177-3AD203B41FA5}">
                      <a16:colId xmlns:a16="http://schemas.microsoft.com/office/drawing/2014/main" xmlns="" val="34541525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Felvett hallgatók száma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 err="1">
                          <a:effectLst/>
                          <a:latin typeface="+mn-lt"/>
                        </a:rPr>
                        <a:t>BSc-ről</a:t>
                      </a:r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 kiesett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Oklevelet szerzett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 err="1">
                          <a:effectLst/>
                          <a:latin typeface="+mn-lt"/>
                        </a:rPr>
                        <a:t>BSc</a:t>
                      </a:r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-re tovább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5498728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 smtClean="0">
                          <a:effectLst/>
                          <a:latin typeface="+mn-lt"/>
                        </a:rPr>
                        <a:t>web-programozó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+mn-lt"/>
                        </a:rPr>
                        <a:t>180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+mn-lt"/>
                        </a:rPr>
                        <a:t>26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  <a:latin typeface="+mn-lt"/>
                        </a:rPr>
                        <a:t>58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  <a:latin typeface="+mn-lt"/>
                        </a:rPr>
                        <a:t>10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521229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  <a:latin typeface="+mn-lt"/>
                        </a:rPr>
                        <a:t> 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14,44%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32,22%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5,56%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99913564"/>
                  </a:ext>
                </a:extLst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640122"/>
              </p:ext>
            </p:extLst>
          </p:nvPr>
        </p:nvGraphicFramePr>
        <p:xfrm>
          <a:off x="575353" y="3966960"/>
          <a:ext cx="7222733" cy="85534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05511">
                  <a:extLst>
                    <a:ext uri="{9D8B030D-6E8A-4147-A177-3AD203B41FA5}">
                      <a16:colId xmlns:a16="http://schemas.microsoft.com/office/drawing/2014/main" xmlns="" val="2824429185"/>
                    </a:ext>
                  </a:extLst>
                </a:gridCol>
                <a:gridCol w="1202076">
                  <a:extLst>
                    <a:ext uri="{9D8B030D-6E8A-4147-A177-3AD203B41FA5}">
                      <a16:colId xmlns:a16="http://schemas.microsoft.com/office/drawing/2014/main" xmlns="" val="1858858638"/>
                    </a:ext>
                  </a:extLst>
                </a:gridCol>
                <a:gridCol w="1613043">
                  <a:extLst>
                    <a:ext uri="{9D8B030D-6E8A-4147-A177-3AD203B41FA5}">
                      <a16:colId xmlns:a16="http://schemas.microsoft.com/office/drawing/2014/main" xmlns="" val="3067083446"/>
                    </a:ext>
                  </a:extLst>
                </a:gridCol>
                <a:gridCol w="1284270">
                  <a:extLst>
                    <a:ext uri="{9D8B030D-6E8A-4147-A177-3AD203B41FA5}">
                      <a16:colId xmlns:a16="http://schemas.microsoft.com/office/drawing/2014/main" xmlns="" val="3410489694"/>
                    </a:ext>
                  </a:extLst>
                </a:gridCol>
                <a:gridCol w="1417833">
                  <a:extLst>
                    <a:ext uri="{9D8B030D-6E8A-4147-A177-3AD203B41FA5}">
                      <a16:colId xmlns:a16="http://schemas.microsoft.com/office/drawing/2014/main" xmlns="" val="410246856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általános </a:t>
                      </a:r>
                      <a:r>
                        <a:rPr lang="hu-HU" sz="1800" b="1" u="none" strike="noStrike" dirty="0" smtClean="0">
                          <a:effectLst/>
                          <a:latin typeface="+mn-lt"/>
                        </a:rPr>
                        <a:t>rendszergazda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  <a:latin typeface="+mn-lt"/>
                        </a:rPr>
                        <a:t>196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  <a:latin typeface="+mn-lt"/>
                        </a:rPr>
                        <a:t>22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  <a:latin typeface="+mn-lt"/>
                        </a:rPr>
                        <a:t>75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>
                          <a:effectLst/>
                          <a:latin typeface="+mn-lt"/>
                        </a:rPr>
                        <a:t>13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26200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11,22%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38,27%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+mn-lt"/>
                        </a:rPr>
                        <a:t>6,63%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94876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101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0FF5ACA-5327-4A0D-A2EC-283333AED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FOSZK – BSC integráció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xmlns="" id="{F0A6221D-62DC-4830-BE04-47256E716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087811"/>
          </a:xfrm>
        </p:spPr>
        <p:txBody>
          <a:bodyPr>
            <a:normAutofit/>
          </a:bodyPr>
          <a:lstStyle/>
          <a:p>
            <a:r>
              <a:rPr lang="hu-HU" sz="2400" dirty="0"/>
              <a:t>Jelen akkreditációban 30 kredit (1 félév) automatikus kredit elfogadás.</a:t>
            </a:r>
          </a:p>
          <a:p>
            <a:r>
              <a:rPr lang="hu-HU" sz="2400" dirty="0"/>
              <a:t>Ez a tantárgyi megfeleltetés 3 évvel ezelőtti tantárgyhálók alapján történt.</a:t>
            </a:r>
          </a:p>
          <a:p>
            <a:r>
              <a:rPr lang="hu-HU" sz="2400" dirty="0"/>
              <a:t>2018-tól új BSC </a:t>
            </a:r>
          </a:p>
          <a:p>
            <a:pPr lvl="1"/>
            <a:r>
              <a:rPr lang="hu-HU" sz="2000" dirty="0"/>
              <a:t>Sok új ”közös” tárgy!</a:t>
            </a:r>
          </a:p>
          <a:p>
            <a:pPr lvl="1"/>
            <a:r>
              <a:rPr lang="hu-HU" sz="2000" dirty="0"/>
              <a:t>Nő az átvihető kreditek száma.</a:t>
            </a:r>
          </a:p>
          <a:p>
            <a:r>
              <a:rPr lang="hu-HU" sz="2400" dirty="0"/>
              <a:t>A jelenlegi évfolyamnál élénk az érdeklődés a BSC folytatás iránt!</a:t>
            </a:r>
          </a:p>
        </p:txBody>
      </p:sp>
    </p:spTree>
    <p:extLst>
      <p:ext uri="{BB962C8B-B14F-4D97-AF65-F5344CB8AC3E}">
        <p14:creationId xmlns:p14="http://schemas.microsoft.com/office/powerpoint/2010/main" val="1139793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F4A9BF0-DB6C-43B4-BB6E-4E227897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szakképzés megjelenése az ELTE Informatika Karon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196F7A6-3B01-4F8F-90FF-EBF10F91E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Kezdetek,1994: Tanártovábbképzés keretében indult, 2 félév, levelező forma</a:t>
            </a:r>
          </a:p>
          <a:p>
            <a:r>
              <a:rPr lang="hu-HU" sz="2400" dirty="0" smtClean="0"/>
              <a:t>Felsőfokú </a:t>
            </a:r>
            <a:r>
              <a:rPr lang="hu-HU" sz="2400" dirty="0"/>
              <a:t>Szakképzés: Webprogramozó, Rendszergazda, kezdetben csak levelező forma, később nappali és levelező formában, 4 féléves képzés</a:t>
            </a:r>
          </a:p>
          <a:p>
            <a:r>
              <a:rPr lang="hu-HU" sz="2400" dirty="0"/>
              <a:t>Felsőoktatási Szakképzés, 2018: Programtervező Informatikus asszisztens, jelenleg nappali képzési formában. 4 félév, negyedik félév szakmai gyakorlat</a:t>
            </a:r>
          </a:p>
          <a:p>
            <a:pPr lvl="1"/>
            <a:r>
              <a:rPr lang="hu-HU" sz="2000" dirty="0"/>
              <a:t>2 csoport</a:t>
            </a:r>
          </a:p>
        </p:txBody>
      </p:sp>
    </p:spTree>
    <p:extLst>
      <p:ext uri="{BB962C8B-B14F-4D97-AF65-F5344CB8AC3E}">
        <p14:creationId xmlns:p14="http://schemas.microsoft.com/office/powerpoint/2010/main" val="205969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E426C88-0FD2-4036-B4B8-429200A2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/>
              <a:t>Partnereink a FOSZK képzésben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087B2AE-DDCF-4386-98B2-EB7BF2CCB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dirty="0"/>
              <a:t>EVOSOFT</a:t>
            </a:r>
          </a:p>
          <a:p>
            <a:r>
              <a:rPr lang="hu-HU" sz="3200" dirty="0"/>
              <a:t>EPAM</a:t>
            </a:r>
          </a:p>
          <a:p>
            <a:r>
              <a:rPr lang="hu-HU" sz="3200" dirty="0"/>
              <a:t>Közös tantervi háló kialakítás</a:t>
            </a:r>
          </a:p>
          <a:p>
            <a:r>
              <a:rPr lang="hu-HU" sz="3200" dirty="0"/>
              <a:t>Oktatási feladatokat is vállalnak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5357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/>
              <a:t>Tartalmi hangsúlyok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027"/>
            <a:ext cx="9590928" cy="4557336"/>
          </a:xfrm>
        </p:spPr>
        <p:txBody>
          <a:bodyPr>
            <a:normAutofit fontScale="92500" lnSpcReduction="10000"/>
          </a:bodyPr>
          <a:lstStyle/>
          <a:p>
            <a:r>
              <a:rPr lang="hu-HU" sz="2800" dirty="0"/>
              <a:t>Korszerű, produktív nyelvi eszközök (Java, C#, </a:t>
            </a:r>
            <a:r>
              <a:rPr lang="hu-HU" sz="2800" dirty="0" err="1"/>
              <a:t>TypeScript</a:t>
            </a:r>
            <a:r>
              <a:rPr lang="hu-HU" sz="2800" dirty="0"/>
              <a:t>)</a:t>
            </a:r>
          </a:p>
          <a:p>
            <a:pPr lvl="1"/>
            <a:r>
              <a:rPr lang="hu-HU" sz="2800" dirty="0"/>
              <a:t>Korszerű webes technológiák (C#, Java , JavaScript, </a:t>
            </a:r>
            <a:r>
              <a:rPr lang="hu-HU" sz="2800" dirty="0" err="1"/>
              <a:t>TypeScript</a:t>
            </a:r>
            <a:r>
              <a:rPr lang="hu-HU" sz="2800" dirty="0"/>
              <a:t>)</a:t>
            </a:r>
          </a:p>
          <a:p>
            <a:r>
              <a:rPr lang="hu-HU" sz="2800" dirty="0"/>
              <a:t>OOP elvek, minták (Modellalkotás, </a:t>
            </a:r>
            <a:r>
              <a:rPr lang="hu-HU" sz="2800" dirty="0" err="1"/>
              <a:t>Desing</a:t>
            </a:r>
            <a:r>
              <a:rPr lang="hu-HU" sz="2800" dirty="0"/>
              <a:t> </a:t>
            </a:r>
            <a:r>
              <a:rPr lang="hu-HU" sz="2800" dirty="0" err="1"/>
              <a:t>by</a:t>
            </a:r>
            <a:r>
              <a:rPr lang="hu-HU" sz="2800" dirty="0"/>
              <a:t> </a:t>
            </a:r>
            <a:r>
              <a:rPr lang="hu-HU" sz="2800" dirty="0" err="1"/>
              <a:t>Contract</a:t>
            </a:r>
            <a:r>
              <a:rPr lang="hu-HU" sz="2800" dirty="0"/>
              <a:t>, Mintázatok, </a:t>
            </a:r>
            <a:r>
              <a:rPr lang="hu-HU" sz="2800" dirty="0" err="1"/>
              <a:t>Statikus-Dinamikus</a:t>
            </a:r>
            <a:r>
              <a:rPr lang="hu-HU" sz="2800" dirty="0"/>
              <a:t> modell)</a:t>
            </a:r>
          </a:p>
          <a:p>
            <a:r>
              <a:rPr lang="hu-HU" sz="2800" dirty="0"/>
              <a:t>Szoftver minőségbiztosítás (tesztelés, </a:t>
            </a:r>
            <a:r>
              <a:rPr lang="hu-HU" sz="2800" dirty="0" err="1"/>
              <a:t>refaktorálás</a:t>
            </a:r>
            <a:r>
              <a:rPr lang="hu-HU" sz="2800" dirty="0"/>
              <a:t>, </a:t>
            </a:r>
            <a:r>
              <a:rPr lang="hu-HU" sz="2800" dirty="0" err="1"/>
              <a:t>clean</a:t>
            </a:r>
            <a:r>
              <a:rPr lang="hu-HU" sz="2800" dirty="0"/>
              <a:t> kód…)</a:t>
            </a:r>
          </a:p>
          <a:p>
            <a:r>
              <a:rPr lang="hu-HU" sz="2800" dirty="0"/>
              <a:t>Projektmunka – Agilis szoftverfejlesztés, </a:t>
            </a:r>
            <a:r>
              <a:rPr lang="hu-HU" sz="2800" dirty="0" err="1"/>
              <a:t>Scrum</a:t>
            </a:r>
            <a:r>
              <a:rPr lang="hu-HU" sz="2800" dirty="0"/>
              <a:t>, Szerepkörök, Verziókezelés, Inkrementális-iteratív tervezés, folyamatos integráció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7521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200526"/>
            <a:ext cx="9068245" cy="822158"/>
          </a:xfrm>
        </p:spPr>
        <p:txBody>
          <a:bodyPr/>
          <a:lstStyle/>
          <a:p>
            <a:r>
              <a:rPr lang="hu-HU" dirty="0"/>
              <a:t>FOSZK proginf asszisztens tantervi háló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445922"/>
              </p:ext>
            </p:extLst>
          </p:nvPr>
        </p:nvGraphicFramePr>
        <p:xfrm>
          <a:off x="276720" y="1022684"/>
          <a:ext cx="10720142" cy="5546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3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4401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6508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94648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1059126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1367739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2194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Tanegység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heti óraszám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kredit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számonkérés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tematika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modul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47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1.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2.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3.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4.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47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ea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kz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ea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kz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ea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kz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ea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kz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Közgazdasági alapismeretek.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kollokvium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700" u="none" strike="noStrike">
                          <a:solidFill>
                            <a:schemeClr val="accent2"/>
                          </a:solidFill>
                          <a:effectLst/>
                        </a:rPr>
                        <a:t>kulcskompetencia</a:t>
                      </a:r>
                      <a:endParaRPr lang="hu-HU" sz="7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Jogi és menedzsment ismeretek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kollokvium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700" u="none" strike="noStrike">
                          <a:solidFill>
                            <a:schemeClr val="accent2"/>
                          </a:solidFill>
                          <a:effectLst/>
                        </a:rPr>
                        <a:t>kulcskompetencia</a:t>
                      </a:r>
                      <a:endParaRPr lang="hu-HU" sz="7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Matematikai alapozás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gyakjegy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kulcskompetencia</a:t>
                      </a:r>
                      <a:endParaRPr lang="hu-HU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Munkaszervezés, projekt eszközök</a:t>
                      </a:r>
                      <a:endParaRPr lang="hu-HU" sz="900" b="0" i="0" u="none" strike="noStrike" dirty="0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változatlan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700" u="none" strike="noStrike">
                          <a:effectLst/>
                        </a:rPr>
                        <a:t>kulcskompetencia</a:t>
                      </a:r>
                      <a:endParaRPr lang="hu-H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Angol</a:t>
                      </a:r>
                      <a:endParaRPr lang="hu-HU" sz="9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változatlan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700" u="none" strike="noStrike">
                          <a:effectLst/>
                        </a:rPr>
                        <a:t>kulcskompetencia</a:t>
                      </a:r>
                      <a:endParaRPr lang="hu-H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Számítógépes alapismeretek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közös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Programozási alapismeretek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gyakjegy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közös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Operációs rendszerek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közös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OO alapok, elvek és mintázatok (PrMód 1.)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koll+gyak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közös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Programozási nyelvek C#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u="none" strike="noStrike" dirty="0">
                          <a:effectLst/>
                        </a:rPr>
                        <a:t>új tantárgy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szakmai törzs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Programozási nyelvek Java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szakmai törzs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182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Tesztelés, </a:t>
                      </a:r>
                      <a:r>
                        <a:rPr lang="hu-H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refaktorálás</a:t>
                      </a:r>
                      <a:r>
                        <a:rPr lang="hu-HU" sz="900" u="none" strike="noStrike" dirty="0">
                          <a:effectLst/>
                        </a:rPr>
                        <a:t>, clean code (PrMód 2.)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2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3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5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koll+gyak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u="none" strike="noStrike" dirty="0">
                          <a:effectLst/>
                        </a:rPr>
                        <a:t>új tantárgy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szakmai törzs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483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Projektmunka (git, beadandó, agile, 2-3 fő)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gyakjegy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u="none" strike="noStrike" dirty="0">
                          <a:effectLst/>
                        </a:rPr>
                        <a:t>új tantárgy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szakmai törzs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Adatbázisok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koll+gyak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szakmai törzs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Számítógépes kommunikáció, hálózatok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koll+gyak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változatlan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szakmai törzs</a:t>
                      </a:r>
                      <a:endParaRPr lang="hu-HU" sz="9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Web-fejlesztés 1. (HTML5, CSS3)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szakmai törzs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Web-fejlesztés 2. (JavaScript)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szakmai törzs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09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Algoritmusok és adatszerkezetek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szakmai törzs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Web-fejlesztés 3. </a:t>
                      </a:r>
                      <a:r>
                        <a:rPr lang="hu-HU" sz="900" u="none" strike="noStrike">
                          <a:effectLst/>
                        </a:rPr>
                        <a:t>(C# alapon)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fejlesztői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Web-fejlesztés 4. (Java alapon)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fejlesztői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Adatbázis-rendszerek programozása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koll+gyak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módosul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fejlesztői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194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Mobil fejlesztés Android-ra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gyakjegy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változatlan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effectLst/>
                        </a:rPr>
                        <a:t>fejlesztői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781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04D5C27-A24B-4035-9AED-79BF3A59AE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Köszönjük a figyelmet!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E3C2E76F-0B31-4271-BA02-8970ADCF7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635450"/>
            <a:ext cx="7766936" cy="1096899"/>
          </a:xfrm>
        </p:spPr>
        <p:txBody>
          <a:bodyPr>
            <a:normAutofit/>
          </a:bodyPr>
          <a:lstStyle/>
          <a:p>
            <a:r>
              <a:rPr lang="hu-HU" sz="3200" dirty="0"/>
              <a:t>Kérdések?</a:t>
            </a:r>
          </a:p>
        </p:txBody>
      </p:sp>
    </p:spTree>
    <p:extLst>
      <p:ext uri="{BB962C8B-B14F-4D97-AF65-F5344CB8AC3E}">
        <p14:creationId xmlns:p14="http://schemas.microsoft.com/office/powerpoint/2010/main" val="2469971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</TotalTime>
  <Words>582</Words>
  <Application>Microsoft Macintosh PowerPoint</Application>
  <PresentationFormat>Custom</PresentationFormat>
  <Paragraphs>359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Horváth Zoltán, Illés Zoltán: A felsőoktatási szakképzés tapasztalatai és lehetőségei az informatikusképzésben  </vt:lpstr>
      <vt:lpstr>Felsőfokú szakképzés (2009-2013) és alapképzés közötti átjárhatóság számokban</vt:lpstr>
      <vt:lpstr>FOSZK – BSC integráció</vt:lpstr>
      <vt:lpstr>A szakképzés megjelenése az ELTE Informatika Karon</vt:lpstr>
      <vt:lpstr>Partnereink a FOSZK képzésben</vt:lpstr>
      <vt:lpstr>Tartalmi hangsúlyok</vt:lpstr>
      <vt:lpstr>FOSZK proginf asszisztens tantervi háló</vt:lpstr>
      <vt:lpstr>Köszönjük a figyelmet!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Programtervező informatikus asszisztens</dc:title>
  <dc:creator>IZ</dc:creator>
  <cp:lastModifiedBy>z h</cp:lastModifiedBy>
  <cp:revision>19</cp:revision>
  <dcterms:created xsi:type="dcterms:W3CDTF">2016-09-15T13:18:02Z</dcterms:created>
  <dcterms:modified xsi:type="dcterms:W3CDTF">2018-11-26T09:13:46Z</dcterms:modified>
</cp:coreProperties>
</file>