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25" r:id="rId2"/>
    <p:sldMasterId id="2147483731" r:id="rId3"/>
  </p:sldMasterIdLst>
  <p:notesMasterIdLst>
    <p:notesMasterId r:id="rId17"/>
  </p:notesMasterIdLst>
  <p:handoutMasterIdLst>
    <p:handoutMasterId r:id="rId18"/>
  </p:handoutMasterIdLst>
  <p:sldIdLst>
    <p:sldId id="462" r:id="rId4"/>
    <p:sldId id="473" r:id="rId5"/>
    <p:sldId id="476" r:id="rId6"/>
    <p:sldId id="477" r:id="rId7"/>
    <p:sldId id="479" r:id="rId8"/>
    <p:sldId id="478" r:id="rId9"/>
    <p:sldId id="474" r:id="rId10"/>
    <p:sldId id="475" r:id="rId11"/>
    <p:sldId id="483" r:id="rId12"/>
    <p:sldId id="480" r:id="rId13"/>
    <p:sldId id="484" r:id="rId14"/>
    <p:sldId id="485" r:id="rId15"/>
    <p:sldId id="465" r:id="rId16"/>
  </p:sldIdLst>
  <p:sldSz cx="12192000" cy="6858000"/>
  <p:notesSz cx="6858000" cy="9144000"/>
  <p:embeddedFontLst>
    <p:embeddedFont>
      <p:font typeface="Muli ExtraBold" panose="020B0604020202020204" charset="-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uli Light" panose="020B0604020202020204" charset="-18"/>
      <p:regular r:id="rId26"/>
      <p:italic r:id="rId27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YITÓ" id="{478F6D2C-ED3F-4EC6-BAC9-D5F0D853D3B0}">
          <p14:sldIdLst/>
        </p14:section>
        <p14:section name="TARTALOM" id="{944E8143-EE9B-4B22-BE36-B7431811DEDE}">
          <p14:sldIdLst>
            <p14:sldId id="462"/>
            <p14:sldId id="473"/>
            <p14:sldId id="476"/>
            <p14:sldId id="477"/>
            <p14:sldId id="479"/>
            <p14:sldId id="478"/>
            <p14:sldId id="474"/>
            <p14:sldId id="475"/>
            <p14:sldId id="483"/>
            <p14:sldId id="480"/>
            <p14:sldId id="484"/>
            <p14:sldId id="485"/>
          </p14:sldIdLst>
        </p14:section>
        <p14:section name="ZÁRÓ" id="{7EFEF7ED-6900-4E57-BBE4-BFBE75667026}">
          <p14:sldIdLst>
            <p14:sldId id="4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orient="horz" pos="343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5F3"/>
    <a:srgbClr val="FBC847"/>
    <a:srgbClr val="952795"/>
    <a:srgbClr val="186E39"/>
    <a:srgbClr val="F5B1F7"/>
    <a:srgbClr val="9EECAB"/>
    <a:srgbClr val="72E485"/>
    <a:srgbClr val="443102"/>
    <a:srgbClr val="307A7C"/>
    <a:srgbClr val="358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3" autoAdjust="0"/>
    <p:restoredTop sz="96404" autoAdjust="0"/>
  </p:normalViewPr>
  <p:slideViewPr>
    <p:cSldViewPr snapToGrid="0" showGuides="1">
      <p:cViewPr varScale="1">
        <p:scale>
          <a:sx n="70" d="100"/>
          <a:sy n="70" d="100"/>
        </p:scale>
        <p:origin x="648" y="60"/>
      </p:cViewPr>
      <p:guideLst>
        <p:guide orient="horz" pos="2795"/>
        <p:guide orient="horz" pos="343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4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Az előadások kiváltásának módja %-os megoszlás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Munka2!$J$4:$J$8</c:f>
              <c:strCache>
                <c:ptCount val="5"/>
                <c:pt idx="0">
                  <c:v>Online élő előadást tartott a Teamsen keresztül az óra eredeti időpontjában. </c:v>
                </c:pt>
                <c:pt idx="1">
                  <c:v>Az előadás anyagából ppt-t készített</c:v>
                </c:pt>
                <c:pt idx="2">
                  <c:v>Az előadásokat szakirodalom feldolgozása váltotta ki. </c:v>
                </c:pt>
                <c:pt idx="3">
                  <c:v>Előadásából videót készített</c:v>
                </c:pt>
                <c:pt idx="4">
                  <c:v> Az előadás anyagából egyéni tanulási útvonalat biztosító Moodle-leckét készített.</c:v>
                </c:pt>
              </c:strCache>
            </c:strRef>
          </c:cat>
          <c:val>
            <c:numRef>
              <c:f>Munka2!$K$4:$K$8</c:f>
              <c:numCache>
                <c:formatCode>0.00</c:formatCode>
                <c:ptCount val="5"/>
                <c:pt idx="0">
                  <c:v>41.914271797369707</c:v>
                </c:pt>
                <c:pt idx="1">
                  <c:v>30.418899171943497</c:v>
                </c:pt>
                <c:pt idx="2">
                  <c:v>10.837798343886996</c:v>
                </c:pt>
                <c:pt idx="3">
                  <c:v>8.6215294690696531</c:v>
                </c:pt>
                <c:pt idx="4">
                  <c:v>8.207501217730151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BB-4547-BA22-AA4E949A98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6319343"/>
        <c:axId val="1789311311"/>
      </c:barChart>
      <c:catAx>
        <c:axId val="2116319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9311311"/>
        <c:crosses val="autoZero"/>
        <c:auto val="1"/>
        <c:lblAlgn val="ctr"/>
        <c:lblOffset val="100"/>
        <c:noMultiLvlLbl val="0"/>
      </c:catAx>
      <c:valAx>
        <c:axId val="1789311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319343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gyakorlatok és szemináriumok kiváltás módjai %-os eloszlás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Munka3!$L$5:$L$9</c:f>
              <c:strCache>
                <c:ptCount val="5"/>
                <c:pt idx="0">
                  <c:v>Teamsen keresztül élő szemináriumokat tartott az óra eredeti időpontjában.</c:v>
                </c:pt>
                <c:pt idx="1">
                  <c:v>Tevékenységalapú módszereket használó szeminárium helyett Moodle felületre feltöltött feladatlapok megoldása kiscsoportos munkában majd írásbeli visszajelzés a Moodle felületen.</c:v>
                </c:pt>
                <c:pt idx="2">
                  <c:v>A tanulók önálló megfigyelésére, kutatására épülő ismeretfeldolgozás tanári konzultációkkal.</c:v>
                </c:pt>
                <c:pt idx="3">
                  <c:v>Példa-, feladatmegoldó online szeminárium tanári vezetéssel.</c:v>
                </c:pt>
                <c:pt idx="4">
                  <c:v>Tréning helyett a tréning anyagának strukturált feldolgozása kiscsoportos munkában- mikromodulok segítségével.</c:v>
                </c:pt>
              </c:strCache>
            </c:strRef>
          </c:cat>
          <c:val>
            <c:numRef>
              <c:f>Munka3!$M$5:$M$9</c:f>
              <c:numCache>
                <c:formatCode>0.00</c:formatCode>
                <c:ptCount val="5"/>
                <c:pt idx="0">
                  <c:v>55.730873265454228</c:v>
                </c:pt>
                <c:pt idx="1">
                  <c:v>17.838729697964844</c:v>
                </c:pt>
                <c:pt idx="2">
                  <c:v>15.732779158328389</c:v>
                </c:pt>
                <c:pt idx="3">
                  <c:v>10.239592725353507</c:v>
                </c:pt>
                <c:pt idx="4">
                  <c:v>0.46181250412332597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3A-4DE2-B58D-4D74E7978B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16354943"/>
        <c:axId val="1835263775"/>
      </c:barChart>
      <c:catAx>
        <c:axId val="2116354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263775"/>
        <c:crosses val="autoZero"/>
        <c:auto val="1"/>
        <c:lblAlgn val="ctr"/>
        <c:lblOffset val="100"/>
        <c:noMultiLvlLbl val="0"/>
      </c:catAx>
      <c:valAx>
        <c:axId val="1835263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354943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321C2-391F-4F03-A9BC-E21BEE3FAD4B}" type="doc">
      <dgm:prSet loTypeId="urn:microsoft.com/office/officeart/2005/8/layout/balance1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21137FFE-7B4B-4C94-B9F8-ACD0988750A5}">
      <dgm:prSet phldrT="[Szöveg]"/>
      <dgm:spPr/>
      <dgm:t>
        <a:bodyPr/>
        <a:lstStyle/>
        <a:p>
          <a:r>
            <a:rPr lang="hu-HU" dirty="0"/>
            <a:t>KIHÍVÁSOK</a:t>
          </a:r>
        </a:p>
      </dgm:t>
    </dgm:pt>
    <dgm:pt modelId="{3BD8ADFB-2D26-4E2A-B649-C72AD7495781}" type="parTrans" cxnId="{F73BF68B-DE47-47CB-9A0B-0218D8B9517B}">
      <dgm:prSet/>
      <dgm:spPr/>
      <dgm:t>
        <a:bodyPr/>
        <a:lstStyle/>
        <a:p>
          <a:endParaRPr lang="hu-HU"/>
        </a:p>
      </dgm:t>
    </dgm:pt>
    <dgm:pt modelId="{37DDD33B-292E-4B29-B475-E3CD0AEA9637}" type="sibTrans" cxnId="{F73BF68B-DE47-47CB-9A0B-0218D8B9517B}">
      <dgm:prSet/>
      <dgm:spPr/>
      <dgm:t>
        <a:bodyPr/>
        <a:lstStyle/>
        <a:p>
          <a:endParaRPr lang="hu-HU"/>
        </a:p>
      </dgm:t>
    </dgm:pt>
    <dgm:pt modelId="{23C2E0AC-74E2-4131-867F-84ECA3EA4FAC}">
      <dgm:prSet phldrT="[Szöveg]"/>
      <dgm:spPr/>
      <dgm:t>
        <a:bodyPr/>
        <a:lstStyle/>
        <a:p>
          <a:r>
            <a:rPr lang="hu-HU" dirty="0">
              <a:solidFill>
                <a:srgbClr val="002060"/>
              </a:solidFill>
            </a:rPr>
            <a:t>Néhol szűkös IT kapacitás</a:t>
          </a:r>
        </a:p>
      </dgm:t>
    </dgm:pt>
    <dgm:pt modelId="{1813D152-1B28-4E00-91F7-9C5361B6B650}" type="parTrans" cxnId="{480B464B-C1C3-45EE-924B-21BF79F1F190}">
      <dgm:prSet/>
      <dgm:spPr/>
      <dgm:t>
        <a:bodyPr/>
        <a:lstStyle/>
        <a:p>
          <a:endParaRPr lang="hu-HU"/>
        </a:p>
      </dgm:t>
    </dgm:pt>
    <dgm:pt modelId="{9C42F689-ABEB-46D8-AD85-1FAC4EEFB5CB}" type="sibTrans" cxnId="{480B464B-C1C3-45EE-924B-21BF79F1F190}">
      <dgm:prSet/>
      <dgm:spPr/>
      <dgm:t>
        <a:bodyPr/>
        <a:lstStyle/>
        <a:p>
          <a:endParaRPr lang="hu-HU"/>
        </a:p>
      </dgm:t>
    </dgm:pt>
    <dgm:pt modelId="{FBD94892-1ABF-423C-83A9-E5E5DFBB7E9C}">
      <dgm:prSet phldrT="[Szöveg]"/>
      <dgm:spPr/>
      <dgm:t>
        <a:bodyPr/>
        <a:lstStyle/>
        <a:p>
          <a:r>
            <a:rPr lang="hu-HU" dirty="0">
              <a:solidFill>
                <a:srgbClr val="002060"/>
              </a:solidFill>
            </a:rPr>
            <a:t>Eltérő oktatói felkészültség</a:t>
          </a:r>
        </a:p>
      </dgm:t>
    </dgm:pt>
    <dgm:pt modelId="{65EF4606-C25A-4844-9EF7-1CA631248E07}" type="parTrans" cxnId="{0ECF7120-0DE8-401B-AADD-922405725CA1}">
      <dgm:prSet/>
      <dgm:spPr/>
      <dgm:t>
        <a:bodyPr/>
        <a:lstStyle/>
        <a:p>
          <a:endParaRPr lang="hu-HU"/>
        </a:p>
      </dgm:t>
    </dgm:pt>
    <dgm:pt modelId="{F0913759-5168-4D26-86E4-BC55A66F98A7}" type="sibTrans" cxnId="{0ECF7120-0DE8-401B-AADD-922405725CA1}">
      <dgm:prSet/>
      <dgm:spPr/>
      <dgm:t>
        <a:bodyPr/>
        <a:lstStyle/>
        <a:p>
          <a:endParaRPr lang="hu-HU"/>
        </a:p>
      </dgm:t>
    </dgm:pt>
    <dgm:pt modelId="{F0590DE5-B814-40B0-AF8A-670540FAD698}">
      <dgm:prSet phldrT="[Szöveg]"/>
      <dgm:spPr/>
      <dgm:t>
        <a:bodyPr/>
        <a:lstStyle/>
        <a:p>
          <a:r>
            <a:rPr lang="hu-HU" dirty="0"/>
            <a:t>CÉLOK</a:t>
          </a:r>
        </a:p>
      </dgm:t>
    </dgm:pt>
    <dgm:pt modelId="{995417CB-FB92-437A-93DE-9A0B89A7D35F}" type="parTrans" cxnId="{285745EB-0971-472B-B853-E915E2F05485}">
      <dgm:prSet/>
      <dgm:spPr/>
      <dgm:t>
        <a:bodyPr/>
        <a:lstStyle/>
        <a:p>
          <a:endParaRPr lang="hu-HU"/>
        </a:p>
      </dgm:t>
    </dgm:pt>
    <dgm:pt modelId="{B885F7E2-5DA7-49D2-BC0D-D25C2D174ECE}" type="sibTrans" cxnId="{285745EB-0971-472B-B853-E915E2F05485}">
      <dgm:prSet/>
      <dgm:spPr/>
      <dgm:t>
        <a:bodyPr/>
        <a:lstStyle/>
        <a:p>
          <a:endParaRPr lang="hu-HU"/>
        </a:p>
      </dgm:t>
    </dgm:pt>
    <dgm:pt modelId="{BEE4AC7E-8A41-45CC-9246-2710840FBD8E}">
      <dgm:prSet phldrT="[Szöveg]" custT="1"/>
      <dgm:spPr/>
      <dgm:t>
        <a:bodyPr/>
        <a:lstStyle/>
        <a:p>
          <a:r>
            <a:rPr lang="hu-HU" sz="2000" dirty="0">
              <a:solidFill>
                <a:schemeClr val="accent2"/>
              </a:solidFill>
            </a:rPr>
            <a:t>Előirányzott kompetenciák fejlesztés</a:t>
          </a:r>
        </a:p>
      </dgm:t>
    </dgm:pt>
    <dgm:pt modelId="{7300EA12-E0A1-4229-B913-D3D4BE720AD4}" type="parTrans" cxnId="{4B447A4F-679B-4F91-859D-2405E37024BA}">
      <dgm:prSet/>
      <dgm:spPr/>
      <dgm:t>
        <a:bodyPr/>
        <a:lstStyle/>
        <a:p>
          <a:endParaRPr lang="hu-HU"/>
        </a:p>
      </dgm:t>
    </dgm:pt>
    <dgm:pt modelId="{70932D5B-1C28-402E-93FE-43801EF68244}" type="sibTrans" cxnId="{4B447A4F-679B-4F91-859D-2405E37024BA}">
      <dgm:prSet/>
      <dgm:spPr/>
      <dgm:t>
        <a:bodyPr/>
        <a:lstStyle/>
        <a:p>
          <a:endParaRPr lang="hu-HU"/>
        </a:p>
      </dgm:t>
    </dgm:pt>
    <dgm:pt modelId="{C908B505-8A61-4DEA-87EB-D8872573948C}">
      <dgm:prSet phldrT="[Szöveg]"/>
      <dgm:spPr/>
      <dgm:t>
        <a:bodyPr/>
        <a:lstStyle/>
        <a:p>
          <a:r>
            <a:rPr lang="hu-HU" dirty="0">
              <a:solidFill>
                <a:schemeClr val="accent2"/>
              </a:solidFill>
            </a:rPr>
            <a:t>Élményszerű oktatás</a:t>
          </a:r>
        </a:p>
      </dgm:t>
    </dgm:pt>
    <dgm:pt modelId="{33E15F5B-FF4A-49CE-B981-31099923CD0A}" type="parTrans" cxnId="{0965F103-DA26-4FA6-8672-A83CAD4267CA}">
      <dgm:prSet/>
      <dgm:spPr/>
      <dgm:t>
        <a:bodyPr/>
        <a:lstStyle/>
        <a:p>
          <a:endParaRPr lang="hu-HU"/>
        </a:p>
      </dgm:t>
    </dgm:pt>
    <dgm:pt modelId="{9FD3E475-6998-4A3C-BA3D-4616E1E80222}" type="sibTrans" cxnId="{0965F103-DA26-4FA6-8672-A83CAD4267CA}">
      <dgm:prSet/>
      <dgm:spPr/>
      <dgm:t>
        <a:bodyPr/>
        <a:lstStyle/>
        <a:p>
          <a:endParaRPr lang="hu-HU"/>
        </a:p>
      </dgm:t>
    </dgm:pt>
    <dgm:pt modelId="{3A93610D-9EC4-4FDD-B7FB-67B496B82C33}">
      <dgm:prSet phldrT="[Szöveg]"/>
      <dgm:spPr/>
      <dgm:t>
        <a:bodyPr/>
        <a:lstStyle/>
        <a:p>
          <a:r>
            <a:rPr lang="hu-HU" dirty="0">
              <a:solidFill>
                <a:schemeClr val="accent2"/>
              </a:solidFill>
            </a:rPr>
            <a:t>Áttekinthető, egységes rendszer</a:t>
          </a:r>
        </a:p>
      </dgm:t>
    </dgm:pt>
    <dgm:pt modelId="{75F6FFBE-E503-4602-A288-21811F2118EC}" type="parTrans" cxnId="{D950D91B-3978-4008-A6E4-7D332266CCC6}">
      <dgm:prSet/>
      <dgm:spPr/>
      <dgm:t>
        <a:bodyPr/>
        <a:lstStyle/>
        <a:p>
          <a:endParaRPr lang="hu-HU"/>
        </a:p>
      </dgm:t>
    </dgm:pt>
    <dgm:pt modelId="{3D035965-F03C-4221-A00C-AD640F18D92B}" type="sibTrans" cxnId="{D950D91B-3978-4008-A6E4-7D332266CCC6}">
      <dgm:prSet/>
      <dgm:spPr/>
      <dgm:t>
        <a:bodyPr/>
        <a:lstStyle/>
        <a:p>
          <a:endParaRPr lang="hu-HU"/>
        </a:p>
      </dgm:t>
    </dgm:pt>
    <dgm:pt modelId="{483CFAC2-0496-44BD-A273-ADB196BEE526}">
      <dgm:prSet phldrT="[Szöveg]" custScaleX="118481" custLinFactNeighborX="-6764" custLinFactNeighborY="-4925"/>
      <dgm:spPr/>
      <dgm:t>
        <a:bodyPr/>
        <a:lstStyle/>
        <a:p>
          <a:endParaRPr lang="hu-HU"/>
        </a:p>
      </dgm:t>
    </dgm:pt>
    <dgm:pt modelId="{F04ACCD7-6EEA-4C9F-8927-1C0E89CABC4D}" type="parTrans" cxnId="{A02C8B72-A290-4285-840A-2D57D2D4B9CA}">
      <dgm:prSet/>
      <dgm:spPr/>
      <dgm:t>
        <a:bodyPr/>
        <a:lstStyle/>
        <a:p>
          <a:endParaRPr lang="hu-HU"/>
        </a:p>
      </dgm:t>
    </dgm:pt>
    <dgm:pt modelId="{75BFAFC1-00C0-4153-B09A-2588D036456F}" type="sibTrans" cxnId="{A02C8B72-A290-4285-840A-2D57D2D4B9CA}">
      <dgm:prSet/>
      <dgm:spPr/>
      <dgm:t>
        <a:bodyPr/>
        <a:lstStyle/>
        <a:p>
          <a:endParaRPr lang="hu-HU"/>
        </a:p>
      </dgm:t>
    </dgm:pt>
    <dgm:pt modelId="{6996E476-659C-46FA-A289-DB4D4E50AFA6}" type="pres">
      <dgm:prSet presAssocID="{002321C2-391F-4F03-A9BC-E21BEE3FAD4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9C152DF-E3E6-414B-BC2E-1CB00266E590}" type="pres">
      <dgm:prSet presAssocID="{002321C2-391F-4F03-A9BC-E21BEE3FAD4B}" presName="dummyMaxCanvas" presStyleCnt="0"/>
      <dgm:spPr/>
    </dgm:pt>
    <dgm:pt modelId="{8852547C-38A7-4C3D-97BC-15E33CB4024A}" type="pres">
      <dgm:prSet presAssocID="{002321C2-391F-4F03-A9BC-E21BEE3FAD4B}" presName="parentComposite" presStyleCnt="0"/>
      <dgm:spPr/>
    </dgm:pt>
    <dgm:pt modelId="{1E1914E3-89C1-474A-8EB4-09643681200E}" type="pres">
      <dgm:prSet presAssocID="{002321C2-391F-4F03-A9BC-E21BEE3FAD4B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hu-HU"/>
        </a:p>
      </dgm:t>
    </dgm:pt>
    <dgm:pt modelId="{F9E7A903-A0F3-4800-9210-DD573FA36356}" type="pres">
      <dgm:prSet presAssocID="{002321C2-391F-4F03-A9BC-E21BEE3FAD4B}" presName="parent2" presStyleLbl="alignAccFollowNode1" presStyleIdx="1" presStyleCnt="4" custLinFactNeighborX="16425">
        <dgm:presLayoutVars>
          <dgm:chMax val="4"/>
        </dgm:presLayoutVars>
      </dgm:prSet>
      <dgm:spPr/>
      <dgm:t>
        <a:bodyPr/>
        <a:lstStyle/>
        <a:p>
          <a:endParaRPr lang="hu-HU"/>
        </a:p>
      </dgm:t>
    </dgm:pt>
    <dgm:pt modelId="{CD5F361A-E063-4E4B-A058-7C4A52215DA7}" type="pres">
      <dgm:prSet presAssocID="{002321C2-391F-4F03-A9BC-E21BEE3FAD4B}" presName="childrenComposite" presStyleCnt="0"/>
      <dgm:spPr/>
    </dgm:pt>
    <dgm:pt modelId="{7573A80B-B2E1-4197-A361-83385DDB957D}" type="pres">
      <dgm:prSet presAssocID="{002321C2-391F-4F03-A9BC-E21BEE3FAD4B}" presName="dummyMaxCanvas_ChildArea" presStyleCnt="0"/>
      <dgm:spPr/>
    </dgm:pt>
    <dgm:pt modelId="{88490974-0012-44D0-A125-FDB136E72038}" type="pres">
      <dgm:prSet presAssocID="{002321C2-391F-4F03-A9BC-E21BEE3FAD4B}" presName="fulcrum" presStyleLbl="alignAccFollowNode1" presStyleIdx="2" presStyleCnt="4"/>
      <dgm:spPr/>
    </dgm:pt>
    <dgm:pt modelId="{51D544C1-22B4-4EA4-942F-D478A1C93970}" type="pres">
      <dgm:prSet presAssocID="{002321C2-391F-4F03-A9BC-E21BEE3FAD4B}" presName="balance_23" presStyleLbl="alignAccFollowNode1" presStyleIdx="3" presStyleCnt="4" custScaleX="145675">
        <dgm:presLayoutVars>
          <dgm:bulletEnabled val="1"/>
        </dgm:presLayoutVars>
      </dgm:prSet>
      <dgm:spPr/>
    </dgm:pt>
    <dgm:pt modelId="{1F4758FA-8354-4189-8BA5-FA9D940FF0B1}" type="pres">
      <dgm:prSet presAssocID="{002321C2-391F-4F03-A9BC-E21BEE3FAD4B}" presName="right_23_1" presStyleLbl="node1" presStyleIdx="0" presStyleCnt="5" custScaleX="117818" custLinFactNeighborX="639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B8EA6F6-97F3-44D2-9A82-6EE3E95F167D}" type="pres">
      <dgm:prSet presAssocID="{002321C2-391F-4F03-A9BC-E21BEE3FAD4B}" presName="right_23_2" presStyleLbl="node1" presStyleIdx="1" presStyleCnt="5" custScaleX="115917" custLinFactNeighborX="639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AE86B0-F794-4EFA-A8E5-AEA17C7B2D0A}" type="pres">
      <dgm:prSet presAssocID="{002321C2-391F-4F03-A9BC-E21BEE3FAD4B}" presName="right_23_3" presStyleLbl="node1" presStyleIdx="2" presStyleCnt="5" custScaleX="117802" custLinFactNeighborX="6390" custLinFactNeighborY="-369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ADF5CA-0C9C-4900-8FE9-5155C9203C0E}" type="pres">
      <dgm:prSet presAssocID="{002321C2-391F-4F03-A9BC-E21BEE3FAD4B}" presName="left_23_1" presStyleLbl="node1" presStyleIdx="3" presStyleCnt="5" custScaleX="118449" custLinFactNeighborX="-6390" custLinFactNeighborY="-36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042FC0B-F73C-4D94-B8CD-B018A593DB34}" type="pres">
      <dgm:prSet presAssocID="{002321C2-391F-4F03-A9BC-E21BEE3FAD4B}" presName="left_23_2" presStyleLbl="node1" presStyleIdx="4" presStyleCnt="5" custScaleX="118481" custLinFactNeighborX="-5584" custLinFactNeighborY="-180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80B464B-C1C3-45EE-924B-21BF79F1F190}" srcId="{21137FFE-7B4B-4C94-B9F8-ACD0988750A5}" destId="{23C2E0AC-74E2-4131-867F-84ECA3EA4FAC}" srcOrd="0" destOrd="0" parTransId="{1813D152-1B28-4E00-91F7-9C5361B6B650}" sibTransId="{9C42F689-ABEB-46D8-AD85-1FAC4EEFB5CB}"/>
    <dgm:cxn modelId="{0ECF7120-0DE8-401B-AADD-922405725CA1}" srcId="{21137FFE-7B4B-4C94-B9F8-ACD0988750A5}" destId="{FBD94892-1ABF-423C-83A9-E5E5DFBB7E9C}" srcOrd="1" destOrd="0" parTransId="{65EF4606-C25A-4844-9EF7-1CA631248E07}" sibTransId="{F0913759-5168-4D26-86E4-BC55A66F98A7}"/>
    <dgm:cxn modelId="{8384A0CC-289A-4E38-A8DC-D9DA2F4C3325}" type="presOf" srcId="{F0590DE5-B814-40B0-AF8A-670540FAD698}" destId="{F9E7A903-A0F3-4800-9210-DD573FA36356}" srcOrd="0" destOrd="0" presId="urn:microsoft.com/office/officeart/2005/8/layout/balance1"/>
    <dgm:cxn modelId="{D7C1091F-73E3-4233-9523-291483C56B95}" type="presOf" srcId="{23C2E0AC-74E2-4131-867F-84ECA3EA4FAC}" destId="{67ADF5CA-0C9C-4900-8FE9-5155C9203C0E}" srcOrd="0" destOrd="0" presId="urn:microsoft.com/office/officeart/2005/8/layout/balance1"/>
    <dgm:cxn modelId="{693B1CC7-81DA-41D7-8F7E-19A1D8218D59}" type="presOf" srcId="{21137FFE-7B4B-4C94-B9F8-ACD0988750A5}" destId="{1E1914E3-89C1-474A-8EB4-09643681200E}" srcOrd="0" destOrd="0" presId="urn:microsoft.com/office/officeart/2005/8/layout/balance1"/>
    <dgm:cxn modelId="{84F8C931-B966-4DC3-A66A-EF72F9D700AB}" type="presOf" srcId="{FBD94892-1ABF-423C-83A9-E5E5DFBB7E9C}" destId="{0042FC0B-F73C-4D94-B8CD-B018A593DB34}" srcOrd="0" destOrd="0" presId="urn:microsoft.com/office/officeart/2005/8/layout/balance1"/>
    <dgm:cxn modelId="{F73BF68B-DE47-47CB-9A0B-0218D8B9517B}" srcId="{002321C2-391F-4F03-A9BC-E21BEE3FAD4B}" destId="{21137FFE-7B4B-4C94-B9F8-ACD0988750A5}" srcOrd="0" destOrd="0" parTransId="{3BD8ADFB-2D26-4E2A-B649-C72AD7495781}" sibTransId="{37DDD33B-292E-4B29-B475-E3CD0AEA9637}"/>
    <dgm:cxn modelId="{C9A4E737-65AA-4611-9D85-AAFB898654B8}" type="presOf" srcId="{002321C2-391F-4F03-A9BC-E21BEE3FAD4B}" destId="{6996E476-659C-46FA-A289-DB4D4E50AFA6}" srcOrd="0" destOrd="0" presId="urn:microsoft.com/office/officeart/2005/8/layout/balance1"/>
    <dgm:cxn modelId="{F97F96FF-F284-4967-9E06-9B9A9F24A0D2}" type="presOf" srcId="{BEE4AC7E-8A41-45CC-9246-2710840FBD8E}" destId="{1F4758FA-8354-4189-8BA5-FA9D940FF0B1}" srcOrd="0" destOrd="0" presId="urn:microsoft.com/office/officeart/2005/8/layout/balance1"/>
    <dgm:cxn modelId="{A02C8B72-A290-4285-840A-2D57D2D4B9CA}" srcId="{002321C2-391F-4F03-A9BC-E21BEE3FAD4B}" destId="{483CFAC2-0496-44BD-A273-ADB196BEE526}" srcOrd="2" destOrd="0" parTransId="{F04ACCD7-6EEA-4C9F-8927-1C0E89CABC4D}" sibTransId="{75BFAFC1-00C0-4153-B09A-2588D036456F}"/>
    <dgm:cxn modelId="{4B447A4F-679B-4F91-859D-2405E37024BA}" srcId="{F0590DE5-B814-40B0-AF8A-670540FAD698}" destId="{BEE4AC7E-8A41-45CC-9246-2710840FBD8E}" srcOrd="0" destOrd="0" parTransId="{7300EA12-E0A1-4229-B913-D3D4BE720AD4}" sibTransId="{70932D5B-1C28-402E-93FE-43801EF68244}"/>
    <dgm:cxn modelId="{0965F103-DA26-4FA6-8672-A83CAD4267CA}" srcId="{F0590DE5-B814-40B0-AF8A-670540FAD698}" destId="{C908B505-8A61-4DEA-87EB-D8872573948C}" srcOrd="1" destOrd="0" parTransId="{33E15F5B-FF4A-49CE-B981-31099923CD0A}" sibTransId="{9FD3E475-6998-4A3C-BA3D-4616E1E80222}"/>
    <dgm:cxn modelId="{D950D91B-3978-4008-A6E4-7D332266CCC6}" srcId="{F0590DE5-B814-40B0-AF8A-670540FAD698}" destId="{3A93610D-9EC4-4FDD-B7FB-67B496B82C33}" srcOrd="2" destOrd="0" parTransId="{75F6FFBE-E503-4602-A288-21811F2118EC}" sibTransId="{3D035965-F03C-4221-A00C-AD640F18D92B}"/>
    <dgm:cxn modelId="{08BD1399-04FA-486D-BCC6-1551142B7DC7}" type="presOf" srcId="{C908B505-8A61-4DEA-87EB-D8872573948C}" destId="{CB8EA6F6-97F3-44D2-9A82-6EE3E95F167D}" srcOrd="0" destOrd="0" presId="urn:microsoft.com/office/officeart/2005/8/layout/balance1"/>
    <dgm:cxn modelId="{285745EB-0971-472B-B853-E915E2F05485}" srcId="{002321C2-391F-4F03-A9BC-E21BEE3FAD4B}" destId="{F0590DE5-B814-40B0-AF8A-670540FAD698}" srcOrd="1" destOrd="0" parTransId="{995417CB-FB92-437A-93DE-9A0B89A7D35F}" sibTransId="{B885F7E2-5DA7-49D2-BC0D-D25C2D174ECE}"/>
    <dgm:cxn modelId="{C1492FB6-F965-473F-BD77-606D69939D09}" type="presOf" srcId="{3A93610D-9EC4-4FDD-B7FB-67B496B82C33}" destId="{5CAE86B0-F794-4EFA-A8E5-AEA17C7B2D0A}" srcOrd="0" destOrd="0" presId="urn:microsoft.com/office/officeart/2005/8/layout/balance1"/>
    <dgm:cxn modelId="{5B68FCDC-7D11-4EA2-8D40-54D2D8F593B0}" type="presParOf" srcId="{6996E476-659C-46FA-A289-DB4D4E50AFA6}" destId="{C9C152DF-E3E6-414B-BC2E-1CB00266E590}" srcOrd="0" destOrd="0" presId="urn:microsoft.com/office/officeart/2005/8/layout/balance1"/>
    <dgm:cxn modelId="{81BEC058-7529-4FEE-A993-E9126D0FE083}" type="presParOf" srcId="{6996E476-659C-46FA-A289-DB4D4E50AFA6}" destId="{8852547C-38A7-4C3D-97BC-15E33CB4024A}" srcOrd="1" destOrd="0" presId="urn:microsoft.com/office/officeart/2005/8/layout/balance1"/>
    <dgm:cxn modelId="{A5264CDC-EC07-49F1-B7A7-48E30781C54A}" type="presParOf" srcId="{8852547C-38A7-4C3D-97BC-15E33CB4024A}" destId="{1E1914E3-89C1-474A-8EB4-09643681200E}" srcOrd="0" destOrd="0" presId="urn:microsoft.com/office/officeart/2005/8/layout/balance1"/>
    <dgm:cxn modelId="{DBAA9739-C65E-4775-86C4-45349AD028EB}" type="presParOf" srcId="{8852547C-38A7-4C3D-97BC-15E33CB4024A}" destId="{F9E7A903-A0F3-4800-9210-DD573FA36356}" srcOrd="1" destOrd="0" presId="urn:microsoft.com/office/officeart/2005/8/layout/balance1"/>
    <dgm:cxn modelId="{EB022C88-C3BD-4282-929E-BC71B92F9A75}" type="presParOf" srcId="{6996E476-659C-46FA-A289-DB4D4E50AFA6}" destId="{CD5F361A-E063-4E4B-A058-7C4A52215DA7}" srcOrd="2" destOrd="0" presId="urn:microsoft.com/office/officeart/2005/8/layout/balance1"/>
    <dgm:cxn modelId="{C78097B4-CDE2-499B-9642-67AC74BF851D}" type="presParOf" srcId="{CD5F361A-E063-4E4B-A058-7C4A52215DA7}" destId="{7573A80B-B2E1-4197-A361-83385DDB957D}" srcOrd="0" destOrd="0" presId="urn:microsoft.com/office/officeart/2005/8/layout/balance1"/>
    <dgm:cxn modelId="{FE54A098-04D4-4DCC-BE5F-7D35CCAD0EA1}" type="presParOf" srcId="{CD5F361A-E063-4E4B-A058-7C4A52215DA7}" destId="{88490974-0012-44D0-A125-FDB136E72038}" srcOrd="1" destOrd="0" presId="urn:microsoft.com/office/officeart/2005/8/layout/balance1"/>
    <dgm:cxn modelId="{486BE6D6-AB61-4940-A68D-E5A0F907A885}" type="presParOf" srcId="{CD5F361A-E063-4E4B-A058-7C4A52215DA7}" destId="{51D544C1-22B4-4EA4-942F-D478A1C93970}" srcOrd="2" destOrd="0" presId="urn:microsoft.com/office/officeart/2005/8/layout/balance1"/>
    <dgm:cxn modelId="{208DA1D5-1F78-4084-A729-CE27725D44BB}" type="presParOf" srcId="{CD5F361A-E063-4E4B-A058-7C4A52215DA7}" destId="{1F4758FA-8354-4189-8BA5-FA9D940FF0B1}" srcOrd="3" destOrd="0" presId="urn:microsoft.com/office/officeart/2005/8/layout/balance1"/>
    <dgm:cxn modelId="{150688B9-79DD-4209-A95D-6329DBCD69BA}" type="presParOf" srcId="{CD5F361A-E063-4E4B-A058-7C4A52215DA7}" destId="{CB8EA6F6-97F3-44D2-9A82-6EE3E95F167D}" srcOrd="4" destOrd="0" presId="urn:microsoft.com/office/officeart/2005/8/layout/balance1"/>
    <dgm:cxn modelId="{80F207AE-B6A7-459F-8193-DCC6159C4499}" type="presParOf" srcId="{CD5F361A-E063-4E4B-A058-7C4A52215DA7}" destId="{5CAE86B0-F794-4EFA-A8E5-AEA17C7B2D0A}" srcOrd="5" destOrd="0" presId="urn:microsoft.com/office/officeart/2005/8/layout/balance1"/>
    <dgm:cxn modelId="{6E27545F-F1AA-4FC7-A0F4-05825B5A0AAF}" type="presParOf" srcId="{CD5F361A-E063-4E4B-A058-7C4A52215DA7}" destId="{67ADF5CA-0C9C-4900-8FE9-5155C9203C0E}" srcOrd="6" destOrd="0" presId="urn:microsoft.com/office/officeart/2005/8/layout/balance1"/>
    <dgm:cxn modelId="{A5600014-3476-4AEF-B216-BE8BD40C5C28}" type="presParOf" srcId="{CD5F361A-E063-4E4B-A058-7C4A52215DA7}" destId="{0042FC0B-F73C-4D94-B8CD-B018A593DB34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914E3-89C1-474A-8EB4-09643681200E}">
      <dsp:nvSpPr>
        <dsp:cNvPr id="0" name=""/>
        <dsp:cNvSpPr/>
      </dsp:nvSpPr>
      <dsp:spPr>
        <a:xfrm>
          <a:off x="1664537" y="0"/>
          <a:ext cx="2077962" cy="115442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/>
            <a:t>KIHÍVÁSOK</a:t>
          </a:r>
        </a:p>
      </dsp:txBody>
      <dsp:txXfrm>
        <a:off x="1698349" y="33812"/>
        <a:ext cx="2010338" cy="1086799"/>
      </dsp:txXfrm>
    </dsp:sp>
    <dsp:sp modelId="{F9E7A903-A0F3-4800-9210-DD573FA36356}">
      <dsp:nvSpPr>
        <dsp:cNvPr id="0" name=""/>
        <dsp:cNvSpPr/>
      </dsp:nvSpPr>
      <dsp:spPr>
        <a:xfrm>
          <a:off x="5007343" y="0"/>
          <a:ext cx="2077962" cy="115442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17523"/>
            <a:satOff val="24878"/>
            <a:lumOff val="330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17523"/>
              <a:satOff val="24878"/>
              <a:lumOff val="33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/>
            <a:t>CÉLOK</a:t>
          </a:r>
        </a:p>
      </dsp:txBody>
      <dsp:txXfrm>
        <a:off x="5041155" y="33812"/>
        <a:ext cx="2010338" cy="1086799"/>
      </dsp:txXfrm>
    </dsp:sp>
    <dsp:sp modelId="{88490974-0012-44D0-A125-FDB136E72038}">
      <dsp:nvSpPr>
        <dsp:cNvPr id="0" name=""/>
        <dsp:cNvSpPr/>
      </dsp:nvSpPr>
      <dsp:spPr>
        <a:xfrm>
          <a:off x="3771360" y="4906300"/>
          <a:ext cx="865817" cy="865817"/>
        </a:xfrm>
        <a:prstGeom prst="triangle">
          <a:avLst/>
        </a:prstGeom>
        <a:solidFill>
          <a:schemeClr val="accent5">
            <a:tint val="40000"/>
            <a:alpha val="90000"/>
            <a:hueOff val="-835046"/>
            <a:satOff val="49755"/>
            <a:lumOff val="661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835046"/>
              <a:satOff val="49755"/>
              <a:lumOff val="661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D544C1-22B4-4EA4-942F-D478A1C93970}">
      <dsp:nvSpPr>
        <dsp:cNvPr id="0" name=""/>
        <dsp:cNvSpPr/>
      </dsp:nvSpPr>
      <dsp:spPr>
        <a:xfrm rot="240000">
          <a:off x="1606022" y="4535287"/>
          <a:ext cx="5196492" cy="363374"/>
        </a:xfrm>
        <a:prstGeom prst="rect">
          <a:avLst/>
        </a:prstGeom>
        <a:solidFill>
          <a:schemeClr val="accent5">
            <a:tint val="40000"/>
            <a:alpha val="90000"/>
            <a:hueOff val="-1252569"/>
            <a:satOff val="74633"/>
            <a:lumOff val="991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252569"/>
              <a:satOff val="74633"/>
              <a:lumOff val="991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4758FA-8354-4189-8BA5-FA9D940FF0B1}">
      <dsp:nvSpPr>
        <dsp:cNvPr id="0" name=""/>
        <dsp:cNvSpPr/>
      </dsp:nvSpPr>
      <dsp:spPr>
        <a:xfrm rot="240000">
          <a:off x="4670865" y="3640165"/>
          <a:ext cx="2456691" cy="9391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>
              <a:solidFill>
                <a:schemeClr val="accent2"/>
              </a:solidFill>
            </a:rPr>
            <a:t>Előirányzott kompetenciák fejlesztés</a:t>
          </a:r>
        </a:p>
      </dsp:txBody>
      <dsp:txXfrm>
        <a:off x="4716711" y="3686011"/>
        <a:ext cx="2364999" cy="847472"/>
      </dsp:txXfrm>
    </dsp:sp>
    <dsp:sp modelId="{CB8EA6F6-97F3-44D2-9A82-6EE3E95F167D}">
      <dsp:nvSpPr>
        <dsp:cNvPr id="0" name=""/>
        <dsp:cNvSpPr/>
      </dsp:nvSpPr>
      <dsp:spPr>
        <a:xfrm rot="240000">
          <a:off x="4766352" y="2599754"/>
          <a:ext cx="2415792" cy="942024"/>
        </a:xfrm>
        <a:prstGeom prst="roundRect">
          <a:avLst/>
        </a:prstGeom>
        <a:gradFill rotWithShape="0">
          <a:gsLst>
            <a:gs pos="0">
              <a:schemeClr val="accent5">
                <a:hueOff val="-297120"/>
                <a:satOff val="14466"/>
                <a:lumOff val="95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7120"/>
                <a:satOff val="14466"/>
                <a:lumOff val="95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7120"/>
                <a:satOff val="14466"/>
                <a:lumOff val="95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>
              <a:solidFill>
                <a:schemeClr val="accent2"/>
              </a:solidFill>
            </a:rPr>
            <a:t>Élményszerű oktatás</a:t>
          </a:r>
        </a:p>
      </dsp:txBody>
      <dsp:txXfrm>
        <a:off x="4812338" y="2645740"/>
        <a:ext cx="2323820" cy="850052"/>
      </dsp:txXfrm>
    </dsp:sp>
    <dsp:sp modelId="{5CAE86B0-F794-4EFA-A8E5-AEA17C7B2D0A}">
      <dsp:nvSpPr>
        <dsp:cNvPr id="0" name=""/>
        <dsp:cNvSpPr/>
      </dsp:nvSpPr>
      <dsp:spPr>
        <a:xfrm rot="240000">
          <a:off x="4821112" y="1544352"/>
          <a:ext cx="2456347" cy="939188"/>
        </a:xfrm>
        <a:prstGeom prst="roundRect">
          <a:avLst/>
        </a:prstGeom>
        <a:gradFill rotWithShape="0">
          <a:gsLst>
            <a:gs pos="0">
              <a:schemeClr val="accent5">
                <a:hueOff val="-594240"/>
                <a:satOff val="28931"/>
                <a:lumOff val="191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4240"/>
                <a:satOff val="28931"/>
                <a:lumOff val="191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4240"/>
                <a:satOff val="28931"/>
                <a:lumOff val="191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>
              <a:solidFill>
                <a:schemeClr val="accent2"/>
              </a:solidFill>
            </a:rPr>
            <a:t>Áttekinthető, egységes rendszer</a:t>
          </a:r>
        </a:p>
      </dsp:txBody>
      <dsp:txXfrm>
        <a:off x="4866959" y="1590199"/>
        <a:ext cx="2364653" cy="847494"/>
      </dsp:txXfrm>
    </dsp:sp>
    <dsp:sp modelId="{67ADF5CA-0C9C-4900-8FE9-5155C9203C0E}">
      <dsp:nvSpPr>
        <dsp:cNvPr id="0" name=""/>
        <dsp:cNvSpPr/>
      </dsp:nvSpPr>
      <dsp:spPr>
        <a:xfrm rot="240000">
          <a:off x="1418496" y="3391905"/>
          <a:ext cx="2470266" cy="938214"/>
        </a:xfrm>
        <a:prstGeom prst="roundRect">
          <a:avLst/>
        </a:prstGeom>
        <a:gradFill rotWithShape="0">
          <a:gsLst>
            <a:gs pos="0">
              <a:schemeClr val="accent5">
                <a:hueOff val="-891361"/>
                <a:satOff val="43397"/>
                <a:lumOff val="28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1361"/>
                <a:satOff val="43397"/>
                <a:lumOff val="28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1361"/>
                <a:satOff val="43397"/>
                <a:lumOff val="28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>
              <a:solidFill>
                <a:srgbClr val="002060"/>
              </a:solidFill>
            </a:rPr>
            <a:t>Néhol szűkös IT kapacitás</a:t>
          </a:r>
        </a:p>
      </dsp:txBody>
      <dsp:txXfrm>
        <a:off x="1464296" y="3437705"/>
        <a:ext cx="2378666" cy="846614"/>
      </dsp:txXfrm>
    </dsp:sp>
    <dsp:sp modelId="{0042FC0B-F73C-4D94-B8CD-B018A593DB34}">
      <dsp:nvSpPr>
        <dsp:cNvPr id="0" name=""/>
        <dsp:cNvSpPr/>
      </dsp:nvSpPr>
      <dsp:spPr>
        <a:xfrm rot="240000">
          <a:off x="1510403" y="2373849"/>
          <a:ext cx="2470955" cy="938166"/>
        </a:xfrm>
        <a:prstGeom prst="roundRect">
          <a:avLst/>
        </a:prstGeom>
        <a:gradFill rotWithShape="0">
          <a:gsLst>
            <a:gs pos="0">
              <a:schemeClr val="accent5">
                <a:hueOff val="-1188481"/>
                <a:satOff val="57862"/>
                <a:lumOff val="38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88481"/>
                <a:satOff val="57862"/>
                <a:lumOff val="38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88481"/>
                <a:satOff val="57862"/>
                <a:lumOff val="38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>
              <a:solidFill>
                <a:srgbClr val="002060"/>
              </a:solidFill>
            </a:rPr>
            <a:t>Eltérő oktatói felkészültség</a:t>
          </a:r>
        </a:p>
      </dsp:txBody>
      <dsp:txXfrm>
        <a:off x="1556200" y="2419646"/>
        <a:ext cx="2379361" cy="846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6263B-534F-4C5F-9AD3-EF90AD31AF19}" type="datetimeFigureOut">
              <a:rPr lang="hu-HU" smtClean="0"/>
              <a:t>2020. 06. 07.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E724C-BA58-4CF4-BF68-8A5B3B8EE8D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521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74A63-8E43-4D68-956A-FC6DE785B676}" type="datetimeFigureOut">
              <a:rPr lang="hu-HU" smtClean="0"/>
              <a:t>2020. 06. 07.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2CE9F-7C32-4819-BF0D-C9291E2C72D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418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cím_sárga">
    <p:bg>
      <p:bgPr>
        <a:solidFill>
          <a:srgbClr val="FBC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 hasCustomPrompt="1"/>
          </p:nvPr>
        </p:nvSpPr>
        <p:spPr>
          <a:xfrm>
            <a:off x="731838" y="1126155"/>
            <a:ext cx="10728325" cy="172860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6800"/>
              </a:lnSpc>
              <a:defRPr sz="5600">
                <a:solidFill>
                  <a:srgbClr val="002E65"/>
                </a:solidFill>
              </a:defRPr>
            </a:lvl1pPr>
          </a:lstStyle>
          <a:p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56pt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9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31837" y="3448250"/>
            <a:ext cx="10728325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600" b="0">
                <a:solidFill>
                  <a:srgbClr val="002E6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26pt</a:t>
            </a:r>
          </a:p>
          <a:p>
            <a:pPr lvl="0"/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3" y="5695195"/>
            <a:ext cx="3175072" cy="634348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4221319" y="5929161"/>
            <a:ext cx="3749359" cy="40038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2E65"/>
                </a:solidFill>
              </a:defRPr>
            </a:lvl1pPr>
          </a:lstStyle>
          <a:p>
            <a:pPr lvl="0"/>
            <a:r>
              <a:rPr lang="hu-HU" dirty="0"/>
              <a:t>Készítette:</a:t>
            </a:r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1" hasCustomPrompt="1"/>
          </p:nvPr>
        </p:nvSpPr>
        <p:spPr>
          <a:xfrm>
            <a:off x="8543925" y="5929161"/>
            <a:ext cx="2835275" cy="40038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E65"/>
                </a:solidFill>
              </a:defRPr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1221912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391" userDrawn="1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képpel_sárga">
    <p:bg>
      <p:bgPr>
        <a:solidFill>
          <a:srgbClr val="49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7170821" y="0"/>
            <a:ext cx="502117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6328" y="5265020"/>
            <a:ext cx="1139279" cy="119530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83973" y="431534"/>
            <a:ext cx="1139279" cy="119530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" y="413889"/>
            <a:ext cx="1139279" cy="1195309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 hasCustomPrompt="1"/>
          </p:nvPr>
        </p:nvSpPr>
        <p:spPr>
          <a:xfrm>
            <a:off x="712588" y="3429000"/>
            <a:ext cx="5383412" cy="295822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ts val="6800"/>
              </a:lnSpc>
              <a:defRPr sz="5600">
                <a:solidFill>
                  <a:srgbClr val="FBCB4F"/>
                </a:solidFill>
              </a:defRPr>
            </a:lvl1pPr>
          </a:lstStyle>
          <a:p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56pt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3 sor</a:t>
            </a:r>
          </a:p>
        </p:txBody>
      </p:sp>
    </p:spTree>
    <p:extLst>
      <p:ext uri="{BB962C8B-B14F-4D97-AF65-F5344CB8AC3E}">
        <p14:creationId xmlns:p14="http://schemas.microsoft.com/office/powerpoint/2010/main" val="2655623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+üzenet_sárga">
    <p:bg>
      <p:bgPr>
        <a:solidFill>
          <a:srgbClr val="FBC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 hasCustomPrompt="1"/>
          </p:nvPr>
        </p:nvSpPr>
        <p:spPr>
          <a:xfrm>
            <a:off x="731838" y="1126155"/>
            <a:ext cx="10728325" cy="172860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6800"/>
              </a:lnSpc>
              <a:defRPr sz="5600">
                <a:solidFill>
                  <a:srgbClr val="002E65"/>
                </a:solidFill>
              </a:defRPr>
            </a:lvl1pPr>
          </a:lstStyle>
          <a:p>
            <a:r>
              <a:rPr lang="hu-HU" dirty="0"/>
              <a:t>Elköszönő szöveg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57" y="3888479"/>
            <a:ext cx="1844485" cy="12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86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391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+üzenet_kék">
    <p:bg>
      <p:bgPr>
        <a:solidFill>
          <a:srgbClr val="49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 hasCustomPrompt="1"/>
          </p:nvPr>
        </p:nvSpPr>
        <p:spPr>
          <a:xfrm>
            <a:off x="731838" y="1126155"/>
            <a:ext cx="10728325" cy="172860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6800"/>
              </a:lnSpc>
              <a:defRPr sz="5600">
                <a:solidFill>
                  <a:srgbClr val="FBCB4F"/>
                </a:solidFill>
              </a:defRPr>
            </a:lvl1pPr>
          </a:lstStyle>
          <a:p>
            <a:r>
              <a:rPr lang="hu-HU" dirty="0"/>
              <a:t>Elköszönő szöveg</a:t>
            </a:r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57" y="3888479"/>
            <a:ext cx="1844486" cy="12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71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391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yellow">
    <p:bg>
      <p:bgPr>
        <a:solidFill>
          <a:srgbClr val="FBC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 hasCustomPrompt="1"/>
          </p:nvPr>
        </p:nvSpPr>
        <p:spPr>
          <a:xfrm>
            <a:off x="731838" y="1126155"/>
            <a:ext cx="10728325" cy="172860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6800"/>
              </a:lnSpc>
              <a:defRPr sz="5600" baseline="0">
                <a:solidFill>
                  <a:srgbClr val="002E65"/>
                </a:solidFill>
              </a:defRPr>
            </a:lvl1pPr>
          </a:lstStyle>
          <a:p>
            <a:r>
              <a:rPr lang="hu-HU" dirty="0" err="1"/>
              <a:t>Closing</a:t>
            </a:r>
            <a:r>
              <a:rPr lang="hu-HU" dirty="0"/>
              <a:t> </a:t>
            </a:r>
            <a:r>
              <a:rPr lang="hu-HU" dirty="0" err="1"/>
              <a:t>message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57" y="3888479"/>
            <a:ext cx="1844485" cy="12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11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391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blue">
    <p:bg>
      <p:bgPr>
        <a:solidFill>
          <a:srgbClr val="49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 hasCustomPrompt="1"/>
          </p:nvPr>
        </p:nvSpPr>
        <p:spPr>
          <a:xfrm>
            <a:off x="731838" y="1126155"/>
            <a:ext cx="10728325" cy="172860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6800"/>
              </a:lnSpc>
              <a:defRPr sz="5600">
                <a:solidFill>
                  <a:srgbClr val="FBCB4F"/>
                </a:solidFill>
              </a:defRPr>
            </a:lvl1pPr>
          </a:lstStyle>
          <a:p>
            <a:r>
              <a:rPr lang="hu-HU" dirty="0" err="1"/>
              <a:t>Closing</a:t>
            </a:r>
            <a:r>
              <a:rPr lang="hu-HU" dirty="0"/>
              <a:t> </a:t>
            </a:r>
            <a:r>
              <a:rPr lang="hu-HU" dirty="0" err="1"/>
              <a:t>message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57" y="3888479"/>
            <a:ext cx="1844486" cy="12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24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391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_sárga">
    <p:bg>
      <p:bgPr>
        <a:solidFill>
          <a:srgbClr val="FBC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60" y="1977172"/>
            <a:ext cx="3441081" cy="2364650"/>
          </a:xfrm>
          <a:prstGeom prst="rect">
            <a:avLst/>
          </a:prstGeom>
        </p:spPr>
      </p:pic>
      <p:sp>
        <p:nvSpPr>
          <p:cNvPr id="13" name="Szövegdoboz 12"/>
          <p:cNvSpPr txBox="1"/>
          <p:nvPr userDrawn="1"/>
        </p:nvSpPr>
        <p:spPr>
          <a:xfrm>
            <a:off x="8377235" y="5996573"/>
            <a:ext cx="3090843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hu-HU" sz="1400" b="0" dirty="0">
                <a:solidFill>
                  <a:srgbClr val="002E65"/>
                </a:solidFill>
                <a:latin typeface="Muli Light" panose="00000400000000000000" pitchFamily="2" charset="-18"/>
              </a:rPr>
              <a:t>www.uni-corvinus.hu</a:t>
            </a:r>
          </a:p>
        </p:txBody>
      </p:sp>
      <p:sp>
        <p:nvSpPr>
          <p:cNvPr id="15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31839" y="5938787"/>
            <a:ext cx="4619808" cy="2270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400" b="0" baseline="0">
                <a:solidFill>
                  <a:srgbClr val="002E65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z="1400" dirty="0"/>
              <a:t>johndoe@corvinus.hu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2823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391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_kék">
    <p:bg>
      <p:bgPr>
        <a:solidFill>
          <a:srgbClr val="49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60" y="1977172"/>
            <a:ext cx="3441081" cy="2364650"/>
          </a:xfrm>
          <a:prstGeom prst="rect">
            <a:avLst/>
          </a:prstGeom>
        </p:spPr>
      </p:pic>
      <p:sp>
        <p:nvSpPr>
          <p:cNvPr id="13" name="Szövegdoboz 12"/>
          <p:cNvSpPr txBox="1"/>
          <p:nvPr userDrawn="1"/>
        </p:nvSpPr>
        <p:spPr>
          <a:xfrm>
            <a:off x="8377235" y="5996573"/>
            <a:ext cx="3090843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hu-HU" sz="1400" b="0" dirty="0">
                <a:solidFill>
                  <a:srgbClr val="FBCB4F"/>
                </a:solidFill>
                <a:latin typeface="Muli Light" panose="00000400000000000000" pitchFamily="2" charset="-18"/>
              </a:rPr>
              <a:t>www.uni-corvinus.hu</a:t>
            </a:r>
          </a:p>
        </p:txBody>
      </p:sp>
      <p:sp>
        <p:nvSpPr>
          <p:cNvPr id="15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31839" y="5938787"/>
            <a:ext cx="4619808" cy="2270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400" b="0" baseline="0">
                <a:solidFill>
                  <a:srgbClr val="FBCB4F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z="1400" dirty="0"/>
              <a:t>johndoe@corvinus.hu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3900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391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8246981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/>
              <a:t>Dia címe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24pt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Szöveg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18pt</a:t>
            </a:r>
            <a:br>
              <a:rPr lang="hu-HU" dirty="0"/>
            </a:br>
            <a:r>
              <a:rPr lang="hu-HU" dirty="0"/>
              <a:t>Térköz 12pt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0" hasCustomPrompt="1"/>
          </p:nvPr>
        </p:nvSpPr>
        <p:spPr>
          <a:xfrm>
            <a:off x="6456363" y="2088682"/>
            <a:ext cx="5003800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Szöveg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18pt</a:t>
            </a:r>
            <a:br>
              <a:rPr lang="hu-HU" dirty="0"/>
            </a:br>
            <a:r>
              <a:rPr lang="hu-HU" dirty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err="1">
                <a:solidFill>
                  <a:srgbClr val="495999"/>
                </a:solidFill>
                <a:latin typeface="Muli Light" panose="00000400000000000000" pitchFamily="2" charset="-18"/>
              </a:rPr>
              <a:t>Source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79204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8246981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/>
              <a:t>Dia címe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24pt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Szöveg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18pt</a:t>
            </a:r>
            <a:br>
              <a:rPr lang="hu-HU" dirty="0"/>
            </a:br>
            <a:r>
              <a:rPr lang="hu-HU" dirty="0"/>
              <a:t>Térköz 12pt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0" hasCustomPrompt="1"/>
          </p:nvPr>
        </p:nvSpPr>
        <p:spPr>
          <a:xfrm>
            <a:off x="6456363" y="2088682"/>
            <a:ext cx="5003800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Szöveg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18pt</a:t>
            </a:r>
            <a:br>
              <a:rPr lang="hu-HU" dirty="0"/>
            </a:br>
            <a:r>
              <a:rPr lang="hu-HU" dirty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>
                <a:solidFill>
                  <a:srgbClr val="495999"/>
                </a:solidFill>
                <a:latin typeface="Muli Light" panose="00000400000000000000" pitchFamily="2" charset="-18"/>
              </a:rPr>
              <a:t>Forrás</a:t>
            </a:r>
          </a:p>
        </p:txBody>
      </p:sp>
    </p:spTree>
    <p:extLst>
      <p:ext uri="{BB962C8B-B14F-4D97-AF65-F5344CB8AC3E}">
        <p14:creationId xmlns:p14="http://schemas.microsoft.com/office/powerpoint/2010/main" val="4191582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dia+1 álló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7170821" y="0"/>
            <a:ext cx="502117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5411807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/>
              <a:t>Dia címe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24pt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Szöveg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18pt</a:t>
            </a:r>
            <a:br>
              <a:rPr lang="hu-HU" dirty="0"/>
            </a:br>
            <a:r>
              <a:rPr lang="hu-HU" dirty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>
                <a:solidFill>
                  <a:srgbClr val="495999"/>
                </a:solidFill>
                <a:latin typeface="Muli Light" panose="00000400000000000000" pitchFamily="2" charset="-18"/>
              </a:rPr>
              <a:t>Forrás</a:t>
            </a: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392" y="560187"/>
            <a:ext cx="557785" cy="585217"/>
          </a:xfrm>
          <a:prstGeom prst="rect">
            <a:avLst/>
          </a:prstGeom>
          <a:noFill/>
        </p:spPr>
      </p:pic>
      <p:sp>
        <p:nvSpPr>
          <p:cNvPr id="15" name="Szövegdoboz 14"/>
          <p:cNvSpPr txBox="1"/>
          <p:nvPr userDrawn="1"/>
        </p:nvSpPr>
        <p:spPr>
          <a:xfrm>
            <a:off x="11120643" y="6057657"/>
            <a:ext cx="340092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5865688-847F-44E7-91FC-9A1A422756EC}" type="slidenum">
              <a:rPr lang="hu-HU" sz="1100" b="1" smtClean="0">
                <a:solidFill>
                  <a:srgbClr val="495999"/>
                </a:solidFill>
                <a:latin typeface="Muli ExtraBold" panose="00000900000000000000" pitchFamily="2" charset="-18"/>
              </a:rPr>
              <a:pPr algn="r"/>
              <a:t>‹#›</a:t>
            </a:fld>
            <a:endParaRPr lang="hu-HU" sz="1100" b="1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2270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cím_kék">
    <p:bg>
      <p:bgPr>
        <a:solidFill>
          <a:srgbClr val="49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 hasCustomPrompt="1"/>
          </p:nvPr>
        </p:nvSpPr>
        <p:spPr>
          <a:xfrm>
            <a:off x="731838" y="1126155"/>
            <a:ext cx="10728325" cy="172860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6800"/>
              </a:lnSpc>
              <a:defRPr sz="5600">
                <a:solidFill>
                  <a:srgbClr val="FBCB4F"/>
                </a:solidFill>
              </a:defRPr>
            </a:lvl1pPr>
          </a:lstStyle>
          <a:p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56pt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9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31837" y="3448250"/>
            <a:ext cx="10728325" cy="8239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600" b="0">
                <a:solidFill>
                  <a:srgbClr val="FBCB4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26pt</a:t>
            </a:r>
          </a:p>
          <a:p>
            <a:pPr lvl="0"/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4277199" y="5929161"/>
            <a:ext cx="3637599" cy="40038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Készítette:</a:t>
            </a:r>
          </a:p>
        </p:txBody>
      </p:sp>
      <p:sp>
        <p:nvSpPr>
          <p:cNvPr id="7" name="Szöveg helye 11"/>
          <p:cNvSpPr>
            <a:spLocks noGrp="1"/>
          </p:cNvSpPr>
          <p:nvPr>
            <p:ph type="body" sz="quarter" idx="11" hasCustomPrompt="1"/>
          </p:nvPr>
        </p:nvSpPr>
        <p:spPr>
          <a:xfrm>
            <a:off x="8543925" y="5929161"/>
            <a:ext cx="2835275" cy="40038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Dátum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3" y="5695195"/>
            <a:ext cx="3175072" cy="63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89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391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dia+1 fekvő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5411807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/>
              <a:t>Dia címe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24pt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Szöveg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18pt</a:t>
            </a:r>
            <a:br>
              <a:rPr lang="hu-HU" dirty="0"/>
            </a:br>
            <a:r>
              <a:rPr lang="hu-HU" dirty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>
                <a:solidFill>
                  <a:srgbClr val="495999"/>
                </a:solidFill>
                <a:latin typeface="Muli Light" panose="00000400000000000000" pitchFamily="2" charset="-18"/>
              </a:rPr>
              <a:t>Forrás</a:t>
            </a:r>
          </a:p>
        </p:txBody>
      </p:sp>
      <p:sp>
        <p:nvSpPr>
          <p:cNvPr id="10" name="Téglalap 9"/>
          <p:cNvSpPr/>
          <p:nvPr userDrawn="1"/>
        </p:nvSpPr>
        <p:spPr>
          <a:xfrm>
            <a:off x="6456363" y="1328286"/>
            <a:ext cx="5735638" cy="42158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047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dia+2 fekvő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7175500" y="1"/>
            <a:ext cx="5026126" cy="3262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12" name="Téglalap 11"/>
          <p:cNvSpPr/>
          <p:nvPr userDrawn="1"/>
        </p:nvSpPr>
        <p:spPr>
          <a:xfrm>
            <a:off x="7175500" y="3595036"/>
            <a:ext cx="5026126" cy="3262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5411807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/>
              <a:t>Dia címe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24pt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Szöveg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18pt</a:t>
            </a:r>
            <a:br>
              <a:rPr lang="hu-HU" dirty="0"/>
            </a:br>
            <a:r>
              <a:rPr lang="hu-HU" dirty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>
                <a:solidFill>
                  <a:srgbClr val="495999"/>
                </a:solidFill>
                <a:latin typeface="Muli Light" panose="00000400000000000000" pitchFamily="2" charset="-18"/>
              </a:rPr>
              <a:t>Forrás</a:t>
            </a: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392" y="560187"/>
            <a:ext cx="557785" cy="585217"/>
          </a:xfrm>
          <a:prstGeom prst="rect">
            <a:avLst/>
          </a:prstGeom>
          <a:noFill/>
        </p:spPr>
      </p:pic>
      <p:sp>
        <p:nvSpPr>
          <p:cNvPr id="15" name="Szövegdoboz 14"/>
          <p:cNvSpPr txBox="1"/>
          <p:nvPr userDrawn="1"/>
        </p:nvSpPr>
        <p:spPr>
          <a:xfrm>
            <a:off x="11120643" y="6057657"/>
            <a:ext cx="340092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5865688-847F-44E7-91FC-9A1A422756EC}" type="slidenum">
              <a:rPr lang="hu-HU" sz="1100" b="1" smtClean="0">
                <a:solidFill>
                  <a:srgbClr val="495999"/>
                </a:solidFill>
                <a:latin typeface="Muli ExtraBold" panose="00000900000000000000" pitchFamily="2" charset="-18"/>
              </a:rPr>
              <a:pPr algn="r"/>
              <a:t>‹#›</a:t>
            </a:fld>
            <a:endParaRPr lang="hu-HU" sz="1100" b="1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33352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 dia+3 fekvő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5411807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/>
              <a:t>Dia címe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24pt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Szöveg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18pt</a:t>
            </a:r>
            <a:br>
              <a:rPr lang="hu-HU" dirty="0"/>
            </a:br>
            <a:r>
              <a:rPr lang="hu-HU" dirty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>
                <a:solidFill>
                  <a:srgbClr val="495999"/>
                </a:solidFill>
                <a:latin typeface="Muli Light" panose="00000400000000000000" pitchFamily="2" charset="-18"/>
              </a:rPr>
              <a:t>Forrás</a:t>
            </a:r>
          </a:p>
        </p:txBody>
      </p:sp>
      <p:sp>
        <p:nvSpPr>
          <p:cNvPr id="9" name="Téglalap 8"/>
          <p:cNvSpPr/>
          <p:nvPr userDrawn="1"/>
        </p:nvSpPr>
        <p:spPr>
          <a:xfrm>
            <a:off x="7175500" y="4783756"/>
            <a:ext cx="3566294" cy="2083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12" name="Téglalap 11"/>
          <p:cNvSpPr/>
          <p:nvPr userDrawn="1"/>
        </p:nvSpPr>
        <p:spPr>
          <a:xfrm>
            <a:off x="7185125" y="2387065"/>
            <a:ext cx="3566294" cy="2083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14" name="Téglalap 13"/>
          <p:cNvSpPr/>
          <p:nvPr userDrawn="1"/>
        </p:nvSpPr>
        <p:spPr>
          <a:xfrm>
            <a:off x="7175500" y="0"/>
            <a:ext cx="3566294" cy="2083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0851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8246981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/>
              <a:t>Dia címe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24pt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Szöveg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18pt</a:t>
            </a:r>
            <a:br>
              <a:rPr lang="hu-HU" dirty="0"/>
            </a:br>
            <a:r>
              <a:rPr lang="hu-HU" dirty="0"/>
              <a:t>Térköz 12pt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0" hasCustomPrompt="1"/>
          </p:nvPr>
        </p:nvSpPr>
        <p:spPr>
          <a:xfrm>
            <a:off x="6456363" y="2088682"/>
            <a:ext cx="5003800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Szöveg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18pt</a:t>
            </a:r>
            <a:br>
              <a:rPr lang="hu-HU" dirty="0"/>
            </a:br>
            <a:r>
              <a:rPr lang="hu-HU" dirty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err="1">
                <a:solidFill>
                  <a:srgbClr val="495999"/>
                </a:solidFill>
                <a:latin typeface="Muli Light" panose="00000400000000000000" pitchFamily="2" charset="-18"/>
              </a:rPr>
              <a:t>Source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45895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+1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7170821" y="0"/>
            <a:ext cx="502117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5411807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/>
              <a:t>Dia címe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24pt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Szöveg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18pt</a:t>
            </a:r>
            <a:br>
              <a:rPr lang="hu-HU" dirty="0"/>
            </a:br>
            <a:r>
              <a:rPr lang="hu-HU" dirty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err="1">
                <a:solidFill>
                  <a:srgbClr val="495999"/>
                </a:solidFill>
                <a:latin typeface="Muli Light" panose="00000400000000000000" pitchFamily="2" charset="-18"/>
              </a:rPr>
              <a:t>Source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392" y="560187"/>
            <a:ext cx="557785" cy="585217"/>
          </a:xfrm>
          <a:prstGeom prst="rect">
            <a:avLst/>
          </a:prstGeom>
          <a:noFill/>
        </p:spPr>
      </p:pic>
      <p:sp>
        <p:nvSpPr>
          <p:cNvPr id="15" name="Szövegdoboz 14"/>
          <p:cNvSpPr txBox="1"/>
          <p:nvPr userDrawn="1"/>
        </p:nvSpPr>
        <p:spPr>
          <a:xfrm>
            <a:off x="11120643" y="6057657"/>
            <a:ext cx="340092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5865688-847F-44E7-91FC-9A1A422756EC}" type="slidenum">
              <a:rPr lang="hu-HU" sz="1100" b="1" smtClean="0">
                <a:solidFill>
                  <a:srgbClr val="495999"/>
                </a:solidFill>
                <a:latin typeface="Muli ExtraBold" panose="00000900000000000000" pitchFamily="2" charset="-18"/>
              </a:rPr>
              <a:pPr algn="r"/>
              <a:t>‹#›</a:t>
            </a:fld>
            <a:endParaRPr lang="hu-HU" sz="1100" b="1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44959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+1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5411807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/>
              <a:t>Dia címe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24pt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Szöveg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18pt</a:t>
            </a:r>
            <a:br>
              <a:rPr lang="hu-HU" dirty="0"/>
            </a:br>
            <a:r>
              <a:rPr lang="hu-HU" dirty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err="1">
                <a:solidFill>
                  <a:srgbClr val="495999"/>
                </a:solidFill>
                <a:latin typeface="Muli Light" panose="00000400000000000000" pitchFamily="2" charset="-18"/>
              </a:rPr>
              <a:t>Source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sp>
        <p:nvSpPr>
          <p:cNvPr id="10" name="Téglalap 9"/>
          <p:cNvSpPr/>
          <p:nvPr userDrawn="1"/>
        </p:nvSpPr>
        <p:spPr>
          <a:xfrm>
            <a:off x="6456363" y="1328286"/>
            <a:ext cx="5735638" cy="42158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929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+2 Landsc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7175500" y="1"/>
            <a:ext cx="5026126" cy="3262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Téglalap 11"/>
          <p:cNvSpPr/>
          <p:nvPr userDrawn="1"/>
        </p:nvSpPr>
        <p:spPr>
          <a:xfrm>
            <a:off x="7175500" y="3595036"/>
            <a:ext cx="5026126" cy="32629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5411807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/>
              <a:t>Dia címe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24pt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Szöveg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18pt</a:t>
            </a:r>
            <a:br>
              <a:rPr lang="hu-HU" dirty="0"/>
            </a:br>
            <a:r>
              <a:rPr lang="hu-HU" dirty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err="1">
                <a:solidFill>
                  <a:srgbClr val="495999"/>
                </a:solidFill>
                <a:latin typeface="Muli Light" panose="00000400000000000000" pitchFamily="2" charset="-18"/>
              </a:rPr>
              <a:t>Source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392" y="560187"/>
            <a:ext cx="557785" cy="585217"/>
          </a:xfrm>
          <a:prstGeom prst="rect">
            <a:avLst/>
          </a:prstGeom>
          <a:noFill/>
        </p:spPr>
      </p:pic>
      <p:sp>
        <p:nvSpPr>
          <p:cNvPr id="15" name="Szövegdoboz 14"/>
          <p:cNvSpPr txBox="1"/>
          <p:nvPr userDrawn="1"/>
        </p:nvSpPr>
        <p:spPr>
          <a:xfrm>
            <a:off x="11120643" y="6057657"/>
            <a:ext cx="340092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5865688-847F-44E7-91FC-9A1A422756EC}" type="slidenum">
              <a:rPr lang="hu-HU" sz="1100" b="1" smtClean="0">
                <a:solidFill>
                  <a:srgbClr val="495999"/>
                </a:solidFill>
                <a:latin typeface="Muli ExtraBold" panose="00000900000000000000" pitchFamily="2" charset="-18"/>
              </a:rPr>
              <a:pPr algn="r"/>
              <a:t>‹#›</a:t>
            </a:fld>
            <a:endParaRPr lang="hu-HU" sz="1100" b="1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24967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+3 Landsc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 hasCustomPrompt="1"/>
          </p:nvPr>
        </p:nvSpPr>
        <p:spPr>
          <a:xfrm>
            <a:off x="684193" y="615382"/>
            <a:ext cx="5411807" cy="8091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3200"/>
              </a:lnSpc>
              <a:defRPr sz="2400" baseline="0">
                <a:solidFill>
                  <a:srgbClr val="495999"/>
                </a:solidFill>
                <a:latin typeface="Muli ExtraBold" panose="00000900000000000000" pitchFamily="2" charset="-18"/>
              </a:defRPr>
            </a:lvl1pPr>
          </a:lstStyle>
          <a:p>
            <a:r>
              <a:rPr lang="hu-HU" dirty="0"/>
              <a:t>Dia címe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24pt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85701" y="2088682"/>
            <a:ext cx="5049937" cy="331993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baseline="0">
                <a:solidFill>
                  <a:srgbClr val="495999"/>
                </a:solidFill>
                <a:latin typeface="Muli Light" panose="00000400000000000000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Szöveg</a:t>
            </a:r>
            <a:br>
              <a:rPr lang="hu-HU" dirty="0"/>
            </a:br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Light</a:t>
            </a:r>
            <a:r>
              <a:rPr lang="hu-HU" dirty="0"/>
              <a:t> 18pt</a:t>
            </a:r>
            <a:br>
              <a:rPr lang="hu-HU" dirty="0"/>
            </a:br>
            <a:r>
              <a:rPr lang="hu-HU" dirty="0"/>
              <a:t>Térköz 12pt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1" hasCustomPrompt="1"/>
          </p:nvPr>
        </p:nvSpPr>
        <p:spPr>
          <a:xfrm>
            <a:off x="695325" y="5612674"/>
            <a:ext cx="5040313" cy="29723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rgbClr val="495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 sz="1200" b="0" dirty="0" err="1">
                <a:solidFill>
                  <a:srgbClr val="495999"/>
                </a:solidFill>
                <a:latin typeface="Muli Light" panose="00000400000000000000" pitchFamily="2" charset="-18"/>
              </a:rPr>
              <a:t>Source</a:t>
            </a:r>
            <a:endParaRPr lang="hu-HU" sz="1200" b="0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sp>
        <p:nvSpPr>
          <p:cNvPr id="9" name="Téglalap 8"/>
          <p:cNvSpPr/>
          <p:nvPr userDrawn="1"/>
        </p:nvSpPr>
        <p:spPr>
          <a:xfrm>
            <a:off x="7175500" y="4783756"/>
            <a:ext cx="3566294" cy="2083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Téglalap 11"/>
          <p:cNvSpPr/>
          <p:nvPr userDrawn="1"/>
        </p:nvSpPr>
        <p:spPr>
          <a:xfrm>
            <a:off x="7185125" y="2387065"/>
            <a:ext cx="3566294" cy="2083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/>
          <p:cNvSpPr/>
          <p:nvPr userDrawn="1"/>
        </p:nvSpPr>
        <p:spPr>
          <a:xfrm>
            <a:off x="7175500" y="0"/>
            <a:ext cx="3566294" cy="2083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3486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 userDrawn="1"/>
        </p:nvSpPr>
        <p:spPr bwMode="auto">
          <a:xfrm>
            <a:off x="0" y="6453188"/>
            <a:ext cx="12192000" cy="404812"/>
          </a:xfrm>
          <a:prstGeom prst="rect">
            <a:avLst/>
          </a:prstGeom>
          <a:solidFill>
            <a:srgbClr val="C0AA58"/>
          </a:solidFill>
          <a:ln w="12700" algn="ctr">
            <a:solidFill>
              <a:srgbClr val="BAB73B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hu-HU" sz="1477" i="1" dirty="0">
              <a:solidFill>
                <a:schemeClr val="bg1"/>
              </a:solidFill>
            </a:endParaRPr>
          </a:p>
        </p:txBody>
      </p:sp>
      <p:cxnSp>
        <p:nvCxnSpPr>
          <p:cNvPr id="3" name="Egyenes összekötő 2"/>
          <p:cNvCxnSpPr/>
          <p:nvPr userDrawn="1"/>
        </p:nvCxnSpPr>
        <p:spPr bwMode="auto">
          <a:xfrm>
            <a:off x="0" y="44450"/>
            <a:ext cx="12192000" cy="0"/>
          </a:xfrm>
          <a:prstGeom prst="line">
            <a:avLst/>
          </a:prstGeom>
          <a:ln>
            <a:solidFill>
              <a:srgbClr val="C0AA58"/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987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le Placeholder 4"/>
          <p:cNvSpPr>
            <a:spLocks noGrp="1"/>
          </p:cNvSpPr>
          <p:nvPr>
            <p:ph type="tbl" sz="quarter" idx="14" hasCustomPrompt="1"/>
          </p:nvPr>
        </p:nvSpPr>
        <p:spPr>
          <a:xfrm>
            <a:off x="695325" y="1655545"/>
            <a:ext cx="10764838" cy="4510305"/>
          </a:xfrm>
          <a:prstGeom prst="rect">
            <a:avLst/>
          </a:prstGeom>
        </p:spPr>
        <p:txBody>
          <a:bodyPr anchor="ctr" anchorCtr="1"/>
          <a:lstStyle>
            <a:lvl1pPr>
              <a:defRPr/>
            </a:lvl1pPr>
          </a:lstStyle>
          <a:p>
            <a:r>
              <a:rPr lang="hu-HU" dirty="0"/>
              <a:t>Táblázat beszúrása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51839" y="237458"/>
            <a:ext cx="557785" cy="58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66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4" pos="3840">
          <p15:clr>
            <a:srgbClr val="FBAE40"/>
          </p15:clr>
        </p15:guide>
        <p15:guide id="5" pos="4520">
          <p15:clr>
            <a:srgbClr val="FBAE40"/>
          </p15:clr>
        </p15:guide>
        <p15:guide id="6" pos="3160">
          <p15:clr>
            <a:srgbClr val="FBAE40"/>
          </p15:clr>
        </p15:guide>
        <p15:guide id="7" pos="4067">
          <p15:clr>
            <a:srgbClr val="FBAE40"/>
          </p15:clr>
        </p15:guide>
        <p15:guide id="8" pos="3613">
          <p15:clr>
            <a:srgbClr val="FBAE40"/>
          </p15:clr>
        </p15:guide>
        <p15:guide id="9" pos="7219">
          <p15:clr>
            <a:srgbClr val="FBAE40"/>
          </p15:clr>
        </p15:guide>
        <p15:guide id="10" pos="438">
          <p15:clr>
            <a:srgbClr val="FBAE40"/>
          </p15:clr>
        </p15:guide>
        <p15:guide id="11" orient="horz" pos="3884">
          <p15:clr>
            <a:srgbClr val="FBAE40"/>
          </p15:clr>
        </p15:guide>
        <p15:guide id="12" orient="horz" pos="436">
          <p15:clr>
            <a:srgbClr val="FBAE40"/>
          </p15:clr>
        </p15:guide>
        <p15:guide id="13" pos="56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le Placeholder 4"/>
          <p:cNvSpPr>
            <a:spLocks noGrp="1"/>
          </p:cNvSpPr>
          <p:nvPr>
            <p:ph type="tbl" sz="quarter" idx="14" hasCustomPrompt="1"/>
          </p:nvPr>
        </p:nvSpPr>
        <p:spPr>
          <a:xfrm>
            <a:off x="695325" y="1655545"/>
            <a:ext cx="10764838" cy="4510305"/>
          </a:xfrm>
          <a:prstGeom prst="rect">
            <a:avLst/>
          </a:prstGeom>
        </p:spPr>
        <p:txBody>
          <a:bodyPr anchor="ctr" anchorCtr="1"/>
          <a:lstStyle>
            <a:lvl1pPr>
              <a:defRPr/>
            </a:lvl1pPr>
          </a:lstStyle>
          <a:p>
            <a:r>
              <a:rPr lang="hu-HU" dirty="0"/>
              <a:t>Táblázat beszúrása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392" y="560187"/>
            <a:ext cx="557785" cy="585217"/>
          </a:xfrm>
          <a:prstGeom prst="rect">
            <a:avLst/>
          </a:prstGeom>
        </p:spPr>
      </p:pic>
      <p:sp>
        <p:nvSpPr>
          <p:cNvPr id="7" name="Szövegdoboz 6"/>
          <p:cNvSpPr txBox="1"/>
          <p:nvPr userDrawn="1"/>
        </p:nvSpPr>
        <p:spPr>
          <a:xfrm>
            <a:off x="701038" y="585539"/>
            <a:ext cx="50346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3800" dirty="0">
                <a:solidFill>
                  <a:srgbClr val="495999"/>
                </a:solidFill>
                <a:latin typeface="Muli ExtraBold" panose="00000900000000000000" pitchFamily="2" charset="-18"/>
              </a:rPr>
              <a:t>Tartalom</a:t>
            </a:r>
          </a:p>
        </p:txBody>
      </p:sp>
    </p:spTree>
    <p:extLst>
      <p:ext uri="{BB962C8B-B14F-4D97-AF65-F5344CB8AC3E}">
        <p14:creationId xmlns:p14="http://schemas.microsoft.com/office/powerpoint/2010/main" val="1827032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4" pos="3840">
          <p15:clr>
            <a:srgbClr val="FBAE40"/>
          </p15:clr>
        </p15:guide>
        <p15:guide id="5" pos="4520">
          <p15:clr>
            <a:srgbClr val="FBAE40"/>
          </p15:clr>
        </p15:guide>
        <p15:guide id="6" pos="3160">
          <p15:clr>
            <a:srgbClr val="FBAE40"/>
          </p15:clr>
        </p15:guide>
        <p15:guide id="7" pos="4067">
          <p15:clr>
            <a:srgbClr val="FBAE40"/>
          </p15:clr>
        </p15:guide>
        <p15:guide id="8" pos="3613">
          <p15:clr>
            <a:srgbClr val="FBAE40"/>
          </p15:clr>
        </p15:guide>
        <p15:guide id="9" pos="7219">
          <p15:clr>
            <a:srgbClr val="FBAE40"/>
          </p15:clr>
        </p15:guide>
        <p15:guide id="10" pos="438">
          <p15:clr>
            <a:srgbClr val="FBAE40"/>
          </p15:clr>
        </p15:guide>
        <p15:guide id="11" orient="horz" pos="3884">
          <p15:clr>
            <a:srgbClr val="FBAE40"/>
          </p15:clr>
        </p15:guide>
        <p15:guide id="12" orient="horz" pos="436">
          <p15:clr>
            <a:srgbClr val="FBAE40"/>
          </p15:clr>
        </p15:guide>
        <p15:guide id="13" pos="56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_kék">
    <p:bg>
      <p:bgPr>
        <a:solidFill>
          <a:srgbClr val="FBC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6328" y="5265020"/>
            <a:ext cx="1139279" cy="119531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83973" y="431534"/>
            <a:ext cx="1139279" cy="119531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" y="413889"/>
            <a:ext cx="1139279" cy="1195310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 hasCustomPrompt="1"/>
          </p:nvPr>
        </p:nvSpPr>
        <p:spPr>
          <a:xfrm>
            <a:off x="712588" y="3429000"/>
            <a:ext cx="8208962" cy="295822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ts val="6800"/>
              </a:lnSpc>
              <a:defRPr sz="5600">
                <a:solidFill>
                  <a:srgbClr val="002E65"/>
                </a:solidFill>
              </a:defRPr>
            </a:lvl1pPr>
          </a:lstStyle>
          <a:p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56pt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3 sor</a:t>
            </a:r>
          </a:p>
        </p:txBody>
      </p:sp>
    </p:spTree>
    <p:extLst>
      <p:ext uri="{BB962C8B-B14F-4D97-AF65-F5344CB8AC3E}">
        <p14:creationId xmlns:p14="http://schemas.microsoft.com/office/powerpoint/2010/main" val="249398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_fehér">
    <p:bg>
      <p:bgPr>
        <a:solidFill>
          <a:srgbClr val="49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6328" y="5265020"/>
            <a:ext cx="1139279" cy="119531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83973" y="431534"/>
            <a:ext cx="1139279" cy="119531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" y="413889"/>
            <a:ext cx="1139279" cy="1195310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 hasCustomPrompt="1"/>
          </p:nvPr>
        </p:nvSpPr>
        <p:spPr>
          <a:xfrm>
            <a:off x="712588" y="3429000"/>
            <a:ext cx="8208962" cy="295822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ts val="68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56pt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3 sor</a:t>
            </a:r>
          </a:p>
        </p:txBody>
      </p:sp>
    </p:spTree>
    <p:extLst>
      <p:ext uri="{BB962C8B-B14F-4D97-AF65-F5344CB8AC3E}">
        <p14:creationId xmlns:p14="http://schemas.microsoft.com/office/powerpoint/2010/main" val="1652648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_sárga">
    <p:bg>
      <p:bgPr>
        <a:solidFill>
          <a:srgbClr val="49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6328" y="5265020"/>
            <a:ext cx="1139279" cy="119530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83973" y="431534"/>
            <a:ext cx="1139279" cy="119530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" y="413889"/>
            <a:ext cx="1139279" cy="1195309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 hasCustomPrompt="1"/>
          </p:nvPr>
        </p:nvSpPr>
        <p:spPr>
          <a:xfrm>
            <a:off x="712588" y="3429000"/>
            <a:ext cx="8208962" cy="295822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ts val="6800"/>
              </a:lnSpc>
              <a:defRPr sz="5600">
                <a:solidFill>
                  <a:srgbClr val="FBCB4F"/>
                </a:solidFill>
              </a:defRPr>
            </a:lvl1pPr>
          </a:lstStyle>
          <a:p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56pt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3 sor</a:t>
            </a:r>
          </a:p>
        </p:txBody>
      </p:sp>
    </p:spTree>
    <p:extLst>
      <p:ext uri="{BB962C8B-B14F-4D97-AF65-F5344CB8AC3E}">
        <p14:creationId xmlns:p14="http://schemas.microsoft.com/office/powerpoint/2010/main" val="418863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képpel_kék">
    <p:bg>
      <p:bgPr>
        <a:solidFill>
          <a:srgbClr val="FBC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7170821" y="0"/>
            <a:ext cx="502117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6328" y="5265020"/>
            <a:ext cx="1139279" cy="119531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83973" y="431534"/>
            <a:ext cx="1139279" cy="119531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" y="413889"/>
            <a:ext cx="1139279" cy="1195310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 hasCustomPrompt="1"/>
          </p:nvPr>
        </p:nvSpPr>
        <p:spPr>
          <a:xfrm>
            <a:off x="712588" y="3429000"/>
            <a:ext cx="5383412" cy="295822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ts val="6800"/>
              </a:lnSpc>
              <a:defRPr sz="5600">
                <a:solidFill>
                  <a:srgbClr val="002E65"/>
                </a:solidFill>
              </a:defRPr>
            </a:lvl1pPr>
          </a:lstStyle>
          <a:p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56pt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3 sor</a:t>
            </a:r>
          </a:p>
        </p:txBody>
      </p:sp>
    </p:spTree>
    <p:extLst>
      <p:ext uri="{BB962C8B-B14F-4D97-AF65-F5344CB8AC3E}">
        <p14:creationId xmlns:p14="http://schemas.microsoft.com/office/powerpoint/2010/main" val="1424714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képpel_fehér">
    <p:bg>
      <p:bgPr>
        <a:solidFill>
          <a:srgbClr val="49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7170821" y="0"/>
            <a:ext cx="502117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66328" y="5265020"/>
            <a:ext cx="1139279" cy="119531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83973" y="431534"/>
            <a:ext cx="1139279" cy="119531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" y="413889"/>
            <a:ext cx="1139279" cy="1195310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 hasCustomPrompt="1"/>
          </p:nvPr>
        </p:nvSpPr>
        <p:spPr>
          <a:xfrm>
            <a:off x="712588" y="3429000"/>
            <a:ext cx="5383412" cy="295822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ts val="68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hu-HU" dirty="0" err="1"/>
              <a:t>Muli</a:t>
            </a:r>
            <a:r>
              <a:rPr lang="hu-HU" dirty="0"/>
              <a:t> </a:t>
            </a:r>
            <a:r>
              <a:rPr lang="hu-HU" dirty="0" err="1"/>
              <a:t>XtraBold</a:t>
            </a:r>
            <a:r>
              <a:rPr lang="hu-HU" dirty="0"/>
              <a:t> 56pt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3 sor</a:t>
            </a:r>
          </a:p>
        </p:txBody>
      </p:sp>
    </p:spTree>
    <p:extLst>
      <p:ext uri="{BB962C8B-B14F-4D97-AF65-F5344CB8AC3E}">
        <p14:creationId xmlns:p14="http://schemas.microsoft.com/office/powerpoint/2010/main" val="1042688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 userDrawn="1"/>
        </p:nvSpPr>
        <p:spPr>
          <a:xfrm>
            <a:off x="11707505" y="6508035"/>
            <a:ext cx="340092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5865688-847F-44E7-91FC-9A1A422756EC}" type="slidenum">
              <a:rPr lang="hu-HU" sz="1100" b="1" smtClean="0">
                <a:solidFill>
                  <a:srgbClr val="495999"/>
                </a:solidFill>
                <a:latin typeface="Muli ExtraBold" panose="00000900000000000000" pitchFamily="2" charset="-18"/>
              </a:rPr>
              <a:pPr algn="r"/>
              <a:t>‹#›</a:t>
            </a:fld>
            <a:endParaRPr lang="hu-HU" sz="1100" b="1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3572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  <p:sldLayoutId id="2147483705" r:id="rId3"/>
    <p:sldLayoutId id="2147483692" r:id="rId4"/>
    <p:sldLayoutId id="2147483680" r:id="rId5"/>
    <p:sldLayoutId id="2147483681" r:id="rId6"/>
    <p:sldLayoutId id="2147483682" r:id="rId7"/>
    <p:sldLayoutId id="2147483684" r:id="rId8"/>
    <p:sldLayoutId id="2147483685" r:id="rId9"/>
    <p:sldLayoutId id="2147483686" r:id="rId10"/>
    <p:sldLayoutId id="2147483723" r:id="rId11"/>
    <p:sldLayoutId id="2147483724" r:id="rId12"/>
    <p:sldLayoutId id="2147483737" r:id="rId13"/>
    <p:sldLayoutId id="2147483738" r:id="rId14"/>
    <p:sldLayoutId id="2147483739" r:id="rId15"/>
    <p:sldLayoutId id="2147483740" r:id="rId16"/>
    <p:sldLayoutId id="214748374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495999"/>
          </a:solidFill>
          <a:latin typeface="Muli ExtraBold" panose="00000900000000000000" pitchFamily="2" charset="-18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495999"/>
          </a:solidFill>
          <a:latin typeface="Muli Light" panose="00000400000000000000" pitchFamily="2" charset="-18"/>
          <a:ea typeface="+mn-ea"/>
          <a:cs typeface="+mn-cs"/>
        </a:defRPr>
      </a:lvl1pPr>
      <a:lvl2pPr marL="0" indent="0" algn="l" defTabSz="914400" rtl="0" eaLnBrk="1" latinLnBrk="0" hangingPunct="1">
        <a:lnSpc>
          <a:spcPts val="22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495999"/>
          </a:solidFill>
          <a:latin typeface="Muli Light" panose="00000400000000000000" pitchFamily="2" charset="-18"/>
          <a:ea typeface="+mn-ea"/>
          <a:cs typeface="+mn-cs"/>
        </a:defRPr>
      </a:lvl2pPr>
      <a:lvl3pPr marL="0" indent="0" algn="l" defTabSz="914400" rtl="0" eaLnBrk="1" latinLnBrk="0" hangingPunct="1">
        <a:lnSpc>
          <a:spcPts val="22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rgbClr val="495999"/>
          </a:solidFill>
          <a:latin typeface="Muli Light" panose="00000400000000000000" pitchFamily="2" charset="-18"/>
          <a:ea typeface="+mn-ea"/>
          <a:cs typeface="+mn-cs"/>
        </a:defRPr>
      </a:lvl3pPr>
      <a:lvl4pPr marL="0" indent="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495999"/>
          </a:solidFill>
          <a:latin typeface="Muli Light" panose="00000400000000000000" pitchFamily="2" charset="-18"/>
          <a:ea typeface="+mn-ea"/>
          <a:cs typeface="+mn-cs"/>
        </a:defRPr>
      </a:lvl4pPr>
      <a:lvl5pPr marL="0" indent="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495999"/>
          </a:solidFill>
          <a:latin typeface="Muli Light" panose="000004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679025" y="6041713"/>
            <a:ext cx="2176839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hu-HU" sz="1100" b="1" dirty="0">
                <a:solidFill>
                  <a:srgbClr val="495999"/>
                </a:solidFill>
                <a:latin typeface="Muli ExtraBold" panose="00000900000000000000" pitchFamily="2" charset="-18"/>
              </a:rPr>
              <a:t>Budapesti Corvinus Egyetem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392" y="560187"/>
            <a:ext cx="557785" cy="585217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 userDrawn="1"/>
        </p:nvSpPr>
        <p:spPr>
          <a:xfrm>
            <a:off x="11120643" y="6057657"/>
            <a:ext cx="340092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5865688-847F-44E7-91FC-9A1A422756EC}" type="slidenum">
              <a:rPr lang="hu-HU" sz="1100" b="1" smtClean="0">
                <a:solidFill>
                  <a:srgbClr val="495999"/>
                </a:solidFill>
                <a:latin typeface="Muli ExtraBold" panose="00000900000000000000" pitchFamily="2" charset="-18"/>
              </a:rPr>
              <a:pPr algn="r"/>
              <a:t>‹#›</a:t>
            </a:fld>
            <a:endParaRPr lang="hu-HU" sz="1100" b="1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  <p:sp>
        <p:nvSpPr>
          <p:cNvPr id="13" name="Szöveg helye 2"/>
          <p:cNvSpPr txBox="1">
            <a:spLocks/>
          </p:cNvSpPr>
          <p:nvPr userDrawn="1"/>
        </p:nvSpPr>
        <p:spPr>
          <a:xfrm>
            <a:off x="695325" y="5612674"/>
            <a:ext cx="5040313" cy="297238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sp>
        <p:nvSpPr>
          <p:cNvPr id="15" name="Szövegdoboz 14"/>
          <p:cNvSpPr txBox="1"/>
          <p:nvPr userDrawn="1"/>
        </p:nvSpPr>
        <p:spPr>
          <a:xfrm>
            <a:off x="3005156" y="6045193"/>
            <a:ext cx="3090843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100" b="0" dirty="0">
                <a:solidFill>
                  <a:srgbClr val="495999"/>
                </a:solidFill>
                <a:latin typeface="Muli Light" panose="00000400000000000000" pitchFamily="2" charset="-18"/>
              </a:rPr>
              <a:t>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118436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pos="438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orient="horz" pos="2260" userDrawn="1">
          <p15:clr>
            <a:srgbClr val="F26B43"/>
          </p15:clr>
        </p15:guide>
        <p15:guide id="7" pos="4067" userDrawn="1">
          <p15:clr>
            <a:srgbClr val="F26B43"/>
          </p15:clr>
        </p15:guide>
        <p15:guide id="8" pos="361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8392" y="264353"/>
            <a:ext cx="557785" cy="585217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 userDrawn="1"/>
        </p:nvSpPr>
        <p:spPr>
          <a:xfrm>
            <a:off x="11120643" y="6380385"/>
            <a:ext cx="340092" cy="1692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5865688-847F-44E7-91FC-9A1A422756EC}" type="slidenum">
              <a:rPr lang="hu-HU" sz="1100" b="1" smtClean="0">
                <a:solidFill>
                  <a:srgbClr val="495999"/>
                </a:solidFill>
                <a:latin typeface="Muli ExtraBold" panose="00000900000000000000" pitchFamily="2" charset="-18"/>
              </a:rPr>
              <a:pPr algn="r"/>
              <a:t>‹#›</a:t>
            </a:fld>
            <a:endParaRPr lang="hu-HU" sz="1100" b="1" dirty="0">
              <a:solidFill>
                <a:srgbClr val="495999"/>
              </a:solidFill>
              <a:latin typeface="Muli ExtraBold" panose="00000900000000000000" pitchFamily="2" charset="-18"/>
            </a:endParaRP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679025" y="6364441"/>
            <a:ext cx="21768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u-HU" sz="1100" b="1" dirty="0">
                <a:solidFill>
                  <a:srgbClr val="495999"/>
                </a:solidFill>
                <a:latin typeface="Muli ExtraBold" panose="00000900000000000000" pitchFamily="2" charset="-18"/>
              </a:rPr>
              <a:t>Corvinus University of Budapest</a:t>
            </a:r>
          </a:p>
        </p:txBody>
      </p:sp>
    </p:spTree>
    <p:extLst>
      <p:ext uri="{BB962C8B-B14F-4D97-AF65-F5344CB8AC3E}">
        <p14:creationId xmlns:p14="http://schemas.microsoft.com/office/powerpoint/2010/main" val="71671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4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>
          <p15:clr>
            <a:srgbClr val="F26B43"/>
          </p15:clr>
        </p15:guide>
        <p15:guide id="2" pos="3840">
          <p15:clr>
            <a:srgbClr val="F26B43"/>
          </p15:clr>
        </p15:guide>
        <p15:guide id="3" pos="7219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436">
          <p15:clr>
            <a:srgbClr val="F26B43"/>
          </p15:clr>
        </p15:guide>
        <p15:guide id="6" orient="horz" pos="2260">
          <p15:clr>
            <a:srgbClr val="F26B43"/>
          </p15:clr>
        </p15:guide>
        <p15:guide id="7" pos="4067">
          <p15:clr>
            <a:srgbClr val="F26B43"/>
          </p15:clr>
        </p15:guide>
        <p15:guide id="8" pos="36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93529" y="1078173"/>
            <a:ext cx="9395916" cy="2157200"/>
          </a:xfrm>
        </p:spPr>
        <p:txBody>
          <a:bodyPr/>
          <a:lstStyle/>
          <a:p>
            <a:r>
              <a:rPr lang="hu-HU" sz="4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 távoktatás tapasztalatai -</a:t>
            </a:r>
            <a:br>
              <a:rPr lang="hu-HU" sz="4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</a:br>
            <a:r>
              <a:rPr lang="hu-HU" sz="44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fókuszban a pedagógia kihívások</a:t>
            </a:r>
            <a:endParaRPr lang="hu-HU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93529" y="4098529"/>
            <a:ext cx="3143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Dr. Szabó Lajos</a:t>
            </a:r>
          </a:p>
          <a:p>
            <a:r>
              <a:rPr lang="hu-HU" sz="2400" dirty="0"/>
              <a:t>oktatási rektorhelyettes</a:t>
            </a:r>
            <a:endParaRPr lang="en-US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176234" y="4098529"/>
            <a:ext cx="6264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Dr. Bodnár Éva</a:t>
            </a:r>
          </a:p>
          <a:p>
            <a:r>
              <a:rPr lang="hu-HU" sz="2400" dirty="0"/>
              <a:t>Tanárképző és Digitális Tanulási Központ vezető</a:t>
            </a:r>
            <a:endParaRPr lang="en-US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29" y="5558717"/>
            <a:ext cx="3175072" cy="634348"/>
          </a:xfrm>
          <a:prstGeom prst="rect">
            <a:avLst/>
          </a:prstGeom>
        </p:spPr>
      </p:pic>
      <p:sp>
        <p:nvSpPr>
          <p:cNvPr id="8" name="Szöveg helye 11"/>
          <p:cNvSpPr txBox="1">
            <a:spLocks/>
          </p:cNvSpPr>
          <p:nvPr/>
        </p:nvSpPr>
        <p:spPr>
          <a:xfrm>
            <a:off x="7520343" y="5792683"/>
            <a:ext cx="2835275" cy="40038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2E65"/>
                </a:solidFill>
                <a:latin typeface="Muli Light" panose="00000400000000000000" pitchFamily="2" charset="-18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495999"/>
                </a:solidFill>
                <a:latin typeface="Muli Light" panose="00000400000000000000" pitchFamily="2" charset="-18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495999"/>
                </a:solidFill>
                <a:latin typeface="Muli Light" panose="00000400000000000000" pitchFamily="2" charset="-18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95999"/>
                </a:solidFill>
                <a:latin typeface="Muli Light" panose="00000400000000000000" pitchFamily="2" charset="-18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495999"/>
                </a:solidFill>
                <a:latin typeface="Muli Light" panose="00000400000000000000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2020. 06. 10.</a:t>
            </a:r>
          </a:p>
        </p:txBody>
      </p:sp>
    </p:spTree>
    <p:extLst>
      <p:ext uri="{BB962C8B-B14F-4D97-AF65-F5344CB8AC3E}">
        <p14:creationId xmlns:p14="http://schemas.microsoft.com/office/powerpoint/2010/main" val="5795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4"/>
          <p:cNvSpPr>
            <a:spLocks noGrp="1"/>
          </p:cNvSpPr>
          <p:nvPr>
            <p:ph type="title"/>
          </p:nvPr>
        </p:nvSpPr>
        <p:spPr>
          <a:xfrm>
            <a:off x="573203" y="424280"/>
            <a:ext cx="11047667" cy="809158"/>
          </a:xfrm>
        </p:spPr>
        <p:txBody>
          <a:bodyPr/>
          <a:lstStyle/>
          <a:p>
            <a:r>
              <a:rPr lang="hu-HU" b="1" dirty="0" smtClean="0"/>
              <a:t>Video </a:t>
            </a:r>
            <a:r>
              <a:rPr lang="hu-HU" b="1" dirty="0"/>
              <a:t>streaming / szinkron és aszinkron videóanyagok alkalmazása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397466" y="1342206"/>
            <a:ext cx="3369464" cy="445796"/>
          </a:xfrm>
        </p:spPr>
        <p:txBody>
          <a:bodyPr/>
          <a:lstStyle/>
          <a:p>
            <a:r>
              <a:rPr lang="hu-HU" b="1" dirty="0"/>
              <a:t>Szinkron előadás, </a:t>
            </a:r>
            <a:r>
              <a:rPr lang="hu-HU" b="1" dirty="0"/>
              <a:t>videostream</a:t>
            </a:r>
            <a:endParaRPr lang="en-US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E28DECB9-9A36-4DAE-8705-8398C8AC03AF}"/>
              </a:ext>
            </a:extLst>
          </p:cNvPr>
          <p:cNvSpPr/>
          <p:nvPr/>
        </p:nvSpPr>
        <p:spPr>
          <a:xfrm>
            <a:off x="5232801" y="3744563"/>
            <a:ext cx="3597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  <a:spcBef>
                <a:spcPts val="1000"/>
              </a:spcBef>
            </a:pPr>
            <a:r>
              <a:rPr lang="hu-HU" b="1" dirty="0">
                <a:solidFill>
                  <a:srgbClr val="495999"/>
                </a:solidFill>
                <a:latin typeface="Muli Light" panose="00000400000000000000" pitchFamily="2" charset="-18"/>
              </a:rPr>
              <a:t>Aszinkron előadás </a:t>
            </a:r>
            <a:r>
              <a:rPr lang="hu-HU" b="1" dirty="0">
                <a:solidFill>
                  <a:srgbClr val="495999"/>
                </a:solidFill>
                <a:latin typeface="Muli Light" panose="00000400000000000000" pitchFamily="2" charset="-18"/>
              </a:rPr>
              <a:t>videostream</a:t>
            </a:r>
            <a:endParaRPr lang="hu-HU" b="1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3EEF95-1E77-4704-8878-532AE2396CCB}"/>
              </a:ext>
            </a:extLst>
          </p:cNvPr>
          <p:cNvSpPr/>
          <p:nvPr/>
        </p:nvSpPr>
        <p:spPr>
          <a:xfrm>
            <a:off x="7057179" y="1181281"/>
            <a:ext cx="3546164" cy="88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  <a:spcBef>
                <a:spcPts val="1000"/>
              </a:spcBef>
              <a:spcAft>
                <a:spcPts val="400"/>
              </a:spcAft>
            </a:pPr>
            <a:r>
              <a:rPr lang="hu-HU" b="1" dirty="0">
                <a:solidFill>
                  <a:srgbClr val="495999"/>
                </a:solidFill>
                <a:latin typeface="Muli Light" panose="00000400000000000000" pitchFamily="2" charset="-18"/>
              </a:rPr>
              <a:t>Távoktatás, online </a:t>
            </a:r>
            <a:r>
              <a:rPr lang="hu-HU" b="1" dirty="0" smtClean="0">
                <a:solidFill>
                  <a:srgbClr val="495999"/>
                </a:solidFill>
                <a:latin typeface="Muli Light" panose="00000400000000000000" pitchFamily="2" charset="-18"/>
              </a:rPr>
              <a:t>webinarium</a:t>
            </a:r>
            <a:endParaRPr lang="hu-HU" b="1" dirty="0">
              <a:solidFill>
                <a:srgbClr val="495999"/>
              </a:solidFill>
              <a:latin typeface="Muli Light" panose="00000400000000000000" pitchFamily="2" charset="-18"/>
            </a:endParaRPr>
          </a:p>
          <a:p>
            <a:pPr>
              <a:lnSpc>
                <a:spcPts val="2400"/>
              </a:lnSpc>
              <a:spcBef>
                <a:spcPts val="1000"/>
              </a:spcBef>
              <a:spcAft>
                <a:spcPts val="400"/>
              </a:spcAft>
            </a:pPr>
            <a:endParaRPr lang="hu-HU" b="1" dirty="0">
              <a:solidFill>
                <a:srgbClr val="495999"/>
              </a:solidFill>
              <a:latin typeface="Muli Light" panose="00000400000000000000" pitchFamily="2" charset="-18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19B5CC-9E8D-4F88-B226-80B66B8F5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3" y="1764662"/>
            <a:ext cx="4370459" cy="245838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7CA6902-C9AC-47DF-948B-E70C7A99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728" y="4223045"/>
            <a:ext cx="4570901" cy="25711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2579FDE-97F0-416E-B3A3-593E2C888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571" y="1563859"/>
            <a:ext cx="3213288" cy="21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4"/>
          <p:cNvSpPr>
            <a:spLocks noGrp="1"/>
          </p:cNvSpPr>
          <p:nvPr>
            <p:ph type="title"/>
          </p:nvPr>
        </p:nvSpPr>
        <p:spPr>
          <a:xfrm>
            <a:off x="273877" y="424280"/>
            <a:ext cx="11681562" cy="809158"/>
          </a:xfrm>
        </p:spPr>
        <p:txBody>
          <a:bodyPr/>
          <a:lstStyle/>
          <a:p>
            <a:r>
              <a:rPr lang="hu-HU" sz="2200" b="1" dirty="0"/>
              <a:t>Online (e-learning) </a:t>
            </a:r>
            <a:r>
              <a:rPr lang="hu-HU" sz="2200" b="1" dirty="0" smtClean="0"/>
              <a:t>kurzusok / leckék </a:t>
            </a:r>
            <a:r>
              <a:rPr lang="hu-HU" sz="2200" b="1" dirty="0"/>
              <a:t>létrehozása, hibrid környezetek alkalmazása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/>
              <a:t/>
            </a:r>
            <a:br>
              <a:rPr lang="hu-HU" sz="2200" dirty="0"/>
            </a:br>
            <a:r>
              <a:rPr lang="hu-HU" sz="2200" b="1" dirty="0"/>
              <a:t/>
            </a:r>
            <a:br>
              <a:rPr lang="hu-HU" sz="2200" b="1" dirty="0"/>
            </a:br>
            <a:endParaRPr lang="hu-HU" sz="2200" dirty="0"/>
          </a:p>
        </p:txBody>
      </p:sp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10062819" y="2553331"/>
            <a:ext cx="1705112" cy="445796"/>
          </a:xfrm>
        </p:spPr>
        <p:txBody>
          <a:bodyPr/>
          <a:lstStyle/>
          <a:p>
            <a:pPr algn="ctr"/>
            <a:r>
              <a:rPr lang="hu-HU" b="1" dirty="0"/>
              <a:t>MOOC</a:t>
            </a:r>
            <a:endParaRPr lang="en-US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E28DECB9-9A36-4DAE-8705-8398C8AC03AF}"/>
              </a:ext>
            </a:extLst>
          </p:cNvPr>
          <p:cNvSpPr/>
          <p:nvPr/>
        </p:nvSpPr>
        <p:spPr>
          <a:xfrm>
            <a:off x="660801" y="1589550"/>
            <a:ext cx="2908168" cy="3788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  <a:spcBef>
                <a:spcPts val="1000"/>
              </a:spcBef>
            </a:pPr>
            <a:r>
              <a:rPr lang="hu-HU" b="1" dirty="0">
                <a:solidFill>
                  <a:srgbClr val="495999"/>
                </a:solidFill>
                <a:latin typeface="Muli Light" panose="00000400000000000000" pitchFamily="2" charset="-18"/>
              </a:rPr>
              <a:t>Online lecke Moodle-ban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D0A9BA12-9398-43CD-A119-99D1C8FF9592}"/>
              </a:ext>
            </a:extLst>
          </p:cNvPr>
          <p:cNvSpPr/>
          <p:nvPr/>
        </p:nvSpPr>
        <p:spPr>
          <a:xfrm>
            <a:off x="4574360" y="1609285"/>
            <a:ext cx="4610558" cy="814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  <a:spcBef>
                <a:spcPts val="1000"/>
              </a:spcBef>
            </a:pPr>
            <a:r>
              <a:rPr lang="hu-HU" b="1" dirty="0">
                <a:solidFill>
                  <a:srgbClr val="495999"/>
                </a:solidFill>
                <a:latin typeface="Muli Light" panose="00000400000000000000" pitchFamily="2" charset="-18"/>
              </a:rPr>
              <a:t>Hibrid környezetek/ </a:t>
            </a:r>
          </a:p>
          <a:p>
            <a:pPr>
              <a:lnSpc>
                <a:spcPts val="2400"/>
              </a:lnSpc>
              <a:spcBef>
                <a:spcPts val="1000"/>
              </a:spcBef>
            </a:pPr>
            <a:r>
              <a:rPr lang="hu-HU" b="1" dirty="0">
                <a:solidFill>
                  <a:srgbClr val="495999"/>
                </a:solidFill>
                <a:latin typeface="Muli Light" panose="00000400000000000000" pitchFamily="2" charset="-18"/>
              </a:rPr>
              <a:t>tükrözött osztályterem kicsit másképpen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F0BAAAE-6C78-4CDA-A5F0-1787C08F0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7" y="2584173"/>
            <a:ext cx="3887305" cy="218660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11BFA82-2531-4F40-B1B3-6D671FBDD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50" y="3230218"/>
            <a:ext cx="2838450" cy="160972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04610D55-C026-464E-9163-539EAB897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086" y="2635734"/>
            <a:ext cx="4394639" cy="32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4"/>
          <p:cNvSpPr>
            <a:spLocks noGrp="1"/>
          </p:cNvSpPr>
          <p:nvPr>
            <p:ph type="title"/>
          </p:nvPr>
        </p:nvSpPr>
        <p:spPr>
          <a:xfrm>
            <a:off x="573203" y="424280"/>
            <a:ext cx="8246981" cy="809158"/>
          </a:xfrm>
        </p:spPr>
        <p:txBody>
          <a:bodyPr/>
          <a:lstStyle/>
          <a:p>
            <a:r>
              <a:rPr lang="hu-HU" b="1" dirty="0"/>
              <a:t>Mi is történt?</a:t>
            </a:r>
            <a:br>
              <a:rPr lang="hu-HU" b="1" dirty="0"/>
            </a:br>
            <a:endParaRPr lang="hu-HU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795010-32EC-435D-9AA2-3190E7981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038819"/>
              </p:ext>
            </p:extLst>
          </p:nvPr>
        </p:nvGraphicFramePr>
        <p:xfrm>
          <a:off x="1015547" y="1247170"/>
          <a:ext cx="4701671" cy="467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5115270-599C-46FA-A070-498B59E45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099987"/>
              </p:ext>
            </p:extLst>
          </p:nvPr>
        </p:nvGraphicFramePr>
        <p:xfrm>
          <a:off x="7197716" y="1233438"/>
          <a:ext cx="4701671" cy="494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19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9690" y="1116519"/>
            <a:ext cx="9395916" cy="3456336"/>
          </a:xfrm>
        </p:spPr>
        <p:txBody>
          <a:bodyPr/>
          <a:lstStyle/>
          <a:p>
            <a:r>
              <a:rPr lang="hu-HU" sz="3200" dirty="0">
                <a:solidFill>
                  <a:srgbClr val="495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200" dirty="0">
                <a:solidFill>
                  <a:srgbClr val="495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FIGYELMET!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341862" y="4772884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6">
                    <a:lumMod val="25000"/>
                  </a:schemeClr>
                </a:solidFill>
                <a:latin typeface="Calibri" panose="020F0502020204030204" pitchFamily="34" charset="0"/>
              </a:rPr>
              <a:t> </a:t>
            </a:r>
            <a:endParaRPr lang="en-US" sz="32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9933" y="1662428"/>
            <a:ext cx="10235821" cy="3456336"/>
          </a:xfrm>
        </p:spPr>
        <p:txBody>
          <a:bodyPr/>
          <a:lstStyle/>
          <a:p>
            <a:r>
              <a:rPr lang="hu-HU" sz="3200" dirty="0">
                <a:solidFill>
                  <a:srgbClr val="495999"/>
                </a:solidFill>
                <a:latin typeface="Muli Light" panose="00000400000000000000" pitchFamily="2" charset="-18"/>
              </a:rPr>
              <a:t>CORVINUS távoktatás</a:t>
            </a:r>
            <a:br>
              <a:rPr lang="hu-HU" sz="3200" dirty="0">
                <a:solidFill>
                  <a:srgbClr val="495999"/>
                </a:solidFill>
                <a:latin typeface="Muli Light" panose="00000400000000000000" pitchFamily="2" charset="-18"/>
              </a:rPr>
            </a:br>
            <a:r>
              <a:rPr lang="hu-HU" sz="3200" dirty="0">
                <a:solidFill>
                  <a:srgbClr val="495999"/>
                </a:solidFill>
                <a:latin typeface="Muli Light" panose="00000400000000000000" pitchFamily="2" charset="-18"/>
              </a:rPr>
              <a:t/>
            </a:r>
            <a:br>
              <a:rPr lang="hu-HU" sz="3200" dirty="0">
                <a:solidFill>
                  <a:srgbClr val="495999"/>
                </a:solidFill>
                <a:latin typeface="Muli Light" panose="00000400000000000000" pitchFamily="2" charset="-18"/>
              </a:rPr>
            </a:br>
            <a:r>
              <a:rPr lang="hu-HU" sz="3600" b="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Előzmények - célok - elvárások - megoldások</a:t>
            </a:r>
          </a:p>
        </p:txBody>
      </p:sp>
    </p:spTree>
    <p:extLst>
      <p:ext uri="{BB962C8B-B14F-4D97-AF65-F5344CB8AC3E}">
        <p14:creationId xmlns:p14="http://schemas.microsoft.com/office/powerpoint/2010/main" val="21384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4"/>
          <p:cNvSpPr>
            <a:spLocks noGrp="1"/>
          </p:cNvSpPr>
          <p:nvPr>
            <p:ph type="title"/>
          </p:nvPr>
        </p:nvSpPr>
        <p:spPr>
          <a:xfrm>
            <a:off x="585234" y="462739"/>
            <a:ext cx="8246981" cy="809158"/>
          </a:xfrm>
        </p:spPr>
        <p:txBody>
          <a:bodyPr/>
          <a:lstStyle/>
          <a:p>
            <a:r>
              <a:rPr lang="hu-HU" b="1" dirty="0">
                <a:cs typeface="Arial" panose="020B0604020202020204" pitchFamily="34" charset="0"/>
              </a:rPr>
              <a:t>E-learning és </a:t>
            </a:r>
            <a:r>
              <a:rPr lang="hu-HU" b="1" dirty="0">
                <a:cs typeface="Arial" panose="020B0604020202020204" pitchFamily="34" charset="0"/>
              </a:rPr>
              <a:t>blended</a:t>
            </a:r>
            <a:r>
              <a:rPr lang="hu-HU" b="1" dirty="0">
                <a:cs typeface="Arial" panose="020B0604020202020204" pitchFamily="34" charset="0"/>
              </a:rPr>
              <a:t> learning a </a:t>
            </a:r>
            <a:r>
              <a:rPr lang="hu-HU" b="1" dirty="0">
                <a:cs typeface="Arial" panose="020B0604020202020204" pitchFamily="34" charset="0"/>
              </a:rPr>
              <a:t>Corvinuson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18554" y="1759180"/>
            <a:ext cx="794294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tx1"/>
                </a:solidFill>
              </a:rPr>
              <a:t>Oktatók egyéni ambíciói alapján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tx1"/>
                </a:solidFill>
              </a:rPr>
              <a:t>Tanárképző és Digitális Tanulás Központ szakmai támogatása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tx1"/>
                </a:solidFill>
              </a:rPr>
              <a:t>Pályázati források tudatos keresése és felhasználása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18554" y="1371803"/>
            <a:ext cx="235577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400" dirty="0"/>
              <a:t>Korábbi gyakorlat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18554" y="4309807"/>
            <a:ext cx="878984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tx1"/>
                </a:solidFill>
              </a:rPr>
              <a:t>Mesterképzések felzárkóztató, kreditpótló és felzárkóztató kurzusai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tx1"/>
                </a:solidFill>
              </a:rPr>
              <a:t>Nagylétszámú előadások digitalizálása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tx1"/>
                </a:solidFill>
              </a:rPr>
              <a:t>Angol nyelvű alapképzés első évének online kialakítása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tx1"/>
                </a:solidFill>
              </a:rPr>
              <a:t>Innovatív oktatási, módszertani tréning portfólió kialakítása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18554" y="3801976"/>
            <a:ext cx="219111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dirty="0"/>
              <a:t>CORVINUS 2030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771" y="495609"/>
            <a:ext cx="29337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4"/>
          <p:cNvSpPr>
            <a:spLocks noGrp="1"/>
          </p:cNvSpPr>
          <p:nvPr>
            <p:ph type="title"/>
          </p:nvPr>
        </p:nvSpPr>
        <p:spPr>
          <a:xfrm>
            <a:off x="573203" y="424280"/>
            <a:ext cx="8246981" cy="809158"/>
          </a:xfrm>
        </p:spPr>
        <p:txBody>
          <a:bodyPr/>
          <a:lstStyle/>
          <a:p>
            <a:r>
              <a:rPr lang="hu-HU" b="1" dirty="0">
                <a:cs typeface="Arial" panose="020B0604020202020204" pitchFamily="34" charset="0"/>
              </a:rPr>
              <a:t>CORVINUS oktatási adatok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653" y="1080838"/>
            <a:ext cx="7658100" cy="51054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395653" y="1070811"/>
            <a:ext cx="7658100" cy="6617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2"/>
                </a:solidFill>
              </a:rPr>
              <a:t>600 oktató, 11500 hallgató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395653" y="1732547"/>
            <a:ext cx="7658100" cy="4090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accent6">
                    <a:lumMod val="25000"/>
                  </a:schemeClr>
                </a:solidFill>
              </a:rPr>
              <a:t>Kurzusadatok: 2019/2020 tanév</a:t>
            </a:r>
            <a:endParaRPr lang="en-US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395653" y="5534529"/>
            <a:ext cx="7658100" cy="6617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2"/>
                </a:solidFill>
              </a:rPr>
              <a:t>TDTD, ISZK módszertani és informatikai támogatás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4"/>
          <p:cNvSpPr>
            <a:spLocks noGrp="1"/>
          </p:cNvSpPr>
          <p:nvPr>
            <p:ph type="title"/>
          </p:nvPr>
        </p:nvSpPr>
        <p:spPr>
          <a:xfrm>
            <a:off x="586851" y="276724"/>
            <a:ext cx="8246981" cy="809158"/>
          </a:xfrm>
        </p:spPr>
        <p:txBody>
          <a:bodyPr/>
          <a:lstStyle/>
          <a:p>
            <a:r>
              <a:rPr lang="hu-HU" b="1" dirty="0">
                <a:cs typeface="Arial" panose="020B0604020202020204" pitchFamily="34" charset="0"/>
              </a:rPr>
              <a:t>Távoktatás: célok és kihívások</a:t>
            </a:r>
            <a:endParaRPr lang="hu-HU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70041176"/>
              </p:ext>
            </p:extLst>
          </p:nvPr>
        </p:nvGraphicFramePr>
        <p:xfrm>
          <a:off x="1595271" y="1085882"/>
          <a:ext cx="8408538" cy="57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Csoportba foglalás 6"/>
          <p:cNvGrpSpPr/>
          <p:nvPr/>
        </p:nvGrpSpPr>
        <p:grpSpPr>
          <a:xfrm>
            <a:off x="3181847" y="2441303"/>
            <a:ext cx="2470955" cy="938166"/>
            <a:chOff x="1485202" y="2339305"/>
            <a:chExt cx="2470955" cy="93816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Lekerekített téglalap 8"/>
            <p:cNvSpPr/>
            <p:nvPr/>
          </p:nvSpPr>
          <p:spPr>
            <a:xfrm rot="240000">
              <a:off x="1485202" y="2339305"/>
              <a:ext cx="2470955" cy="938166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188481"/>
                <a:satOff val="57862"/>
                <a:lumOff val="38235"/>
                <a:alphaOff val="0"/>
              </a:schemeClr>
            </a:fillRef>
            <a:effectRef idx="2">
              <a:schemeClr val="accent5">
                <a:hueOff val="-1188481"/>
                <a:satOff val="57862"/>
                <a:lumOff val="38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Lekerekített téglalap 4"/>
            <p:cNvSpPr txBox="1"/>
            <p:nvPr/>
          </p:nvSpPr>
          <p:spPr>
            <a:xfrm rot="240000">
              <a:off x="1530999" y="2385102"/>
              <a:ext cx="2379361" cy="8465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200" kern="1200" dirty="0">
                  <a:solidFill>
                    <a:srgbClr val="002060"/>
                  </a:solidFill>
                </a:rPr>
                <a:t>Kevés idő</a:t>
              </a:r>
            </a:p>
          </p:txBody>
        </p:sp>
      </p:grpSp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0934" y="46112"/>
            <a:ext cx="3391066" cy="207953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909" y="4584908"/>
            <a:ext cx="2368166" cy="21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4"/>
          <p:cNvSpPr>
            <a:spLocks noGrp="1"/>
          </p:cNvSpPr>
          <p:nvPr>
            <p:ph type="title"/>
          </p:nvPr>
        </p:nvSpPr>
        <p:spPr>
          <a:xfrm>
            <a:off x="568980" y="355296"/>
            <a:ext cx="8246981" cy="809158"/>
          </a:xfrm>
        </p:spPr>
        <p:txBody>
          <a:bodyPr/>
          <a:lstStyle/>
          <a:p>
            <a:r>
              <a:rPr lang="hu-HU" b="1" dirty="0">
                <a:cs typeface="Arial" panose="020B0604020202020204" pitchFamily="34" charset="0"/>
              </a:rPr>
              <a:t>Távoktatás: Megoldások</a:t>
            </a:r>
            <a:endParaRPr lang="hu-HU" dirty="0"/>
          </a:p>
        </p:txBody>
      </p:sp>
      <p:grpSp>
        <p:nvGrpSpPr>
          <p:cNvPr id="37" name="Csoportba foglalás 36"/>
          <p:cNvGrpSpPr/>
          <p:nvPr/>
        </p:nvGrpSpPr>
        <p:grpSpPr>
          <a:xfrm>
            <a:off x="834678" y="762752"/>
            <a:ext cx="4121624" cy="1921834"/>
            <a:chOff x="341194" y="996288"/>
            <a:chExt cx="4121624" cy="1921834"/>
          </a:xfrm>
        </p:grpSpPr>
        <p:sp>
          <p:nvSpPr>
            <p:cNvPr id="9" name="Szövegdoboz 8"/>
            <p:cNvSpPr txBox="1"/>
            <p:nvPr/>
          </p:nvSpPr>
          <p:spPr>
            <a:xfrm>
              <a:off x="988542" y="1237407"/>
              <a:ext cx="28269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/>
                <a:t>Moodle-Teams integráció</a:t>
              </a:r>
              <a:endParaRPr lang="en-US" sz="2000" dirty="0"/>
            </a:p>
          </p:txBody>
        </p:sp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8299" y="1637517"/>
              <a:ext cx="1093710" cy="1093710"/>
            </a:xfrm>
            <a:prstGeom prst="rect">
              <a:avLst/>
            </a:prstGeom>
          </p:spPr>
        </p:pic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7925" y="1637517"/>
              <a:ext cx="1222863" cy="1222863"/>
            </a:xfrm>
            <a:prstGeom prst="rect">
              <a:avLst/>
            </a:prstGeom>
          </p:spPr>
        </p:pic>
        <p:sp>
          <p:nvSpPr>
            <p:cNvPr id="10" name="Ellipszis 9"/>
            <p:cNvSpPr/>
            <p:nvPr/>
          </p:nvSpPr>
          <p:spPr>
            <a:xfrm>
              <a:off x="341194" y="996288"/>
              <a:ext cx="4121624" cy="1921834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Csoportba foglalás 37"/>
          <p:cNvGrpSpPr/>
          <p:nvPr/>
        </p:nvGrpSpPr>
        <p:grpSpPr>
          <a:xfrm>
            <a:off x="4956302" y="3051"/>
            <a:ext cx="4844521" cy="2279175"/>
            <a:chOff x="4859367" y="83522"/>
            <a:chExt cx="4844521" cy="2279175"/>
          </a:xfrm>
        </p:grpSpPr>
        <p:sp>
          <p:nvSpPr>
            <p:cNvPr id="13" name="Szövegdoboz 12"/>
            <p:cNvSpPr txBox="1"/>
            <p:nvPr/>
          </p:nvSpPr>
          <p:spPr>
            <a:xfrm>
              <a:off x="5546793" y="386272"/>
              <a:ext cx="3469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/>
                <a:t>Órák „</a:t>
              </a:r>
              <a:r>
                <a:rPr lang="hu-HU" sz="2000" dirty="0"/>
                <a:t>tantermi</a:t>
              </a:r>
              <a:r>
                <a:rPr lang="hu-HU" sz="2000" dirty="0"/>
                <a:t> órarend” szerint</a:t>
              </a:r>
              <a:endParaRPr lang="en-US" sz="2000" dirty="0"/>
            </a:p>
          </p:txBody>
        </p:sp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2500" y="854332"/>
              <a:ext cx="1398256" cy="1401100"/>
            </a:xfrm>
            <a:prstGeom prst="rect">
              <a:avLst/>
            </a:prstGeom>
          </p:spPr>
        </p:pic>
        <p:sp>
          <p:nvSpPr>
            <p:cNvPr id="16" name="Ellipszis 15"/>
            <p:cNvSpPr/>
            <p:nvPr/>
          </p:nvSpPr>
          <p:spPr>
            <a:xfrm>
              <a:off x="4859367" y="83522"/>
              <a:ext cx="4844521" cy="2279175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Csoportba foglalás 38"/>
          <p:cNvGrpSpPr/>
          <p:nvPr/>
        </p:nvGrpSpPr>
        <p:grpSpPr>
          <a:xfrm>
            <a:off x="90010" y="2722121"/>
            <a:ext cx="4121624" cy="2232233"/>
            <a:chOff x="0" y="3128327"/>
            <a:chExt cx="4121624" cy="2232233"/>
          </a:xfrm>
        </p:grpSpPr>
        <p:sp>
          <p:nvSpPr>
            <p:cNvPr id="17" name="Szövegdoboz 16"/>
            <p:cNvSpPr txBox="1"/>
            <p:nvPr/>
          </p:nvSpPr>
          <p:spPr>
            <a:xfrm>
              <a:off x="361660" y="3572807"/>
              <a:ext cx="33983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/>
                <a:t>Teams csoportok kurzusonként</a:t>
              </a:r>
              <a:endParaRPr lang="en-US" sz="2000" dirty="0"/>
            </a:p>
          </p:txBody>
        </p:sp>
        <p:sp>
          <p:nvSpPr>
            <p:cNvPr id="20" name="Ellipszis 19"/>
            <p:cNvSpPr/>
            <p:nvPr/>
          </p:nvSpPr>
          <p:spPr>
            <a:xfrm>
              <a:off x="0" y="3128327"/>
              <a:ext cx="4121624" cy="2232233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Kép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8041" y="3968357"/>
              <a:ext cx="1264408" cy="1209437"/>
            </a:xfrm>
            <a:prstGeom prst="rect">
              <a:avLst/>
            </a:prstGeom>
          </p:spPr>
        </p:pic>
      </p:grpSp>
      <p:pic>
        <p:nvPicPr>
          <p:cNvPr id="22" name="Kép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552" y="2549550"/>
            <a:ext cx="3193212" cy="2123857"/>
          </a:xfrm>
          <a:prstGeom prst="rect">
            <a:avLst/>
          </a:prstGeom>
        </p:spPr>
      </p:pic>
      <p:grpSp>
        <p:nvGrpSpPr>
          <p:cNvPr id="40" name="Csoportba foglalás 39"/>
          <p:cNvGrpSpPr/>
          <p:nvPr/>
        </p:nvGrpSpPr>
        <p:grpSpPr>
          <a:xfrm>
            <a:off x="7951825" y="1927021"/>
            <a:ext cx="4121624" cy="2059007"/>
            <a:chOff x="7965548" y="2144495"/>
            <a:chExt cx="4121624" cy="2059007"/>
          </a:xfrm>
        </p:grpSpPr>
        <p:sp>
          <p:nvSpPr>
            <p:cNvPr id="23" name="Szövegdoboz 22"/>
            <p:cNvSpPr txBox="1"/>
            <p:nvPr/>
          </p:nvSpPr>
          <p:spPr>
            <a:xfrm>
              <a:off x="8612896" y="2385615"/>
              <a:ext cx="28226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000" dirty="0"/>
                <a:t>Tantárgyi követelmények </a:t>
              </a:r>
            </a:p>
            <a:p>
              <a:pPr algn="ctr"/>
              <a:r>
                <a:rPr lang="hu-HU" sz="2000" dirty="0"/>
                <a:t>aktualizálása</a:t>
              </a:r>
              <a:endParaRPr lang="en-US" sz="2000" dirty="0"/>
            </a:p>
          </p:txBody>
        </p:sp>
        <p:sp>
          <p:nvSpPr>
            <p:cNvPr id="26" name="Ellipszis 25"/>
            <p:cNvSpPr/>
            <p:nvPr/>
          </p:nvSpPr>
          <p:spPr>
            <a:xfrm>
              <a:off x="7965548" y="2144495"/>
              <a:ext cx="4121624" cy="2059007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Kép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33168" y="3063093"/>
              <a:ext cx="782151" cy="1057727"/>
            </a:xfrm>
            <a:prstGeom prst="rect">
              <a:avLst/>
            </a:prstGeom>
          </p:spPr>
        </p:pic>
      </p:grpSp>
      <p:grpSp>
        <p:nvGrpSpPr>
          <p:cNvPr id="41" name="Csoportba foglalás 40"/>
          <p:cNvGrpSpPr/>
          <p:nvPr/>
        </p:nvGrpSpPr>
        <p:grpSpPr>
          <a:xfrm>
            <a:off x="8077690" y="4084347"/>
            <a:ext cx="4045703" cy="2245582"/>
            <a:chOff x="7810456" y="4423670"/>
            <a:chExt cx="4121624" cy="2245582"/>
          </a:xfrm>
        </p:grpSpPr>
        <p:sp>
          <p:nvSpPr>
            <p:cNvPr id="32" name="Szövegdoboz 31"/>
            <p:cNvSpPr txBox="1"/>
            <p:nvPr/>
          </p:nvSpPr>
          <p:spPr>
            <a:xfrm>
              <a:off x="8365767" y="4543925"/>
              <a:ext cx="29537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000" dirty="0"/>
                <a:t>Oktatási lehetőségek </a:t>
              </a:r>
            </a:p>
            <a:p>
              <a:pPr algn="ctr"/>
              <a:r>
                <a:rPr lang="hu-HU" sz="2000" dirty="0"/>
                <a:t>kidolgozása és kiválasztása</a:t>
              </a:r>
              <a:endParaRPr lang="en-US" sz="2000" dirty="0"/>
            </a:p>
          </p:txBody>
        </p:sp>
        <p:sp>
          <p:nvSpPr>
            <p:cNvPr id="33" name="Ellipszis 32"/>
            <p:cNvSpPr/>
            <p:nvPr/>
          </p:nvSpPr>
          <p:spPr>
            <a:xfrm>
              <a:off x="7810456" y="4423670"/>
              <a:ext cx="4121624" cy="2245582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Kép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88593" y="5359219"/>
              <a:ext cx="1721501" cy="1109820"/>
            </a:xfrm>
            <a:prstGeom prst="rect">
              <a:avLst/>
            </a:prstGeom>
          </p:spPr>
        </p:pic>
      </p:grpSp>
      <p:grpSp>
        <p:nvGrpSpPr>
          <p:cNvPr id="42" name="Csoportba foglalás 41"/>
          <p:cNvGrpSpPr/>
          <p:nvPr/>
        </p:nvGrpSpPr>
        <p:grpSpPr>
          <a:xfrm>
            <a:off x="201515" y="5057899"/>
            <a:ext cx="3623343" cy="1681607"/>
            <a:chOff x="3563763" y="4532762"/>
            <a:chExt cx="4121624" cy="2165073"/>
          </a:xfrm>
        </p:grpSpPr>
        <p:sp>
          <p:nvSpPr>
            <p:cNvPr id="29" name="Szövegdoboz 28"/>
            <p:cNvSpPr txBox="1"/>
            <p:nvPr/>
          </p:nvSpPr>
          <p:spPr>
            <a:xfrm>
              <a:off x="3706270" y="4908696"/>
              <a:ext cx="3836607" cy="1703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000" dirty="0"/>
                <a:t>Módszertani és informatikai </a:t>
              </a:r>
            </a:p>
            <a:p>
              <a:pPr algn="ctr"/>
              <a:r>
                <a:rPr lang="hu-HU" sz="2000" dirty="0"/>
                <a:t>támogatás, tájékoztatók, </a:t>
              </a:r>
            </a:p>
            <a:p>
              <a:pPr algn="ctr"/>
              <a:r>
                <a:rPr lang="hu-HU" sz="2000" dirty="0"/>
                <a:t>kézikönyvek, tréningek, online </a:t>
              </a:r>
            </a:p>
            <a:p>
              <a:pPr algn="ctr"/>
              <a:r>
                <a:rPr lang="hu-HU" sz="2000" dirty="0"/>
                <a:t>segítségnyújtás</a:t>
              </a:r>
              <a:endParaRPr lang="en-US" sz="2000" dirty="0"/>
            </a:p>
          </p:txBody>
        </p:sp>
        <p:sp>
          <p:nvSpPr>
            <p:cNvPr id="30" name="Ellipszis 29"/>
            <p:cNvSpPr/>
            <p:nvPr/>
          </p:nvSpPr>
          <p:spPr>
            <a:xfrm>
              <a:off x="3563763" y="4532762"/>
              <a:ext cx="4121624" cy="2165073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Csoportba foglalás 42"/>
          <p:cNvGrpSpPr/>
          <p:nvPr/>
        </p:nvGrpSpPr>
        <p:grpSpPr>
          <a:xfrm>
            <a:off x="3984913" y="4677979"/>
            <a:ext cx="4121624" cy="2165073"/>
            <a:chOff x="3495453" y="4673407"/>
            <a:chExt cx="4121624" cy="2165073"/>
          </a:xfrm>
        </p:grpSpPr>
        <p:sp>
          <p:nvSpPr>
            <p:cNvPr id="44" name="Szövegdoboz 43"/>
            <p:cNvSpPr txBox="1"/>
            <p:nvPr/>
          </p:nvSpPr>
          <p:spPr>
            <a:xfrm>
              <a:off x="3979903" y="4883612"/>
              <a:ext cx="31527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2000" dirty="0"/>
                <a:t>Online vizsgák meghirdetése</a:t>
              </a:r>
            </a:p>
            <a:p>
              <a:pPr algn="ctr"/>
              <a:r>
                <a:rPr lang="hu-HU" sz="2000" dirty="0"/>
                <a:t>Neptun rendszerben</a:t>
              </a:r>
              <a:endParaRPr lang="en-US" sz="2000" dirty="0"/>
            </a:p>
          </p:txBody>
        </p:sp>
        <p:sp>
          <p:nvSpPr>
            <p:cNvPr id="45" name="Ellipszis 44"/>
            <p:cNvSpPr/>
            <p:nvPr/>
          </p:nvSpPr>
          <p:spPr>
            <a:xfrm>
              <a:off x="3495453" y="4673407"/>
              <a:ext cx="4121624" cy="2165073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Kép 4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24953" y="5526680"/>
              <a:ext cx="1863172" cy="1142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680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9063" y="1334882"/>
            <a:ext cx="9395916" cy="3456336"/>
          </a:xfrm>
        </p:spPr>
        <p:txBody>
          <a:bodyPr/>
          <a:lstStyle/>
          <a:p>
            <a:r>
              <a:rPr lang="hu-HU" sz="3200" dirty="0">
                <a:solidFill>
                  <a:srgbClr val="495999"/>
                </a:solidFill>
                <a:latin typeface="Muli Light" panose="00000400000000000000" pitchFamily="2" charset="-18"/>
              </a:rPr>
              <a:t>BCE TÁVOKTATÁS</a:t>
            </a:r>
            <a:br>
              <a:rPr lang="hu-HU" sz="3200" dirty="0">
                <a:solidFill>
                  <a:srgbClr val="495999"/>
                </a:solidFill>
                <a:latin typeface="Muli Light" panose="00000400000000000000" pitchFamily="2" charset="-18"/>
              </a:rPr>
            </a:br>
            <a:r>
              <a:rPr lang="hu-HU" sz="3200" dirty="0">
                <a:solidFill>
                  <a:srgbClr val="495999"/>
                </a:solidFill>
                <a:latin typeface="Muli Light" panose="00000400000000000000" pitchFamily="2" charset="-18"/>
              </a:rPr>
              <a:t/>
            </a:r>
            <a:br>
              <a:rPr lang="hu-HU" sz="3200" dirty="0">
                <a:solidFill>
                  <a:srgbClr val="495999"/>
                </a:solidFill>
                <a:latin typeface="Muli Light" panose="00000400000000000000" pitchFamily="2" charset="-18"/>
              </a:rPr>
            </a:br>
            <a:r>
              <a:rPr lang="hu-HU" sz="4400" b="1" dirty="0">
                <a:solidFill>
                  <a:schemeClr val="bg2">
                    <a:lumMod val="25000"/>
                  </a:schemeClr>
                </a:solidFill>
                <a:latin typeface="Muli Light" panose="00000400000000000000" pitchFamily="2" charset="-18"/>
                <a:cs typeface="Arial" panose="020B0604020202020204" pitchFamily="34" charset="0"/>
              </a:rPr>
              <a:t>A tanulás támogatásának útjai</a:t>
            </a:r>
            <a:endParaRPr lang="hu-HU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4"/>
          <p:cNvSpPr>
            <a:spLocks noGrp="1"/>
          </p:cNvSpPr>
          <p:nvPr>
            <p:ph type="title"/>
          </p:nvPr>
        </p:nvSpPr>
        <p:spPr>
          <a:xfrm>
            <a:off x="559555" y="290415"/>
            <a:ext cx="8246981" cy="809158"/>
          </a:xfrm>
        </p:spPr>
        <p:txBody>
          <a:bodyPr/>
          <a:lstStyle/>
          <a:p>
            <a:r>
              <a:rPr lang="hu-HU" b="1" dirty="0"/>
              <a:t>A TDTK által javasolt három módszertani megközelítés</a:t>
            </a:r>
            <a:br>
              <a:rPr lang="hu-HU" b="1" dirty="0"/>
            </a:br>
            <a:endParaRPr lang="hu-HU" dirty="0"/>
          </a:p>
        </p:txBody>
      </p:sp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685701" y="2088683"/>
            <a:ext cx="5262338" cy="3206648"/>
          </a:xfrm>
        </p:spPr>
        <p:txBody>
          <a:bodyPr/>
          <a:lstStyle/>
          <a:p>
            <a:pPr lvl="0"/>
            <a:r>
              <a:rPr lang="hu-HU" b="1" dirty="0"/>
              <a:t>A hallgatók </a:t>
            </a:r>
            <a:r>
              <a:rPr lang="hu-HU" b="1" dirty="0" smtClean="0"/>
              <a:t>önálló / egyéni </a:t>
            </a:r>
            <a:r>
              <a:rPr lang="hu-HU" b="1" dirty="0"/>
              <a:t>tanulásának </a:t>
            </a:r>
            <a:r>
              <a:rPr lang="hu-HU" b="1" dirty="0" smtClean="0"/>
              <a:t>támogatása</a:t>
            </a:r>
          </a:p>
          <a:p>
            <a:pPr lvl="0"/>
            <a:endParaRPr lang="hu-HU" dirty="0"/>
          </a:p>
          <a:p>
            <a:pPr lvl="0"/>
            <a:r>
              <a:rPr lang="hu-HU" b="1" dirty="0" smtClean="0"/>
              <a:t>Video </a:t>
            </a:r>
            <a:r>
              <a:rPr lang="hu-HU" b="1" dirty="0"/>
              <a:t>streaming / szinkron és aszinkron videóanyagok </a:t>
            </a:r>
            <a:r>
              <a:rPr lang="hu-HU" b="1" dirty="0" smtClean="0"/>
              <a:t>alkalmazása</a:t>
            </a:r>
          </a:p>
          <a:p>
            <a:pPr lvl="0"/>
            <a:endParaRPr lang="hu-HU" dirty="0"/>
          </a:p>
          <a:p>
            <a:pPr lvl="0"/>
            <a:r>
              <a:rPr lang="hu-HU" b="1" dirty="0"/>
              <a:t>Online (e-learning) </a:t>
            </a:r>
            <a:r>
              <a:rPr lang="hu-HU" b="1" dirty="0" smtClean="0"/>
              <a:t>kurzusok / leckék </a:t>
            </a:r>
            <a:r>
              <a:rPr lang="hu-HU" b="1" dirty="0"/>
              <a:t>létrehozása, hibrid környezetek alkalmazása</a:t>
            </a:r>
            <a:endParaRPr lang="hu-HU" dirty="0"/>
          </a:p>
          <a:p>
            <a:endParaRPr lang="en-US" dirty="0"/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41290F9E-C424-4FB0-8309-7A5A6EE89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39" y="919621"/>
            <a:ext cx="5948037" cy="551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4"/>
          <p:cNvSpPr>
            <a:spLocks noGrp="1"/>
          </p:cNvSpPr>
          <p:nvPr>
            <p:ph type="title"/>
          </p:nvPr>
        </p:nvSpPr>
        <p:spPr>
          <a:xfrm>
            <a:off x="569017" y="383009"/>
            <a:ext cx="8246981" cy="809158"/>
          </a:xfrm>
        </p:spPr>
        <p:txBody>
          <a:bodyPr/>
          <a:lstStyle/>
          <a:p>
            <a:r>
              <a:rPr lang="hu-HU" b="1" dirty="0"/>
              <a:t>A hallgató önálló tanulásának támogatása</a:t>
            </a:r>
            <a:br>
              <a:rPr lang="hu-HU" b="1" dirty="0"/>
            </a:b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B96AAB6-EDCE-4BAF-AFF9-8D5D6322A7F9}"/>
              </a:ext>
            </a:extLst>
          </p:cNvPr>
          <p:cNvSpPr txBox="1"/>
          <p:nvPr/>
        </p:nvSpPr>
        <p:spPr>
          <a:xfrm>
            <a:off x="9019457" y="828859"/>
            <a:ext cx="204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Online konzultáció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6AF1642-D4CD-45CE-B0EB-A345C64026EB}"/>
              </a:ext>
            </a:extLst>
          </p:cNvPr>
          <p:cNvSpPr txBox="1"/>
          <p:nvPr/>
        </p:nvSpPr>
        <p:spPr>
          <a:xfrm>
            <a:off x="7782339" y="4127556"/>
            <a:ext cx="1779104" cy="427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91936EC7-72A6-4CDD-B71F-7AD469D2D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443" y="1188475"/>
            <a:ext cx="1903670" cy="190367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DEE63B77-B559-4697-BF72-2A1DD7FEA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998" y="4279920"/>
            <a:ext cx="2078916" cy="2200847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8B250E4E-48BF-4502-8B2B-F250C360CD24}"/>
              </a:ext>
            </a:extLst>
          </p:cNvPr>
          <p:cNvSpPr txBox="1"/>
          <p:nvPr/>
        </p:nvSpPr>
        <p:spPr>
          <a:xfrm>
            <a:off x="3553660" y="4109717"/>
            <a:ext cx="3876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Önálló tanulói megfigyelésre, kutatásra épülő ismeretfeldolgozás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5A15214D-1463-49BA-AA64-336B3B28F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968" y="4716235"/>
            <a:ext cx="2857643" cy="2141765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6C3A8E1F-EE2E-4F64-B95D-9970AAD62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42" y="4716235"/>
            <a:ext cx="2857500" cy="16002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1F70149-3CD9-4176-B9D8-CE3652B9C743}"/>
              </a:ext>
            </a:extLst>
          </p:cNvPr>
          <p:cNvSpPr txBox="1"/>
          <p:nvPr/>
        </p:nvSpPr>
        <p:spPr>
          <a:xfrm>
            <a:off x="240423" y="1286582"/>
            <a:ext cx="2703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Online elérhető tanítást támogató megoldások alkalmazása</a:t>
            </a:r>
          </a:p>
        </p:txBody>
      </p:sp>
      <p:pic>
        <p:nvPicPr>
          <p:cNvPr id="2050" name="Picture 2" descr="Ingyenesen hozzáférhető online tanulástámogató rendszerek ...">
            <a:extLst>
              <a:ext uri="{FF2B5EF4-FFF2-40B4-BE49-F238E27FC236}">
                <a16:creationId xmlns:a16="http://schemas.microsoft.com/office/drawing/2014/main" id="{4D9328FC-56C0-418C-B959-E670597B8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2" y="2179652"/>
            <a:ext cx="2496807" cy="18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82AB26F-FA91-4346-A3B9-FF91C16C7F76}"/>
              </a:ext>
            </a:extLst>
          </p:cNvPr>
          <p:cNvSpPr txBox="1"/>
          <p:nvPr/>
        </p:nvSpPr>
        <p:spPr>
          <a:xfrm>
            <a:off x="7782338" y="3501578"/>
            <a:ext cx="3876261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Szakirodalom önálló feldolgozása, ellenőrző feladatokkal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B150DEDC-3AF5-4A76-A6F0-A02EF98193C2}"/>
              </a:ext>
            </a:extLst>
          </p:cNvPr>
          <p:cNvSpPr txBox="1"/>
          <p:nvPr/>
        </p:nvSpPr>
        <p:spPr>
          <a:xfrm>
            <a:off x="3906077" y="1198191"/>
            <a:ext cx="3876261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dirty="0"/>
              <a:t>Online csoportmunka, virtuális kooperatív csoportmunka, kollaboráció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709F5822-CE1F-4607-9239-513F48842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910" y="1920508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ek/Elválasztók/Zárók">
  <a:themeElements>
    <a:clrScheme name="Corvinus">
      <a:dk1>
        <a:srgbClr val="495999"/>
      </a:dk1>
      <a:lt1>
        <a:srgbClr val="FBCB50"/>
      </a:lt1>
      <a:dk2>
        <a:srgbClr val="002E65"/>
      </a:dk2>
      <a:lt2>
        <a:srgbClr val="A9D5FC"/>
      </a:lt2>
      <a:accent1>
        <a:srgbClr val="ED4367"/>
      </a:accent1>
      <a:accent2>
        <a:srgbClr val="FFFFFF"/>
      </a:accent2>
      <a:accent3>
        <a:srgbClr val="DADCDD"/>
      </a:accent3>
      <a:accent4>
        <a:srgbClr val="FBCB50"/>
      </a:accent4>
      <a:accent5>
        <a:srgbClr val="495999"/>
      </a:accent5>
      <a:accent6>
        <a:srgbClr val="A9D5FC"/>
      </a:accent6>
      <a:hlink>
        <a:srgbClr val="002E65"/>
      </a:hlink>
      <a:folHlink>
        <a:srgbClr val="ED436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e_template 2" id="{BDEFB427-BDDA-4AB4-B705-23CD4DE1B6FB}" vid="{3D7B5382-27A4-4D1E-AE7C-463A0BFB6767}"/>
    </a:ext>
  </a:extLst>
</a:theme>
</file>

<file path=ppt/theme/theme2.xml><?xml version="1.0" encoding="utf-8"?>
<a:theme xmlns:a="http://schemas.openxmlformats.org/drawingml/2006/main" name="Szöveges dia_HU">
  <a:themeElements>
    <a:clrScheme name="4. egyéni séma">
      <a:dk1>
        <a:srgbClr val="495999"/>
      </a:dk1>
      <a:lt1>
        <a:srgbClr val="FFFFFF"/>
      </a:lt1>
      <a:dk2>
        <a:srgbClr val="002E65"/>
      </a:dk2>
      <a:lt2>
        <a:srgbClr val="A9D5FC"/>
      </a:lt2>
      <a:accent1>
        <a:srgbClr val="ED4367"/>
      </a:accent1>
      <a:accent2>
        <a:srgbClr val="FFFFFF"/>
      </a:accent2>
      <a:accent3>
        <a:srgbClr val="DADCDD"/>
      </a:accent3>
      <a:accent4>
        <a:srgbClr val="FBCB50"/>
      </a:accent4>
      <a:accent5>
        <a:srgbClr val="495999"/>
      </a:accent5>
      <a:accent6>
        <a:srgbClr val="A9D5FC"/>
      </a:accent6>
      <a:hlink>
        <a:srgbClr val="002E65"/>
      </a:hlink>
      <a:folHlink>
        <a:srgbClr val="ED436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e_template 2" id="{BDEFB427-BDDA-4AB4-B705-23CD4DE1B6FB}" vid="{224C552C-EFA8-4DC6-B323-E10008D7FC0D}"/>
    </a:ext>
  </a:extLst>
</a:theme>
</file>

<file path=ppt/theme/theme3.xml><?xml version="1.0" encoding="utf-8"?>
<a:theme xmlns:a="http://schemas.openxmlformats.org/drawingml/2006/main" name="Text Slides_EN">
  <a:themeElements>
    <a:clrScheme name="4. egyéni séma">
      <a:dk1>
        <a:srgbClr val="495999"/>
      </a:dk1>
      <a:lt1>
        <a:srgbClr val="FFFFFF"/>
      </a:lt1>
      <a:dk2>
        <a:srgbClr val="002E65"/>
      </a:dk2>
      <a:lt2>
        <a:srgbClr val="A9D5FC"/>
      </a:lt2>
      <a:accent1>
        <a:srgbClr val="ED4367"/>
      </a:accent1>
      <a:accent2>
        <a:srgbClr val="FFFFFF"/>
      </a:accent2>
      <a:accent3>
        <a:srgbClr val="DADCDD"/>
      </a:accent3>
      <a:accent4>
        <a:srgbClr val="FBCB50"/>
      </a:accent4>
      <a:accent5>
        <a:srgbClr val="495999"/>
      </a:accent5>
      <a:accent6>
        <a:srgbClr val="A9D5FC"/>
      </a:accent6>
      <a:hlink>
        <a:srgbClr val="002E65"/>
      </a:hlink>
      <a:folHlink>
        <a:srgbClr val="ED436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e_template 2" id="{BDEFB427-BDDA-4AB4-B705-23CD4DE1B6FB}" vid="{FF006A92-BBEF-4E8D-BF6C-0B0B7A2A31E2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bce_template 2</Template>
  <TotalTime>18697</TotalTime>
  <Words>295</Words>
  <Application>Microsoft Office PowerPoint</Application>
  <PresentationFormat>Szélesvásznú</PresentationFormat>
  <Paragraphs>71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13</vt:i4>
      </vt:variant>
    </vt:vector>
  </HeadingPairs>
  <TitlesOfParts>
    <vt:vector size="22" baseType="lpstr">
      <vt:lpstr>Arial</vt:lpstr>
      <vt:lpstr>Times New Roman</vt:lpstr>
      <vt:lpstr>Muli ExtraBold</vt:lpstr>
      <vt:lpstr>Calibri</vt:lpstr>
      <vt:lpstr>Wingdings</vt:lpstr>
      <vt:lpstr>Muli Light</vt:lpstr>
      <vt:lpstr>Főcímek/Elválasztók/Zárók</vt:lpstr>
      <vt:lpstr>Szöveges dia_HU</vt:lpstr>
      <vt:lpstr>Text Slides_EN</vt:lpstr>
      <vt:lpstr>A távoktatás tapasztalatai - fókuszban a pedagógia kihívások</vt:lpstr>
      <vt:lpstr>CORVINUS távoktatás  Előzmények - célok - elvárások - megoldások</vt:lpstr>
      <vt:lpstr>E-learning és blended learning a Corvinuson</vt:lpstr>
      <vt:lpstr>CORVINUS oktatási adatok</vt:lpstr>
      <vt:lpstr>Távoktatás: célok és kihívások</vt:lpstr>
      <vt:lpstr>Távoktatás: Megoldások</vt:lpstr>
      <vt:lpstr>BCE TÁVOKTATÁS  A tanulás támogatásának útjai</vt:lpstr>
      <vt:lpstr>A TDTK által javasolt három módszertani megközelítés </vt:lpstr>
      <vt:lpstr>A hallgató önálló tanulásának támogatása </vt:lpstr>
      <vt:lpstr>Video streaming / szinkron és aszinkron videóanyagok alkalmazása  </vt:lpstr>
      <vt:lpstr>Online (e-learning) kurzusok / leckék létrehozása, hibrid környezetek alkalmazása   </vt:lpstr>
      <vt:lpstr>Mi is történt? </vt:lpstr>
      <vt:lpstr> KÖSZÖNJÜK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Tájékoztató új dizájnelemekről</dc:title>
  <dc:creator>USER</dc:creator>
  <cp:lastModifiedBy>Szabó Lajos</cp:lastModifiedBy>
  <cp:revision>332</cp:revision>
  <dcterms:created xsi:type="dcterms:W3CDTF">2019-05-19T14:43:07Z</dcterms:created>
  <dcterms:modified xsi:type="dcterms:W3CDTF">2020-06-07T20:04:06Z</dcterms:modified>
</cp:coreProperties>
</file>