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344" r:id="rId3"/>
    <p:sldId id="414" r:id="rId4"/>
    <p:sldId id="424" r:id="rId5"/>
    <p:sldId id="415" r:id="rId6"/>
    <p:sldId id="416" r:id="rId7"/>
    <p:sldId id="425" r:id="rId8"/>
    <p:sldId id="417" r:id="rId9"/>
    <p:sldId id="422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A50021"/>
    <a:srgbClr val="1436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éma alapján készült stílus 1 – 6. jelölőszín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3" autoAdjust="0"/>
    <p:restoredTop sz="82746" autoAdjust="0"/>
  </p:normalViewPr>
  <p:slideViewPr>
    <p:cSldViewPr snapToGrid="0">
      <p:cViewPr varScale="1">
        <p:scale>
          <a:sx n="59" d="100"/>
          <a:sy n="59" d="100"/>
        </p:scale>
        <p:origin x="1722" y="78"/>
      </p:cViewPr>
      <p:guideLst>
        <p:guide orient="horz" pos="34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362569C-ABD9-4CB1-8AD8-FBD343DFDB6F}" type="datetimeFigureOut">
              <a:rPr lang="en-US"/>
              <a:pPr>
                <a:defRPr/>
              </a:pPr>
              <a:t>2020-05-26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9E523B6-9774-4FB1-B23C-C5879522A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271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E523B6-9774-4FB1-B23C-C5879522A96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99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sz="1200" dirty="0" err="1">
                <a:latin typeface="Calibri" pitchFamily="34" charset="0"/>
                <a:ea typeface="Calibri" pitchFamily="34" charset="0"/>
                <a:cs typeface="Arial" charset="0"/>
              </a:rPr>
              <a:t>Nem</a:t>
            </a:r>
            <a:r>
              <a:rPr lang="en-US" sz="12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1200" dirty="0" err="1">
                <a:latin typeface="Calibri" pitchFamily="34" charset="0"/>
                <a:ea typeface="Calibri" pitchFamily="34" charset="0"/>
                <a:cs typeface="Arial" charset="0"/>
              </a:rPr>
              <a:t>írtunk</a:t>
            </a:r>
            <a:r>
              <a:rPr lang="en-US" sz="12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1200" dirty="0" err="1">
                <a:latin typeface="Calibri" pitchFamily="34" charset="0"/>
                <a:ea typeface="Calibri" pitchFamily="34" charset="0"/>
                <a:cs typeface="Arial" charset="0"/>
              </a:rPr>
              <a:t>elő</a:t>
            </a:r>
            <a:r>
              <a:rPr lang="en-US" sz="12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1200" dirty="0" err="1">
                <a:latin typeface="Calibri" pitchFamily="34" charset="0"/>
                <a:ea typeface="Calibri" pitchFamily="34" charset="0"/>
                <a:cs typeface="Arial" charset="0"/>
              </a:rPr>
              <a:t>kötelezően</a:t>
            </a:r>
            <a:r>
              <a:rPr lang="en-US" sz="12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1200" dirty="0" err="1">
                <a:latin typeface="Calibri" pitchFamily="34" charset="0"/>
                <a:ea typeface="Calibri" pitchFamily="34" charset="0"/>
                <a:cs typeface="Arial" charset="0"/>
              </a:rPr>
              <a:t>használandó</a:t>
            </a:r>
            <a:r>
              <a:rPr lang="en-US" sz="12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1200" dirty="0" err="1">
                <a:latin typeface="Calibri" pitchFamily="34" charset="0"/>
                <a:ea typeface="Calibri" pitchFamily="34" charset="0"/>
                <a:cs typeface="Arial" charset="0"/>
              </a:rPr>
              <a:t>technológiákat</a:t>
            </a:r>
            <a:r>
              <a:rPr lang="en-US" sz="1200" dirty="0">
                <a:latin typeface="Calibri" pitchFamily="34" charset="0"/>
                <a:ea typeface="Calibri" pitchFamily="34" charset="0"/>
                <a:cs typeface="Arial" charset="0"/>
              </a:rPr>
              <a:t>.</a:t>
            </a:r>
          </a:p>
          <a:p>
            <a:pPr>
              <a:spcAft>
                <a:spcPts val="1000"/>
              </a:spcAft>
            </a:pPr>
            <a:r>
              <a:rPr lang="en-US" sz="1200" dirty="0" err="1">
                <a:latin typeface="Calibri" pitchFamily="34" charset="0"/>
                <a:ea typeface="Calibri" pitchFamily="34" charset="0"/>
                <a:cs typeface="Arial" charset="0"/>
              </a:rPr>
              <a:t>Oktatástechnológiai</a:t>
            </a:r>
            <a:r>
              <a:rPr lang="en-US" sz="12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1200" dirty="0" err="1">
                <a:latin typeface="Calibri" pitchFamily="34" charset="0"/>
                <a:ea typeface="Calibri" pitchFamily="34" charset="0"/>
                <a:cs typeface="Arial" charset="0"/>
              </a:rPr>
              <a:t>csoport</a:t>
            </a:r>
            <a:r>
              <a:rPr lang="en-US" sz="1200" dirty="0">
                <a:latin typeface="Calibri" pitchFamily="34" charset="0"/>
                <a:ea typeface="Calibri" pitchFamily="34" charset="0"/>
                <a:cs typeface="Arial" charset="0"/>
              </a:rPr>
              <a:t>: </a:t>
            </a:r>
            <a:r>
              <a:rPr lang="en-US" sz="1200" dirty="0" err="1">
                <a:latin typeface="Calibri" pitchFamily="34" charset="0"/>
                <a:ea typeface="Calibri" pitchFamily="34" charset="0"/>
                <a:cs typeface="Arial" charset="0"/>
              </a:rPr>
              <a:t>már</a:t>
            </a:r>
            <a:r>
              <a:rPr lang="en-US" sz="12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1200" dirty="0" err="1">
                <a:latin typeface="Calibri" pitchFamily="34" charset="0"/>
                <a:ea typeface="Calibri" pitchFamily="34" charset="0"/>
                <a:cs typeface="Arial" charset="0"/>
              </a:rPr>
              <a:t>egyáltalán</a:t>
            </a:r>
            <a:r>
              <a:rPr lang="en-US" sz="12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1200" dirty="0" err="1">
                <a:latin typeface="Calibri" pitchFamily="34" charset="0"/>
                <a:ea typeface="Calibri" pitchFamily="34" charset="0"/>
                <a:cs typeface="Arial" charset="0"/>
              </a:rPr>
              <a:t>az</a:t>
            </a:r>
            <a:r>
              <a:rPr lang="en-US" sz="1200" dirty="0">
                <a:latin typeface="Calibri" pitchFamily="34" charset="0"/>
                <a:ea typeface="Calibri" pitchFamily="34" charset="0"/>
                <a:cs typeface="Arial" charset="0"/>
              </a:rPr>
              <a:t>, </a:t>
            </a:r>
            <a:r>
              <a:rPr lang="en-US" sz="1200" dirty="0" err="1">
                <a:latin typeface="Calibri" pitchFamily="34" charset="0"/>
                <a:ea typeface="Calibri" pitchFamily="34" charset="0"/>
                <a:cs typeface="Arial" charset="0"/>
              </a:rPr>
              <a:t>hogy</a:t>
            </a:r>
            <a:r>
              <a:rPr lang="en-US" sz="12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1200" dirty="0" err="1">
                <a:latin typeface="Calibri" pitchFamily="34" charset="0"/>
                <a:ea typeface="Calibri" pitchFamily="34" charset="0"/>
                <a:cs typeface="Arial" charset="0"/>
              </a:rPr>
              <a:t>könnyen</a:t>
            </a:r>
            <a:r>
              <a:rPr lang="en-US" sz="12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1200" dirty="0" err="1">
                <a:latin typeface="Calibri" pitchFamily="34" charset="0"/>
                <a:ea typeface="Calibri" pitchFamily="34" charset="0"/>
                <a:cs typeface="Arial" charset="0"/>
              </a:rPr>
              <a:t>tudunk</a:t>
            </a:r>
            <a:r>
              <a:rPr lang="en-US" sz="12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1200" dirty="0" err="1">
                <a:latin typeface="Calibri" pitchFamily="34" charset="0"/>
                <a:ea typeface="Calibri" pitchFamily="34" charset="0"/>
                <a:cs typeface="Arial" charset="0"/>
              </a:rPr>
              <a:t>ilyet</a:t>
            </a:r>
            <a:r>
              <a:rPr lang="en-US" sz="12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1200" dirty="0" err="1">
                <a:latin typeface="Calibri" pitchFamily="34" charset="0"/>
                <a:ea typeface="Calibri" pitchFamily="34" charset="0"/>
                <a:cs typeface="Arial" charset="0"/>
              </a:rPr>
              <a:t>készíteni</a:t>
            </a:r>
            <a:r>
              <a:rPr lang="en-US" sz="1200" dirty="0">
                <a:latin typeface="Calibri" pitchFamily="34" charset="0"/>
                <a:ea typeface="Calibri" pitchFamily="34" charset="0"/>
                <a:cs typeface="Arial" charset="0"/>
              </a:rPr>
              <a:t>, </a:t>
            </a:r>
            <a:r>
              <a:rPr lang="en-US" sz="1200" dirty="0" err="1">
                <a:latin typeface="Calibri" pitchFamily="34" charset="0"/>
                <a:ea typeface="Calibri" pitchFamily="34" charset="0"/>
                <a:cs typeface="Arial" charset="0"/>
              </a:rPr>
              <a:t>nagy</a:t>
            </a:r>
            <a:r>
              <a:rPr lang="en-US" sz="12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1200" dirty="0" err="1">
                <a:latin typeface="Calibri" pitchFamily="34" charset="0"/>
                <a:ea typeface="Calibri" pitchFamily="34" charset="0"/>
                <a:cs typeface="Arial" charset="0"/>
              </a:rPr>
              <a:t>előrelépés</a:t>
            </a:r>
            <a:r>
              <a:rPr lang="en-US" sz="1200" dirty="0">
                <a:latin typeface="Calibri" pitchFamily="34" charset="0"/>
                <a:ea typeface="Calibri" pitchFamily="34" charset="0"/>
                <a:cs typeface="Arial" charset="0"/>
              </a:rPr>
              <a:t>!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E523B6-9774-4FB1-B23C-C5879522A96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85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Stream: </a:t>
            </a:r>
            <a:r>
              <a:rPr lang="en-US" dirty="0" err="1"/>
              <a:t>jogvédelmi</a:t>
            </a:r>
            <a:r>
              <a:rPr lang="en-US" dirty="0"/>
              <a:t> </a:t>
            </a:r>
            <a:r>
              <a:rPr lang="en-US" dirty="0" err="1"/>
              <a:t>megfontolások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E523B6-9774-4FB1-B23C-C5879522A96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22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E523B6-9774-4FB1-B23C-C5879522A96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6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E523B6-9774-4FB1-B23C-C5879522A96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7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E523B6-9774-4FB1-B23C-C5879522A96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90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E523B6-9774-4FB1-B23C-C5879522A96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21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E523B6-9774-4FB1-B23C-C5879522A96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13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 userDrawn="1"/>
        </p:nvSpPr>
        <p:spPr>
          <a:xfrm>
            <a:off x="1325563" y="1433963"/>
            <a:ext cx="6492875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</a:rPr>
              <a:t>Budapest</a:t>
            </a:r>
            <a:r>
              <a:rPr lang="hu-HU" sz="2000" dirty="0">
                <a:latin typeface="+mn-lt"/>
              </a:rPr>
              <a:t>i Műszaki és Gazdaságtudományi Egyetem</a:t>
            </a:r>
            <a:endParaRPr lang="en-US" sz="2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latin typeface="+mn-lt"/>
              </a:rPr>
              <a:t>Villamosmérnöki és Informatikai Kar</a:t>
            </a:r>
          </a:p>
        </p:txBody>
      </p:sp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519038"/>
            <a:ext cx="5834062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08350" y="484188"/>
            <a:ext cx="25273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9144000" cy="11557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" name="TextBox 6"/>
          <p:cNvSpPr txBox="1"/>
          <p:nvPr userDrawn="1"/>
        </p:nvSpPr>
        <p:spPr>
          <a:xfrm>
            <a:off x="8491538" y="6319838"/>
            <a:ext cx="4635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3FDD765-273D-4DB8-A52E-F49E36B29187}" type="slidenum">
              <a:rPr lang="hu-HU" sz="1400">
                <a:solidFill>
                  <a:schemeClr val="bg1"/>
                </a:solidFill>
                <a:latin typeface="+mj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u-HU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7"/>
          <p:cNvSpPr txBox="1"/>
          <p:nvPr userDrawn="1"/>
        </p:nvSpPr>
        <p:spPr>
          <a:xfrm>
            <a:off x="1722438" y="6151563"/>
            <a:ext cx="56991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Távolléti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Oktatás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Tapasztalatai</a:t>
            </a:r>
            <a:endParaRPr lang="hu-HU" sz="2000" b="1" dirty="0">
              <a:solidFill>
                <a:schemeClr val="bg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chemeClr val="bg1"/>
                </a:solidFill>
                <a:latin typeface="+mn-lt"/>
              </a:rPr>
              <a:t>2020.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május</a:t>
            </a:r>
            <a:r>
              <a:rPr lang="hu-HU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27</a:t>
            </a:r>
            <a:r>
              <a:rPr lang="hu-HU" sz="1600" b="1" dirty="0">
                <a:solidFill>
                  <a:schemeClr val="bg1"/>
                </a:solidFill>
                <a:latin typeface="+mn-lt"/>
              </a:rPr>
              <a:t>.</a:t>
            </a:r>
            <a:endParaRPr lang="hu-HU" sz="16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 userDrawn="1"/>
        </p:nvSpPr>
        <p:spPr>
          <a:xfrm>
            <a:off x="0" y="6091238"/>
            <a:ext cx="9144000" cy="766762"/>
          </a:xfrm>
          <a:prstGeom prst="rect">
            <a:avLst/>
          </a:prstGeom>
          <a:solidFill>
            <a:srgbClr val="14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1027" name="Picture 5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3188" y="6173788"/>
            <a:ext cx="6096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8350" y="484188"/>
            <a:ext cx="25273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4D349887-3601-4047-AC4B-6A414523308A}"/>
              </a:ext>
            </a:extLst>
          </p:cNvPr>
          <p:cNvSpPr txBox="1"/>
          <p:nvPr/>
        </p:nvSpPr>
        <p:spPr>
          <a:xfrm>
            <a:off x="777809" y="2365513"/>
            <a:ext cx="7655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Átállás</a:t>
            </a:r>
            <a:r>
              <a:rPr lang="en-US" sz="2800" b="1" dirty="0"/>
              <a:t> a </a:t>
            </a:r>
            <a:r>
              <a:rPr lang="en-US" sz="2800" b="1" dirty="0" err="1"/>
              <a:t>Távolléti</a:t>
            </a:r>
            <a:r>
              <a:rPr lang="en-US" sz="2800" b="1" dirty="0"/>
              <a:t> </a:t>
            </a:r>
            <a:r>
              <a:rPr lang="en-US" sz="2800" b="1" dirty="0" err="1"/>
              <a:t>Oktatásra</a:t>
            </a:r>
            <a:r>
              <a:rPr lang="en-US" sz="2800" b="1" dirty="0"/>
              <a:t> - </a:t>
            </a:r>
            <a:r>
              <a:rPr lang="en-US" sz="2800" b="1" dirty="0" err="1"/>
              <a:t>Tapasztalatok</a:t>
            </a:r>
            <a:endParaRPr lang="en-US" sz="2800" b="1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95D91E8B-9D51-42D4-ABA4-9FADCE447F7F}"/>
              </a:ext>
            </a:extLst>
          </p:cNvPr>
          <p:cNvSpPr txBox="1"/>
          <p:nvPr/>
        </p:nvSpPr>
        <p:spPr>
          <a:xfrm>
            <a:off x="7138258" y="5698194"/>
            <a:ext cx="200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Dr. Csorba Kristóf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28716" y="1323215"/>
            <a:ext cx="5671125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600" b="1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Neptun</a:t>
            </a:r>
            <a:r>
              <a:rPr lang="en-US" sz="2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Moodle</a:t>
            </a:r>
            <a:br>
              <a:rPr lang="en-US" sz="2600" b="1" dirty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2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600" b="1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karonként</a:t>
            </a:r>
            <a:r>
              <a:rPr lang="en-US" sz="2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600" b="1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változó</a:t>
            </a:r>
            <a:r>
              <a:rPr lang="en-US" sz="2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600" b="1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mértékben</a:t>
            </a:r>
            <a:r>
              <a:rPr lang="en-US" sz="2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Office 365 </a:t>
            </a:r>
            <a:r>
              <a:rPr lang="en-US" sz="2600" b="1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oktatási</a:t>
            </a:r>
            <a:r>
              <a:rPr lang="en-US" sz="2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600" b="1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licensz</a:t>
            </a:r>
            <a:br>
              <a:rPr lang="en-US" sz="2600" b="1" dirty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2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600" b="1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változó</a:t>
            </a:r>
            <a:r>
              <a:rPr lang="en-US" sz="2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600" b="1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kihasználtság</a:t>
            </a:r>
            <a:r>
              <a:rPr lang="en-US" sz="2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600" b="1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Felvett</a:t>
            </a:r>
            <a:r>
              <a:rPr lang="en-US" sz="2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600" b="1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előadások</a:t>
            </a:r>
            <a:r>
              <a:rPr lang="en-US" sz="2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 (videotorium.hu)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6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600" b="1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Változatos</a:t>
            </a:r>
            <a:r>
              <a:rPr lang="en-US" sz="2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600" b="1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szűkebb</a:t>
            </a:r>
            <a:r>
              <a:rPr lang="en-US" sz="2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600" b="1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körű</a:t>
            </a:r>
            <a:r>
              <a:rPr lang="en-US" sz="2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600" b="1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kísérletek</a:t>
            </a:r>
            <a:endParaRPr lang="en-US" sz="26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Aft>
                <a:spcPts val="1000"/>
              </a:spcAft>
            </a:pPr>
            <a:endParaRPr lang="en-US" sz="26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745" y="295758"/>
            <a:ext cx="2742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Előzmények</a:t>
            </a:r>
            <a:endParaRPr lang="en-US" sz="3600" dirty="0">
              <a:latin typeface="+mn-lt"/>
            </a:endParaRPr>
          </a:p>
        </p:txBody>
      </p:sp>
      <p:pic>
        <p:nvPicPr>
          <p:cNvPr id="2050" name="Picture 2" descr="Download Microsoft Office 365 brand logo in vector format ...">
            <a:extLst>
              <a:ext uri="{FF2B5EF4-FFF2-40B4-BE49-F238E27FC236}">
                <a16:creationId xmlns:a16="http://schemas.microsoft.com/office/drawing/2014/main" id="{B7C43E30-9FF7-41E7-A570-FEA15DC3E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115" y="390340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moodle-logo-39b36ce704607472-512×512 – E-Technology">
            <a:extLst>
              <a:ext uri="{FF2B5EF4-FFF2-40B4-BE49-F238E27FC236}">
                <a16:creationId xmlns:a16="http://schemas.microsoft.com/office/drawing/2014/main" id="{0C236E4C-8C16-410F-A965-F4CD3B0C2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87" y="2907452"/>
            <a:ext cx="1304579" cy="130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EPTUN - administration of progress">
            <a:extLst>
              <a:ext uri="{FF2B5EF4-FFF2-40B4-BE49-F238E27FC236}">
                <a16:creationId xmlns:a16="http://schemas.microsoft.com/office/drawing/2014/main" id="{2B2301DE-4A3A-45D6-8E9F-3DF851119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1490042"/>
            <a:ext cx="1731449" cy="112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28716" y="1323215"/>
            <a:ext cx="6655856" cy="374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Távoktatási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Bizottság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:</a:t>
            </a:r>
            <a:b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</a:b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gyors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technikai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támogatás</a:t>
            </a:r>
            <a:endParaRPr lang="en-US" sz="2800" dirty="0">
              <a:latin typeface="Calibri" pitchFamily="34" charset="0"/>
              <a:ea typeface="Calibri" pitchFamily="34" charset="0"/>
              <a:cs typeface="Arial" charset="0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Microsoft Teams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bevezetése</a:t>
            </a:r>
            <a:endParaRPr lang="en-US" sz="2800" dirty="0">
              <a:latin typeface="Calibri" pitchFamily="34" charset="0"/>
              <a:ea typeface="Calibri" pitchFamily="34" charset="0"/>
              <a:cs typeface="Arial" charset="0"/>
            </a:endParaRP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Minden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tantárgyhoz</a:t>
            </a:r>
            <a:endParaRPr lang="en-US" sz="2800" dirty="0">
              <a:latin typeface="Calibri" pitchFamily="34" charset="0"/>
              <a:ea typeface="Calibri" pitchFamily="34" charset="0"/>
              <a:cs typeface="Arial" charset="0"/>
            </a:endParaRP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Live Event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licenszek</a:t>
            </a:r>
            <a:endParaRPr lang="en-US" sz="2800" dirty="0">
              <a:latin typeface="Calibri" pitchFamily="34" charset="0"/>
              <a:ea typeface="Calibri" pitchFamily="34" charset="0"/>
              <a:cs typeface="Arial" charset="0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Cisco WebEx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Oktatástechnológiai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 Teams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csoport</a:t>
            </a:r>
            <a:endParaRPr lang="en-US" sz="2800" dirty="0">
              <a:latin typeface="Calibri" pitchFamily="34" charset="0"/>
              <a:ea typeface="Calibri" pitchFamily="34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8742" y="322263"/>
            <a:ext cx="6479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Átállás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tavaszi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szünet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alatt</a:t>
            </a:r>
            <a:endParaRPr lang="en-US" sz="3600" dirty="0">
              <a:latin typeface="+mn-lt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4F8B15F-CB45-4900-B069-E4C155C94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767" y="4445034"/>
            <a:ext cx="866896" cy="533474"/>
          </a:xfrm>
          <a:prstGeom prst="rect">
            <a:avLst/>
          </a:prstGeom>
        </p:spPr>
      </p:pic>
      <p:pic>
        <p:nvPicPr>
          <p:cNvPr id="1026" name="Picture 2" descr="Képtalálat a következőre: „MS Teams logo”">
            <a:extLst>
              <a:ext uri="{FF2B5EF4-FFF2-40B4-BE49-F238E27FC236}">
                <a16:creationId xmlns:a16="http://schemas.microsoft.com/office/drawing/2014/main" id="{F24D243C-A2D1-4ACF-8668-11D5C0B6E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390" y="1554473"/>
            <a:ext cx="925743" cy="86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Képtalálat a következőre: „webex logo”">
            <a:extLst>
              <a:ext uri="{FF2B5EF4-FFF2-40B4-BE49-F238E27FC236}">
                <a16:creationId xmlns:a16="http://schemas.microsoft.com/office/drawing/2014/main" id="{581EA073-097D-4DEE-89C4-D75C5A389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463" y="28194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512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89FD0B1D-6B76-43E1-A9C4-5A943EFAE411}"/>
              </a:ext>
            </a:extLst>
          </p:cNvPr>
          <p:cNvSpPr/>
          <p:nvPr/>
        </p:nvSpPr>
        <p:spPr>
          <a:xfrm>
            <a:off x="1418742" y="322263"/>
            <a:ext cx="6479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Technológiák</a:t>
            </a:r>
            <a:endParaRPr lang="en-US" sz="3600" dirty="0">
              <a:latin typeface="+mn-lt"/>
            </a:endParaRPr>
          </a:p>
        </p:txBody>
      </p:sp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63DC6A2F-A2A3-4870-B325-7171AD2A0B52}"/>
              </a:ext>
            </a:extLst>
          </p:cNvPr>
          <p:cNvGrpSpPr/>
          <p:nvPr/>
        </p:nvGrpSpPr>
        <p:grpSpPr>
          <a:xfrm>
            <a:off x="4086493" y="1744401"/>
            <a:ext cx="3159787" cy="3630455"/>
            <a:chOff x="3071100" y="1339395"/>
            <a:chExt cx="3159787" cy="3630455"/>
          </a:xfrm>
        </p:grpSpPr>
        <p:pic>
          <p:nvPicPr>
            <p:cNvPr id="3" name="Picture 2" descr="Képtalálat a következőre: „MS Teams logo”">
              <a:extLst>
                <a:ext uri="{FF2B5EF4-FFF2-40B4-BE49-F238E27FC236}">
                  <a16:creationId xmlns:a16="http://schemas.microsoft.com/office/drawing/2014/main" id="{11CAD359-6D97-48BD-81B6-E1F151E897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0519" y="1468746"/>
              <a:ext cx="925743" cy="860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Képtalálat a következőre: „webex logo”">
              <a:extLst>
                <a:ext uri="{FF2B5EF4-FFF2-40B4-BE49-F238E27FC236}">
                  <a16:creationId xmlns:a16="http://schemas.microsoft.com/office/drawing/2014/main" id="{84F5CA3E-31CC-497E-AB04-B8D99BDE9F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2218" y="1339395"/>
              <a:ext cx="1119353" cy="1119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moodle-logo-39b36ce704607472-512×512 – E-Technology">
              <a:extLst>
                <a:ext uri="{FF2B5EF4-FFF2-40B4-BE49-F238E27FC236}">
                  <a16:creationId xmlns:a16="http://schemas.microsoft.com/office/drawing/2014/main" id="{67A7D68D-26F6-411B-9D0C-D6A032204E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1100" y="2397773"/>
              <a:ext cx="1304579" cy="1304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NEPTUN - administration of progress">
              <a:extLst>
                <a:ext uri="{FF2B5EF4-FFF2-40B4-BE49-F238E27FC236}">
                  <a16:creationId xmlns:a16="http://schemas.microsoft.com/office/drawing/2014/main" id="{23BD6DFC-C561-48C9-A804-9B71FE1728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9991" y="3846580"/>
              <a:ext cx="1731449" cy="1123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Kép 8">
              <a:extLst>
                <a:ext uri="{FF2B5EF4-FFF2-40B4-BE49-F238E27FC236}">
                  <a16:creationId xmlns:a16="http://schemas.microsoft.com/office/drawing/2014/main" id="{6B8DCE73-EC1D-4155-8AC1-9D5560AFB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32904" y="2634334"/>
              <a:ext cx="1497983" cy="1140132"/>
            </a:xfrm>
            <a:prstGeom prst="rect">
              <a:avLst/>
            </a:prstGeom>
          </p:spPr>
        </p:pic>
      </p:grpSp>
      <p:sp>
        <p:nvSpPr>
          <p:cNvPr id="12" name="Téglalap 11">
            <a:extLst>
              <a:ext uri="{FF2B5EF4-FFF2-40B4-BE49-F238E27FC236}">
                <a16:creationId xmlns:a16="http://schemas.microsoft.com/office/drawing/2014/main" id="{476F519F-DB8D-4348-8444-A19811A2B43B}"/>
              </a:ext>
            </a:extLst>
          </p:cNvPr>
          <p:cNvSpPr/>
          <p:nvPr/>
        </p:nvSpPr>
        <p:spPr>
          <a:xfrm>
            <a:off x="451265" y="2073244"/>
            <a:ext cx="1818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b="1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Kontaktórák</a:t>
            </a:r>
            <a:r>
              <a:rPr lang="en-US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EA509603-378C-49B0-A6E2-BF1EDF285779}"/>
              </a:ext>
            </a:extLst>
          </p:cNvPr>
          <p:cNvSpPr/>
          <p:nvPr/>
        </p:nvSpPr>
        <p:spPr>
          <a:xfrm>
            <a:off x="451265" y="2632921"/>
            <a:ext cx="344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b="1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Aszinkron</a:t>
            </a:r>
            <a:r>
              <a:rPr lang="en-US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kommunikáció</a:t>
            </a:r>
            <a:r>
              <a:rPr lang="en-US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429AFD29-B6CA-4476-8814-7A865786FC62}"/>
              </a:ext>
            </a:extLst>
          </p:cNvPr>
          <p:cNvSpPr/>
          <p:nvPr/>
        </p:nvSpPr>
        <p:spPr>
          <a:xfrm>
            <a:off x="451265" y="3288125"/>
            <a:ext cx="2658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b="1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Tartalommegosztás</a:t>
            </a:r>
            <a:endParaRPr lang="en-US" sz="24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B51CC259-CB1C-45F5-9CD3-F45DD94BB61B}"/>
              </a:ext>
            </a:extLst>
          </p:cNvPr>
          <p:cNvSpPr/>
          <p:nvPr/>
        </p:nvSpPr>
        <p:spPr>
          <a:xfrm>
            <a:off x="7456544" y="3103458"/>
            <a:ext cx="13853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b="1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Tantárgyi</a:t>
            </a:r>
            <a:br>
              <a:rPr lang="en-US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2400" b="1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honlapok</a:t>
            </a:r>
            <a:endParaRPr lang="en-US" sz="24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27A5ED86-8DE9-40D6-B509-026C2739A15B}"/>
              </a:ext>
            </a:extLst>
          </p:cNvPr>
          <p:cNvSpPr/>
          <p:nvPr/>
        </p:nvSpPr>
        <p:spPr>
          <a:xfrm>
            <a:off x="451265" y="3998577"/>
            <a:ext cx="2075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b="1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Adminisztráció</a:t>
            </a:r>
            <a:endParaRPr lang="en-US" sz="24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455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44791" y="1965634"/>
            <a:ext cx="8027456" cy="331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Órarend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marad</a:t>
            </a:r>
            <a:endParaRPr lang="en-US" sz="2800" dirty="0">
              <a:latin typeface="Calibri" pitchFamily="34" charset="0"/>
              <a:ea typeface="Calibri" pitchFamily="34" charset="0"/>
              <a:cs typeface="Arial" charset="0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Élő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vagy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előre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felvett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?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Technológiai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biztonság</a:t>
            </a:r>
            <a:endParaRPr lang="en-US" sz="2800" dirty="0">
              <a:latin typeface="Calibri" pitchFamily="34" charset="0"/>
              <a:ea typeface="Calibri" pitchFamily="34" charset="0"/>
              <a:cs typeface="Arial" charset="0"/>
            </a:endParaRP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Minőség</a:t>
            </a:r>
            <a:endParaRPr lang="en-US" sz="2800" dirty="0">
              <a:latin typeface="Calibri" pitchFamily="34" charset="0"/>
              <a:ea typeface="Calibri" pitchFamily="34" charset="0"/>
              <a:cs typeface="Arial" charset="0"/>
            </a:endParaRP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Interakció</a:t>
            </a:r>
            <a:endParaRPr lang="en-US" sz="2800" dirty="0">
              <a:latin typeface="Calibri" pitchFamily="34" charset="0"/>
              <a:ea typeface="Calibri" pitchFamily="34" charset="0"/>
              <a:cs typeface="Arial" charset="0"/>
            </a:endParaRP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Szociális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szempontok</a:t>
            </a:r>
            <a:endParaRPr lang="en-US" sz="2800" dirty="0">
              <a:latin typeface="Calibri" pitchFamily="34" charset="0"/>
              <a:ea typeface="Calibri" pitchFamily="34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7681" y="322263"/>
            <a:ext cx="7221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Előadások</a:t>
            </a:r>
            <a:endParaRPr lang="en-US" sz="3600" dirty="0">
              <a:latin typeface="+mn-lt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905CEF1-CB50-48A6-ACB0-F169FB776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674" y="1965634"/>
            <a:ext cx="2872188" cy="218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79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9096" y="1894720"/>
            <a:ext cx="8615285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Online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konzultáció</a:t>
            </a:r>
            <a:endParaRPr lang="en-US" sz="2800" dirty="0">
              <a:latin typeface="Calibri" pitchFamily="34" charset="0"/>
              <a:ea typeface="Calibri" pitchFamily="34" charset="0"/>
              <a:cs typeface="Arial" charset="0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Elhalasztott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mérések</a:t>
            </a:r>
            <a:endParaRPr lang="en-US" sz="2800" dirty="0">
              <a:latin typeface="Calibri" pitchFamily="34" charset="0"/>
              <a:ea typeface="Calibri" pitchFamily="34" charset="0"/>
              <a:cs typeface="Arial" charset="0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Laborvezető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videó</a:t>
            </a:r>
            <a:b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</a:b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felvételen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elvégzi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 a</a:t>
            </a:r>
            <a:b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</a:b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mérést</a:t>
            </a:r>
            <a:endParaRPr lang="en-US" sz="2800" dirty="0">
              <a:latin typeface="Calibri" pitchFamily="34" charset="0"/>
              <a:ea typeface="Calibri" pitchFamily="34" charset="0"/>
              <a:cs typeface="Arial" charset="0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Interaktív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mérés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 a</a:t>
            </a:r>
            <a:b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</a:b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laborvezetővel</a:t>
            </a:r>
            <a:endParaRPr lang="hu-HU" sz="2800" dirty="0">
              <a:latin typeface="Calibri" pitchFamily="34" charset="0"/>
              <a:ea typeface="Calibri" pitchFamily="34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7925" y="322263"/>
            <a:ext cx="7301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Laborok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gyakorlatok</a:t>
            </a:r>
            <a:endParaRPr lang="en-US" sz="3600" dirty="0">
              <a:latin typeface="+mn-lt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E01A3E9-A959-4FA2-901F-DFA1A3FE1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30" y="1990350"/>
            <a:ext cx="4571999" cy="250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39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2025" y="2041678"/>
            <a:ext cx="7619950" cy="293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Hallgatói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és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oktatói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terhelés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 is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nőtt</a:t>
            </a:r>
            <a:b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</a:b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(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átmeneti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időszak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,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új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környzet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)</a:t>
            </a:r>
            <a:b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</a:b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Mindenkitől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megértő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hozzáállást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kíván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!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Számonkéréseken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csalások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ellenőrzése</a:t>
            </a:r>
            <a:b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</a:b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(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becsületesek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dolgát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nehezíti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)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Moodle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szerver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gyors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kapacitás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növelése</a:t>
            </a:r>
            <a:endParaRPr lang="en-US" sz="2800" dirty="0">
              <a:latin typeface="Calibri" pitchFamily="34" charset="0"/>
              <a:ea typeface="Calibri" pitchFamily="34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6464" y="322263"/>
            <a:ext cx="6824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Nehézségek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1649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0876" y="1843794"/>
            <a:ext cx="8615285" cy="362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Teams,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aszinkron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kommunikáció</a:t>
            </a:r>
            <a:endParaRPr lang="en-US" sz="2800" dirty="0">
              <a:latin typeface="Calibri" pitchFamily="34" charset="0"/>
              <a:ea typeface="Calibri" pitchFamily="34" charset="0"/>
              <a:cs typeface="Arial" charset="0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Digitalizált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tananyagok</a:t>
            </a:r>
            <a:endParaRPr lang="en-US" sz="2800" dirty="0">
              <a:latin typeface="Calibri" pitchFamily="34" charset="0"/>
              <a:ea typeface="Calibri" pitchFamily="34" charset="0"/>
              <a:cs typeface="Arial" charset="0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Félév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végi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beszámolók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: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akárhány</a:t>
            </a:r>
            <a:b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</a:b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terem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lehet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 a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legnépszerűbb</a:t>
            </a:r>
            <a:b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</a:b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időpontokban</a:t>
            </a:r>
            <a:endParaRPr lang="en-US" sz="2800" dirty="0">
              <a:latin typeface="Calibri" pitchFamily="34" charset="0"/>
              <a:ea typeface="Calibri" pitchFamily="34" charset="0"/>
              <a:cs typeface="Arial" charset="0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Calibri" pitchFamily="34" charset="0"/>
              <a:ea typeface="Calibri" pitchFamily="34" charset="0"/>
              <a:cs typeface="Arial" charset="0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Calibri" pitchFamily="34" charset="0"/>
              <a:ea typeface="Calibri" pitchFamily="34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85003" y="322263"/>
            <a:ext cx="6347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Előnyök</a:t>
            </a:r>
            <a:endParaRPr lang="en-US" sz="36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DE27598-E3F8-4704-9A65-C84C35E57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408" y="3459990"/>
            <a:ext cx="2850753" cy="240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54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28715" y="1927380"/>
            <a:ext cx="8615285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10 nap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alatt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 10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év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fejlődés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 (a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kényszer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nagy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úr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)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Célunk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: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Digitalizált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oktatás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megtartása</a:t>
            </a:r>
            <a:endParaRPr lang="en-US" sz="2800" dirty="0">
              <a:latin typeface="Calibri" pitchFamily="34" charset="0"/>
              <a:ea typeface="Calibri" pitchFamily="34" charset="0"/>
              <a:cs typeface="Arial" charset="0"/>
            </a:endParaRP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Képzésünk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átalakítása</a:t>
            </a:r>
            <a:b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</a:b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h</a:t>
            </a:r>
            <a:r>
              <a:rPr lang="en-US" sz="2800">
                <a:latin typeface="Calibri" pitchFamily="34" charset="0"/>
                <a:ea typeface="Calibri" pitchFamily="34" charset="0"/>
                <a:cs typeface="Arial" charset="0"/>
              </a:rPr>
              <a:t>ibrid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megoldás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: online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és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személyes</a:t>
            </a:r>
            <a:r>
              <a:rPr lang="en-US" sz="2800" dirty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Arial" charset="0"/>
              </a:rPr>
              <a:t>részek</a:t>
            </a:r>
            <a:endParaRPr lang="en-US" sz="2800" dirty="0">
              <a:latin typeface="Calibri" pitchFamily="34" charset="0"/>
              <a:ea typeface="Calibri" pitchFamily="34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4429" y="322263"/>
            <a:ext cx="724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Összefoglalás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7282644"/>
      </p:ext>
    </p:extLst>
  </p:cSld>
  <p:clrMapOvr>
    <a:masterClrMapping/>
  </p:clrMapOvr>
</p:sld>
</file>

<file path=ppt/theme/theme1.xml><?xml version="1.0" encoding="utf-8"?>
<a:theme xmlns:a="http://schemas.openxmlformats.org/drawingml/2006/main" name="BME-VI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5661</TotalTime>
  <Words>225</Words>
  <Application>Microsoft Office PowerPoint</Application>
  <PresentationFormat>Diavetítés a képernyőre (4:3 oldalarány)</PresentationFormat>
  <Paragraphs>58</Paragraphs>
  <Slides>9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BME-VIK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tibi</dc:creator>
  <cp:lastModifiedBy>Csorba Kristóf</cp:lastModifiedBy>
  <cp:revision>259</cp:revision>
  <dcterms:created xsi:type="dcterms:W3CDTF">2017-07-18T15:06:48Z</dcterms:created>
  <dcterms:modified xsi:type="dcterms:W3CDTF">2020-05-26T17:21:11Z</dcterms:modified>
</cp:coreProperties>
</file>