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32" r:id="rId2"/>
  </p:sldMasterIdLst>
  <p:notesMasterIdLst>
    <p:notesMasterId r:id="rId14"/>
  </p:notesMasterIdLst>
  <p:handoutMasterIdLst>
    <p:handoutMasterId r:id="rId15"/>
  </p:handoutMasterIdLst>
  <p:sldIdLst>
    <p:sldId id="256" r:id="rId3"/>
    <p:sldId id="377" r:id="rId4"/>
    <p:sldId id="297" r:id="rId5"/>
    <p:sldId id="372" r:id="rId6"/>
    <p:sldId id="371" r:id="rId7"/>
    <p:sldId id="373" r:id="rId8"/>
    <p:sldId id="374" r:id="rId9"/>
    <p:sldId id="375" r:id="rId10"/>
    <p:sldId id="376" r:id="rId11"/>
    <p:sldId id="378" r:id="rId12"/>
    <p:sldId id="287" r:id="rId13"/>
  </p:sldIdLst>
  <p:sldSz cx="12192000" cy="6858000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3514AA-696A-4DB7-933B-DA1469002329}" type="datetimeFigureOut">
              <a:rPr lang="hu-HU" smtClean="0"/>
              <a:t>2020. 06. 09.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DB82CB-5E7D-41E1-A54D-A34B3D3EFD8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997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6F57E8-A751-4F29-A2AC-E24996A899CB}" type="datetimeFigureOut">
              <a:rPr lang="hu-HU" smtClean="0"/>
              <a:t>2020. 06. 09.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81095F-6422-47E7-9242-68D05A4487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8328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dirty="0"/>
              <a:t>2015.12.07.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F1014F37-0F16-47A6-A543-73B7C3AA8FC0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2946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A4110-1EFA-4F07-AE10-DCCC82EE33C6}" type="datetimeFigureOut">
              <a:rPr lang="hu-HU" smtClean="0"/>
              <a:t>2020. 06. 09.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0E3E-88E5-4B7B-837A-B14E1525D43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5715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A4110-1EFA-4F07-AE10-DCCC82EE33C6}" type="datetimeFigureOut">
              <a:rPr lang="hu-HU" smtClean="0"/>
              <a:t>2020. 06. 09.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0E3E-88E5-4B7B-837A-B14E1525D43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7227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7FA6-6C5A-4EE0-92B4-913D15C0AACA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2020. 06. 09.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E817-1202-4DBE-ABF3-199AE9A9456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269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>
                <a:solidFill>
                  <a:prstClr val="black">
                    <a:tint val="75000"/>
                  </a:prstClr>
                </a:solidFill>
              </a:rPr>
              <a:t>2015. December 7.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E817-1202-4DBE-ABF3-199AE9A9456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70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7FA6-6C5A-4EE0-92B4-913D15C0AACA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2020. 06. 09.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E817-1202-4DBE-ABF3-199AE9A9456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0645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7FA6-6C5A-4EE0-92B4-913D15C0AACA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2020. 06. 09.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E817-1202-4DBE-ABF3-199AE9A9456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1789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7FA6-6C5A-4EE0-92B4-913D15C0AACA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2020. 06. 09.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E817-1202-4DBE-ABF3-199AE9A9456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880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7FA6-6C5A-4EE0-92B4-913D15C0AACA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2020. 06. 09.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E817-1202-4DBE-ABF3-199AE9A9456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3224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7FA6-6C5A-4EE0-92B4-913D15C0AACA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2020. 06. 09.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E817-1202-4DBE-ABF3-199AE9A9456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4845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7FA6-6C5A-4EE0-92B4-913D15C0AACA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2020. 06. 09.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E817-1202-4DBE-ABF3-199AE9A9456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565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A4110-1EFA-4F07-AE10-DCCC82EE33C6}" type="datetimeFigureOut">
              <a:rPr lang="hu-HU" smtClean="0"/>
              <a:t>2020. 06. 09.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0E3E-88E5-4B7B-837A-B14E1525D43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755617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7FA6-6C5A-4EE0-92B4-913D15C0AACA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2020. 06. 09.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E817-1202-4DBE-ABF3-199AE9A9456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2356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7FA6-6C5A-4EE0-92B4-913D15C0AACA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2020. 06. 09.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E817-1202-4DBE-ABF3-199AE9A9456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039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7FA6-6C5A-4EE0-92B4-913D15C0AACA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2020. 06. 09.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E817-1202-4DBE-ABF3-199AE9A9456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16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A4110-1EFA-4F07-AE10-DCCC82EE33C6}" type="datetimeFigureOut">
              <a:rPr lang="hu-HU" smtClean="0"/>
              <a:t>2020. 06. 09.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0E3E-88E5-4B7B-837A-B14E1525D43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6756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A4110-1EFA-4F07-AE10-DCCC82EE33C6}" type="datetimeFigureOut">
              <a:rPr lang="hu-HU" smtClean="0"/>
              <a:t>2020. 06. 09.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0E3E-88E5-4B7B-837A-B14E1525D43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6286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A4110-1EFA-4F07-AE10-DCCC82EE33C6}" type="datetimeFigureOut">
              <a:rPr lang="hu-HU" smtClean="0"/>
              <a:t>2020. 06. 09.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0E3E-88E5-4B7B-837A-B14E1525D43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9061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A4110-1EFA-4F07-AE10-DCCC82EE33C6}" type="datetimeFigureOut">
              <a:rPr lang="hu-HU" smtClean="0"/>
              <a:t>2020. 06. 09.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0E3E-88E5-4B7B-837A-B14E1525D43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9820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A4110-1EFA-4F07-AE10-DCCC82EE33C6}" type="datetimeFigureOut">
              <a:rPr lang="hu-HU" smtClean="0"/>
              <a:t>2020. 06. 09.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0E3E-88E5-4B7B-837A-B14E1525D43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4984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A4110-1EFA-4F07-AE10-DCCC82EE33C6}" type="datetimeFigureOut">
              <a:rPr lang="hu-HU" smtClean="0"/>
              <a:t>2020. 06. 09.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0E3E-88E5-4B7B-837A-B14E1525D43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7594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A4110-1EFA-4F07-AE10-DCCC82EE33C6}" type="datetimeFigureOut">
              <a:rPr lang="hu-HU" smtClean="0"/>
              <a:t>2020. 06. 09.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0E3E-88E5-4B7B-837A-B14E1525D43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70888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A4110-1EFA-4F07-AE10-DCCC82EE33C6}" type="datetimeFigureOut">
              <a:rPr lang="hu-HU" smtClean="0"/>
              <a:t>2020. 06. 09.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E0E3E-88E5-4B7B-837A-B14E1525D43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195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67FA6-6C5A-4EE0-92B4-913D15C0AACA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2020. 06. 09.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3E817-1202-4DBE-ABF3-199AE9A94566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975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hesis.uniduna.hu/" TargetMode="External"/><Relationship Id="rId2" Type="http://schemas.openxmlformats.org/officeDocument/2006/relationships/hyperlink" Target="https://szakdolgozat.uniduna.h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356220" y="2565497"/>
            <a:ext cx="9144000" cy="2387600"/>
          </a:xfrm>
        </p:spPr>
        <p:txBody>
          <a:bodyPr>
            <a:noAutofit/>
          </a:bodyPr>
          <a:lstStyle/>
          <a:p>
            <a:r>
              <a:rPr lang="hu-H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online szakdolgozatírás tapasztalatai </a:t>
            </a:r>
            <a:br>
              <a:rPr lang="hu-H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31721" y="4656482"/>
            <a:ext cx="9144000" cy="2201518"/>
          </a:xfrm>
        </p:spPr>
        <p:txBody>
          <a:bodyPr>
            <a:normAutofit/>
          </a:bodyPr>
          <a:lstStyle/>
          <a:p>
            <a:r>
              <a:rPr lang="hu-HU" sz="3200" dirty="0">
                <a:solidFill>
                  <a:srgbClr val="002060"/>
                </a:solidFill>
                <a:latin typeface="Garamond" panose="02020404030301010803" pitchFamily="18" charset="0"/>
              </a:rPr>
              <a:t>Lászlóné Kenyeres Krisztina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800" dirty="0">
                <a:solidFill>
                  <a:srgbClr val="002060"/>
                </a:solidFill>
                <a:latin typeface="Garamond" panose="02020404030301010803" pitchFamily="18" charset="0"/>
              </a:rPr>
              <a:t>oktatási igazgató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800" dirty="0">
                <a:solidFill>
                  <a:srgbClr val="002060"/>
                </a:solidFill>
                <a:latin typeface="Garamond" panose="02020404030301010803" pitchFamily="18" charset="0"/>
              </a:rPr>
              <a:t>Dunaújvárosi Egyetem</a:t>
            </a:r>
          </a:p>
        </p:txBody>
      </p:sp>
    </p:spTree>
    <p:extLst>
      <p:ext uri="{BB962C8B-B14F-4D97-AF65-F5344CB8AC3E}">
        <p14:creationId xmlns:p14="http://schemas.microsoft.com/office/powerpoint/2010/main" val="4123909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EB8D8D2-E3B3-4FAD-9B29-36171DC03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72E68AF-8CC8-4D5F-9691-A8DBE02C4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660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hu-H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online szakdolgozat írás előnyei:</a:t>
            </a:r>
          </a:p>
          <a:p>
            <a:r>
              <a:rPr lang="hu-H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Dokumentált a dolgozat készítés lépései</a:t>
            </a:r>
          </a:p>
          <a:p>
            <a:r>
              <a:rPr lang="hu-H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konzultációk rögzíthetők és visszanézhetők</a:t>
            </a:r>
          </a:p>
          <a:p>
            <a:r>
              <a:rPr lang="hu-H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Bírálatok online mód kerülnek megküldésre, dedikált rendszeren keresztül</a:t>
            </a:r>
          </a:p>
          <a:p>
            <a:r>
              <a:rPr lang="hu-H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Konzulens jóváhagyja a szakdolgozat leadását</a:t>
            </a:r>
          </a:p>
          <a:p>
            <a:endParaRPr lang="hu-HU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997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98141" y="1869989"/>
            <a:ext cx="9144000" cy="3525795"/>
          </a:xfrm>
        </p:spPr>
        <p:txBody>
          <a:bodyPr>
            <a:normAutofit/>
          </a:bodyPr>
          <a:lstStyle/>
          <a:p>
            <a:r>
              <a:rPr lang="hu-HU" sz="4800" b="1" dirty="0">
                <a:solidFill>
                  <a:srgbClr val="002060"/>
                </a:solidFill>
                <a:latin typeface="Garamond" panose="02020404030301010803" pitchFamily="18" charset="0"/>
              </a:rPr>
              <a:t>Köszönöm a megtisztelő figyelmet!</a:t>
            </a:r>
            <a:br>
              <a:rPr lang="hu-HU" sz="4800" b="1" dirty="0">
                <a:solidFill>
                  <a:srgbClr val="002060"/>
                </a:solidFill>
                <a:latin typeface="Garamond" panose="02020404030301010803" pitchFamily="18" charset="0"/>
              </a:rPr>
            </a:br>
            <a:br>
              <a:rPr lang="hu-HU" sz="4800" b="1" dirty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hu-HU" sz="2800" dirty="0">
                <a:solidFill>
                  <a:srgbClr val="002060"/>
                </a:solidFill>
                <a:latin typeface="Garamond" panose="02020404030301010803" pitchFamily="18" charset="0"/>
              </a:rPr>
              <a:t>Lászlóné Kenyeres Krisztina</a:t>
            </a:r>
            <a:br>
              <a:rPr lang="hu-HU" sz="2800" dirty="0">
                <a:solidFill>
                  <a:srgbClr val="002060"/>
                </a:solidFill>
                <a:latin typeface="Garamond" panose="02020404030301010803" pitchFamily="18" charset="0"/>
              </a:rPr>
            </a:br>
            <a:r>
              <a:rPr lang="hu-HU" sz="2800" dirty="0">
                <a:solidFill>
                  <a:srgbClr val="002060"/>
                </a:solidFill>
                <a:latin typeface="Garamond" panose="02020404030301010803" pitchFamily="18" charset="0"/>
              </a:rPr>
              <a:t>kenyeres@uniduna.hu</a:t>
            </a:r>
            <a:endParaRPr lang="hu-HU" sz="48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308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3CC765B1-C3AC-407E-8DA9-B36BC5B5B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Előzmények</a:t>
            </a:r>
          </a:p>
          <a:p>
            <a:pPr marL="0" indent="0">
              <a:buNone/>
            </a:pPr>
            <a:endParaRPr lang="hu-HU" sz="1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1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2020.03.16 Intézkedési terv</a:t>
            </a:r>
          </a:p>
          <a:p>
            <a:r>
              <a:rPr lang="hu-HU" sz="1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2020.03.18. Eljárásrend </a:t>
            </a:r>
          </a:p>
          <a:p>
            <a:pPr marL="0" indent="0" algn="ctr">
              <a:buNone/>
            </a:pPr>
            <a:r>
              <a:rPr lang="hu-HU" sz="1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DIGITÁLIS FORMÁBAN TÖRTÉNŐ OKTATÁSRA  A DUNAÚJVÁROSI EGYETEMEN</a:t>
            </a:r>
          </a:p>
          <a:p>
            <a:pPr marL="0" indent="0" algn="ctr">
              <a:buNone/>
            </a:pPr>
            <a:r>
              <a:rPr lang="hu-HU" sz="1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OKTATÓKNAK</a:t>
            </a:r>
          </a:p>
          <a:p>
            <a:r>
              <a:rPr lang="hu-HU" sz="1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szakdolgozatok konzultációját és leadását elektronikus úton kell lebonyolítani.</a:t>
            </a:r>
          </a:p>
          <a:p>
            <a:r>
              <a:rPr lang="hu-HU" sz="1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bírálatok elkészítése is elektronikusan történik. A belső és a külső témavezetőnek egyaránt szükséges a jóváhagyása a szakdolgozat /portfólió beadhatóságának igazolására – az elektronikus rendszerben.</a:t>
            </a:r>
          </a:p>
          <a:p>
            <a:r>
              <a:rPr lang="hu-HU" sz="1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Tanévnaptárban a </a:t>
            </a:r>
            <a:r>
              <a:rPr lang="hu-HU" sz="1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Szakdolgozat/portfólió leadás határideje </a:t>
            </a:r>
            <a:r>
              <a:rPr lang="hu-HU" sz="1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módosul (Rektori utasítás formájában). Az új határidő: </a:t>
            </a:r>
            <a:r>
              <a:rPr lang="hu-HU" sz="1800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2020. június 02.</a:t>
            </a:r>
          </a:p>
          <a:p>
            <a:r>
              <a:rPr lang="hu-HU" sz="1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hallgatók a ZV-re hoznak magukkal egy beköttetett példányt és a jegyzőnek adják </a:t>
            </a:r>
          </a:p>
          <a:p>
            <a:endParaRPr lang="hu-HU" sz="1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436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ctrTitle"/>
          </p:nvPr>
        </p:nvSpPr>
        <p:spPr>
          <a:xfrm>
            <a:off x="565348" y="1602298"/>
            <a:ext cx="11211698" cy="1187987"/>
          </a:xfrm>
        </p:spPr>
        <p:txBody>
          <a:bodyPr>
            <a:normAutofit/>
          </a:bodyPr>
          <a:lstStyle/>
          <a:p>
            <a:r>
              <a:rPr lang="hu-H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https://szakdolgozat.uniduna.hu</a:t>
            </a:r>
            <a:br>
              <a:rPr lang="hu-H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https://thesis.uniduna.hu/</a:t>
            </a:r>
            <a:endParaRPr lang="hu-H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CA9666C0-3D97-41D8-A63E-25DC2C206B0B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4514850" y="3339736"/>
            <a:ext cx="3162300" cy="311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319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EBD0EF1-EF86-4E79-8F53-1D61E5CF7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546AEFC-376E-4765-B83D-6CD0C2A86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Szakdolgozattal kapcsolatos adminisztrációs teendők </a:t>
            </a:r>
            <a:endParaRPr lang="hu-HU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Csoportba foglalás 3">
            <a:extLst>
              <a:ext uri="{FF2B5EF4-FFF2-40B4-BE49-F238E27FC236}">
                <a16:creationId xmlns:a16="http://schemas.microsoft.com/office/drawing/2014/main" id="{E97F6219-03AD-4F52-927B-5DC8E2DA8948}"/>
              </a:ext>
            </a:extLst>
          </p:cNvPr>
          <p:cNvGrpSpPr/>
          <p:nvPr/>
        </p:nvGrpSpPr>
        <p:grpSpPr>
          <a:xfrm>
            <a:off x="2185254" y="2456913"/>
            <a:ext cx="7052530" cy="4141470"/>
            <a:chOff x="0" y="0"/>
            <a:chExt cx="4048125" cy="2707640"/>
          </a:xfrm>
        </p:grpSpPr>
        <p:pic>
          <p:nvPicPr>
            <p:cNvPr id="5" name="Kép 4">
              <a:extLst>
                <a:ext uri="{FF2B5EF4-FFF2-40B4-BE49-F238E27FC236}">
                  <a16:creationId xmlns:a16="http://schemas.microsoft.com/office/drawing/2014/main" id="{DCAA891C-B825-4898-96F3-64A32EFBCEB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4048125" cy="270764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Ellipszis 5">
              <a:extLst>
                <a:ext uri="{FF2B5EF4-FFF2-40B4-BE49-F238E27FC236}">
                  <a16:creationId xmlns:a16="http://schemas.microsoft.com/office/drawing/2014/main" id="{6F478C2D-81F9-4A5B-90FE-69EED3AF0852}"/>
                </a:ext>
              </a:extLst>
            </p:cNvPr>
            <p:cNvSpPr/>
            <p:nvPr/>
          </p:nvSpPr>
          <p:spPr>
            <a:xfrm>
              <a:off x="428625" y="285750"/>
              <a:ext cx="552450" cy="295275"/>
            </a:xfrm>
            <a:prstGeom prst="ellipse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2640616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ED2B5A7-1BD7-418F-B092-F156048AC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C79F16D-6AD6-4F48-9BC0-2DA4FE9D3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99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regisztráláshoz szükséges adatok</a:t>
            </a:r>
          </a:p>
          <a:p>
            <a:pPr lvl="0"/>
            <a:r>
              <a:rPr lang="hu-H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Belső konzulens</a:t>
            </a:r>
          </a:p>
          <a:p>
            <a:pPr lvl="0"/>
            <a:r>
              <a:rPr lang="hu-H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szakdolgozat címe</a:t>
            </a:r>
          </a:p>
          <a:p>
            <a:pPr lvl="0"/>
            <a:r>
              <a:rPr lang="hu-H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szakdolgozat témája </a:t>
            </a:r>
            <a:r>
              <a:rPr lang="hu-HU" sz="2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hu-H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 szóban (kulcsszavak), </a:t>
            </a:r>
          </a:p>
          <a:p>
            <a:pPr lvl="0"/>
            <a:r>
              <a:rPr lang="hu-H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szakdolgozat 5 vázlatpontja</a:t>
            </a:r>
          </a:p>
          <a:p>
            <a:pPr lvl="0"/>
            <a:r>
              <a:rPr lang="hu-H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Külső konzulens adatai</a:t>
            </a:r>
          </a:p>
          <a:p>
            <a:pPr lvl="0"/>
            <a:r>
              <a:rPr lang="hu-H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szakdolgozat rövid leírása: nem kötelező megadni, a konzulens számára írhatja le a szakdolgozat rövid tartalmát. </a:t>
            </a:r>
          </a:p>
          <a:p>
            <a:pPr marL="0" indent="0">
              <a:buNone/>
            </a:pPr>
            <a:endParaRPr lang="hu-HU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721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F3C8810-28CC-4F9B-B4D7-B2622EF65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9CDEF1B-4690-4CCE-817B-89B1E05B8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Előlap letöltése, nyomtatása:</a:t>
            </a:r>
          </a:p>
          <a:p>
            <a:pPr marL="0" indent="0">
              <a:buNone/>
            </a:pPr>
            <a:r>
              <a:rPr lang="hu-H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8. hét után kap minden hallgató a szakdolgozatához sorszámot, és ekkor válik letölthetővé és kinyomathatóvá az „Előlap” is (1. melléklet). A linkje a szakdolgozat sorszáma alatt található. Az előlap csak akkor nyomtatható ki a hallgató számára, ha a szakdolgozati témát a belső konzulense jóváhagyta korábban.</a:t>
            </a:r>
          </a:p>
          <a:p>
            <a:pPr marL="0" indent="0">
              <a:buNone/>
            </a:pPr>
            <a:r>
              <a:rPr lang="hu-H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előlap tartalmazza:</a:t>
            </a:r>
          </a:p>
          <a:p>
            <a:pPr lvl="0"/>
            <a:r>
              <a:rPr lang="hu-H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témakiírást,</a:t>
            </a:r>
          </a:p>
          <a:p>
            <a:pPr lvl="0"/>
            <a:r>
              <a:rPr lang="hu-H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konzultációs lapot,</a:t>
            </a:r>
          </a:p>
          <a:p>
            <a:pPr lvl="0"/>
            <a:r>
              <a:rPr lang="hu-H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bírálati lapot,</a:t>
            </a:r>
          </a:p>
          <a:p>
            <a:pPr lvl="0"/>
            <a:r>
              <a:rPr lang="hu-H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nyilatkozatot a szakdolgozat kiadhatóságáról.</a:t>
            </a:r>
          </a:p>
          <a:p>
            <a:endParaRPr lang="hu-HU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341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2B5A419-8721-460C-945F-1A645346C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6A2C405-FE71-4B6F-9ADC-0EF43EB1F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Szakdolgozat feltöltése a rendszerbe:</a:t>
            </a:r>
          </a:p>
        </p:txBody>
      </p:sp>
      <p:grpSp>
        <p:nvGrpSpPr>
          <p:cNvPr id="4" name="Csoportba foglalás 3">
            <a:extLst>
              <a:ext uri="{FF2B5EF4-FFF2-40B4-BE49-F238E27FC236}">
                <a16:creationId xmlns:a16="http://schemas.microsoft.com/office/drawing/2014/main" id="{448EA5F6-78CE-418B-9611-A74A793AB2D2}"/>
              </a:ext>
            </a:extLst>
          </p:cNvPr>
          <p:cNvGrpSpPr/>
          <p:nvPr/>
        </p:nvGrpSpPr>
        <p:grpSpPr>
          <a:xfrm>
            <a:off x="2438400" y="2572728"/>
            <a:ext cx="8118230" cy="3920147"/>
            <a:chOff x="0" y="0"/>
            <a:chExt cx="6076950" cy="3314700"/>
          </a:xfrm>
        </p:grpSpPr>
        <p:pic>
          <p:nvPicPr>
            <p:cNvPr id="5" name="Kép 4">
              <a:extLst>
                <a:ext uri="{FF2B5EF4-FFF2-40B4-BE49-F238E27FC236}">
                  <a16:creationId xmlns:a16="http://schemas.microsoft.com/office/drawing/2014/main" id="{1F6F1574-A87C-458D-A288-5EC5B083C4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913120" cy="3314700"/>
            </a:xfrm>
            <a:prstGeom prst="rect">
              <a:avLst/>
            </a:prstGeom>
          </p:spPr>
        </p:pic>
        <p:sp>
          <p:nvSpPr>
            <p:cNvPr id="6" name="Ellipszis 5">
              <a:extLst>
                <a:ext uri="{FF2B5EF4-FFF2-40B4-BE49-F238E27FC236}">
                  <a16:creationId xmlns:a16="http://schemas.microsoft.com/office/drawing/2014/main" id="{B85956D0-72EA-474A-A146-B3B5B4D6D9BE}"/>
                </a:ext>
              </a:extLst>
            </p:cNvPr>
            <p:cNvSpPr/>
            <p:nvPr/>
          </p:nvSpPr>
          <p:spPr>
            <a:xfrm>
              <a:off x="2830830" y="2350770"/>
              <a:ext cx="3246120" cy="431165"/>
            </a:xfrm>
            <a:prstGeom prst="ellipse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3514531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53AF531-DFC5-4FD9-938E-F722B13E4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37E0F3F-0A53-4902-AF70-5277CB5C9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Védés feltöltése a rendszerbe:</a:t>
            </a:r>
          </a:p>
          <a:p>
            <a:endParaRPr lang="hu-HU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Csoportba foglalás 3">
            <a:extLst>
              <a:ext uri="{FF2B5EF4-FFF2-40B4-BE49-F238E27FC236}">
                <a16:creationId xmlns:a16="http://schemas.microsoft.com/office/drawing/2014/main" id="{F5BEA151-CCE0-45E6-993D-4C99CA44D6E5}"/>
              </a:ext>
            </a:extLst>
          </p:cNvPr>
          <p:cNvGrpSpPr/>
          <p:nvPr/>
        </p:nvGrpSpPr>
        <p:grpSpPr>
          <a:xfrm>
            <a:off x="1589210" y="2510203"/>
            <a:ext cx="8094052" cy="4078165"/>
            <a:chOff x="0" y="0"/>
            <a:chExt cx="6153150" cy="3314700"/>
          </a:xfrm>
        </p:grpSpPr>
        <p:pic>
          <p:nvPicPr>
            <p:cNvPr id="5" name="Kép 4">
              <a:extLst>
                <a:ext uri="{FF2B5EF4-FFF2-40B4-BE49-F238E27FC236}">
                  <a16:creationId xmlns:a16="http://schemas.microsoft.com/office/drawing/2014/main" id="{073C8E18-54D2-4ABC-9379-B08B1E7257A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913120" cy="3314700"/>
            </a:xfrm>
            <a:prstGeom prst="rect">
              <a:avLst/>
            </a:prstGeom>
          </p:spPr>
        </p:pic>
        <p:sp>
          <p:nvSpPr>
            <p:cNvPr id="6" name="Ellipszis 5">
              <a:extLst>
                <a:ext uri="{FF2B5EF4-FFF2-40B4-BE49-F238E27FC236}">
                  <a16:creationId xmlns:a16="http://schemas.microsoft.com/office/drawing/2014/main" id="{22465288-B7D5-4C23-921B-279150C18C45}"/>
                </a:ext>
              </a:extLst>
            </p:cNvPr>
            <p:cNvSpPr/>
            <p:nvPr/>
          </p:nvSpPr>
          <p:spPr>
            <a:xfrm>
              <a:off x="2907030" y="2739390"/>
              <a:ext cx="3246120" cy="351155"/>
            </a:xfrm>
            <a:prstGeom prst="ellipse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2650422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AE945B5A-08F9-46DB-BAB5-4B56B8925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040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hu-H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Konzultációk</a:t>
            </a:r>
          </a:p>
          <a:p>
            <a:pPr marL="0" indent="0">
              <a:buNone/>
            </a:pPr>
            <a:r>
              <a:rPr lang="hu-H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MS </a:t>
            </a:r>
            <a:r>
              <a:rPr lang="hu-HU" sz="2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hu-H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-en keresztül</a:t>
            </a:r>
          </a:p>
          <a:p>
            <a:endParaRPr lang="hu-HU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E83B98E8-9FB6-4EE2-A757-A890DB8FB8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7746" y="1466518"/>
            <a:ext cx="5390931" cy="3213911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222B0537-F9B9-4F80-BA1A-343BAFFE27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350" y="3685797"/>
            <a:ext cx="5592640" cy="2712009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DEBACA25-AC08-4464-ACEF-B3E160684C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3685797"/>
            <a:ext cx="5715630" cy="305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585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2249</TotalTime>
  <Words>284</Words>
  <Application>Microsoft Office PowerPoint</Application>
  <PresentationFormat>Szélesvásznú</PresentationFormat>
  <Paragraphs>40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Garamond</vt:lpstr>
      <vt:lpstr>Times New Roman</vt:lpstr>
      <vt:lpstr>Office-téma</vt:lpstr>
      <vt:lpstr>2_Office-téma</vt:lpstr>
      <vt:lpstr>Az online szakdolgozatírás tapasztalatai   </vt:lpstr>
      <vt:lpstr>PowerPoint-bemutató</vt:lpstr>
      <vt:lpstr>https://szakdolgozat.uniduna.hu https://thesis.uniduna.hu/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Köszönöm a megtisztelő figyelmet!  Lászlóné Kenyeres Krisztina kenyeres@uniduna.hu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Kohla Media</dc:creator>
  <cp:lastModifiedBy>Lászlóné Kenyeres Krisztina</cp:lastModifiedBy>
  <cp:revision>102</cp:revision>
  <cp:lastPrinted>2016-02-12T14:47:56Z</cp:lastPrinted>
  <dcterms:created xsi:type="dcterms:W3CDTF">2015-11-26T14:54:52Z</dcterms:created>
  <dcterms:modified xsi:type="dcterms:W3CDTF">2020-06-10T08:23:53Z</dcterms:modified>
</cp:coreProperties>
</file>