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5.jpg" ContentType="image/jpg"/>
  <Override PartName="/ppt/media/image7.jpg" ContentType="image/jpg"/>
  <Override PartName="/ppt/media/image8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3" r:id="rId3"/>
  </p:sldMasterIdLst>
  <p:notesMasterIdLst>
    <p:notesMasterId r:id="rId23"/>
  </p:notesMasterIdLst>
  <p:handoutMasterIdLst>
    <p:handoutMasterId r:id="rId24"/>
  </p:handoutMasterIdLst>
  <p:sldIdLst>
    <p:sldId id="259" r:id="rId4"/>
    <p:sldId id="384" r:id="rId5"/>
    <p:sldId id="385" r:id="rId6"/>
    <p:sldId id="331" r:id="rId7"/>
    <p:sldId id="386" r:id="rId8"/>
    <p:sldId id="394" r:id="rId9"/>
    <p:sldId id="397" r:id="rId10"/>
    <p:sldId id="275" r:id="rId11"/>
    <p:sldId id="277" r:id="rId12"/>
    <p:sldId id="383" r:id="rId13"/>
    <p:sldId id="382" r:id="rId14"/>
    <p:sldId id="380" r:id="rId15"/>
    <p:sldId id="389" r:id="rId16"/>
    <p:sldId id="390" r:id="rId17"/>
    <p:sldId id="391" r:id="rId18"/>
    <p:sldId id="392" r:id="rId19"/>
    <p:sldId id="396" r:id="rId20"/>
    <p:sldId id="393" r:id="rId21"/>
    <p:sldId id="379" r:id="rId22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7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B0C0-F14B-41E5-B05E-DC8BCE4CCBDC}" type="datetimeFigureOut">
              <a:rPr lang="hu-HU" smtClean="0"/>
              <a:t>2020. 06. 17.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1906-0A1A-4590-88B1-3CFA52E757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519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F154D-AC7D-B642-B97B-CE8804ECEBD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45526-0638-3C46-9EFD-A4E55B553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5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600" dirty="0" smtClean="0"/>
              <a:t>Semmelweis Egyetem: Budapest, Pest-, Nógrád-, Fejér-, Komárom-Esztergom, Győr-Moson-Sopron-, Veszprém és Fejér megyék,</a:t>
            </a:r>
          </a:p>
          <a:p>
            <a:r>
              <a:rPr lang="hu-HU" sz="1600" dirty="0" smtClean="0"/>
              <a:t>Debreceni Egyetem: Szabolcs-Szatmár-Bereg, Borsod-Abaúj-Zemplén, Heves- és Hajdú Bihar megyék</a:t>
            </a:r>
          </a:p>
          <a:p>
            <a:r>
              <a:rPr lang="hu-HU" sz="1600" dirty="0" smtClean="0"/>
              <a:t>Szegedi Tudományegyetem: Jász-Nagykun-Szolnok, Békés, Csongrád, Bács-Kiskun megyék</a:t>
            </a:r>
          </a:p>
          <a:p>
            <a:r>
              <a:rPr lang="hu-HU" sz="1600" dirty="0" smtClean="0"/>
              <a:t>Pécsi Tudományegyetem: Tolna, Baranya, Somogy, Zala, Vas megyék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45526-0638-3C46-9EFD-A4E55B553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7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2409732"/>
            <a:ext cx="6408712" cy="4860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Dr. Merkely Béla</a:t>
            </a:r>
          </a:p>
        </p:txBody>
      </p:sp>
      <p:sp>
        <p:nvSpPr>
          <p:cNvPr id="29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2949792"/>
            <a:ext cx="6408712" cy="37804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SZERVEZETI EGYSÉG</a:t>
            </a:r>
          </a:p>
        </p:txBody>
      </p:sp>
      <p:sp>
        <p:nvSpPr>
          <p:cNvPr id="20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681540"/>
            <a:ext cx="6408712" cy="8572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hu-HU" dirty="0" smtClean="0"/>
              <a:t>H-UNCOVER</a:t>
            </a:r>
            <a:endParaRPr lang="hu-HU" dirty="0"/>
          </a:p>
        </p:txBody>
      </p:sp>
      <p:sp>
        <p:nvSpPr>
          <p:cNvPr id="30" name="Szöveg helye 2"/>
          <p:cNvSpPr>
            <a:spLocks noGrp="1"/>
          </p:cNvSpPr>
          <p:nvPr>
            <p:ph type="body" idx="14" hasCustomPrompt="1"/>
          </p:nvPr>
        </p:nvSpPr>
        <p:spPr>
          <a:xfrm>
            <a:off x="2339752" y="1545636"/>
            <a:ext cx="6408712" cy="4860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i="1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Előadás Alcíme</a:t>
            </a:r>
          </a:p>
        </p:txBody>
      </p:sp>
      <p:sp>
        <p:nvSpPr>
          <p:cNvPr id="36" name="Szöveg helye 35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9" y="3579862"/>
            <a:ext cx="4104705" cy="485942"/>
          </a:xfrm>
        </p:spPr>
        <p:txBody>
          <a:bodyPr>
            <a:normAutofit/>
          </a:bodyPr>
          <a:lstStyle>
            <a:lvl1pPr marL="0" indent="0" algn="r">
              <a:buNone/>
              <a:defRPr sz="18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Konferencia címe</a:t>
            </a:r>
            <a:endParaRPr lang="hu-HU" dirty="0"/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6" hasCustomPrompt="1"/>
          </p:nvPr>
        </p:nvSpPr>
        <p:spPr>
          <a:xfrm>
            <a:off x="6227763" y="4083918"/>
            <a:ext cx="2520950" cy="216694"/>
          </a:xfrm>
        </p:spPr>
        <p:txBody>
          <a:bodyPr>
            <a:noAutofit/>
          </a:bodyPr>
          <a:lstStyle>
            <a:lvl1pPr marL="0" indent="0" algn="r">
              <a:buNone/>
              <a:defRPr sz="14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sz="1400" dirty="0" smtClean="0"/>
              <a:t>2020.04.28</a:t>
            </a:r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4347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3424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19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47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610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15815"/>
          </a:xfrm>
          <a:prstGeom prst="rect">
            <a:avLst/>
          </a:prstGeom>
        </p:spPr>
        <p:txBody>
          <a:bodyPr/>
          <a:lstStyle>
            <a:lvl4pPr marL="1701800" indent="-330200">
              <a:defRPr/>
            </a:lvl4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6040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84355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940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2134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82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681540"/>
            <a:ext cx="6429400" cy="8572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hu-HU" dirty="0" smtClean="0"/>
              <a:t>ELŐADÁS CÍME</a:t>
            </a:r>
            <a:endParaRPr lang="hu-HU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2409732"/>
            <a:ext cx="6408712" cy="4860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ELŐADÓ NEVE</a:t>
            </a:r>
          </a:p>
        </p:txBody>
      </p:sp>
      <p:sp>
        <p:nvSpPr>
          <p:cNvPr id="8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2949792"/>
            <a:ext cx="6408712" cy="37804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SZERVEZETI EGYSÉG</a:t>
            </a:r>
          </a:p>
        </p:txBody>
      </p:sp>
    </p:spTree>
    <p:extLst>
      <p:ext uri="{BB962C8B-B14F-4D97-AF65-F5344CB8AC3E}">
        <p14:creationId xmlns:p14="http://schemas.microsoft.com/office/powerpoint/2010/main" val="105773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05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2138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92793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4384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0373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8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030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15815"/>
          </a:xfrm>
          <a:prstGeom prst="rect">
            <a:avLst/>
          </a:prstGeom>
        </p:spPr>
        <p:txBody>
          <a:bodyPr/>
          <a:lstStyle>
            <a:lvl4pPr marL="1701800" indent="-330200">
              <a:defRPr/>
            </a:lvl4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34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1836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27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427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679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78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67744" y="1347613"/>
            <a:ext cx="6419056" cy="309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5" name="Szövegdoboz 4"/>
          <p:cNvSpPr txBox="1"/>
          <p:nvPr userDrawn="1"/>
        </p:nvSpPr>
        <p:spPr>
          <a:xfrm>
            <a:off x="5436096" y="4538032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5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Dr.</a:t>
            </a:r>
            <a:r>
              <a:rPr lang="hu-HU" sz="1500" kern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 Merkely Béla</a:t>
            </a:r>
          </a:p>
          <a:p>
            <a:pPr algn="l"/>
            <a:r>
              <a:rPr lang="hu-HU" sz="1500" kern="12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rektor</a:t>
            </a:r>
            <a:endParaRPr lang="hu-HU" sz="1500" kern="1200" dirty="0" smtClean="0">
              <a:solidFill>
                <a:schemeClr val="bg1"/>
              </a:solidFill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 userDrawn="1"/>
        </p:nvSpPr>
        <p:spPr>
          <a:xfrm>
            <a:off x="1907704" y="4515966"/>
            <a:ext cx="28083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800" b="0" kern="1200" spc="1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Semmelweis Egyetem</a:t>
            </a:r>
            <a:r>
              <a:rPr lang="hu-HU" sz="15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hu-HU" sz="15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</a:br>
            <a:r>
              <a:rPr lang="hu-HU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http://semmelweis.hu/</a:t>
            </a:r>
          </a:p>
        </p:txBody>
      </p:sp>
      <p:cxnSp>
        <p:nvCxnSpPr>
          <p:cNvPr id="8" name="Egyenes összekötő 7"/>
          <p:cNvCxnSpPr/>
          <p:nvPr userDrawn="1"/>
        </p:nvCxnSpPr>
        <p:spPr>
          <a:xfrm>
            <a:off x="5004048" y="4659982"/>
            <a:ext cx="0" cy="360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 userDrawn="1"/>
        </p:nvSpPr>
        <p:spPr>
          <a:xfrm>
            <a:off x="35496" y="341726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84250" algn="l"/>
              </a:tabLst>
            </a:pP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Oktatás</a:t>
            </a:r>
            <a:r>
              <a:rPr lang="de-DE" sz="1200" b="0" i="1" kern="1000" spc="-5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kutatás</a:t>
            </a:r>
            <a:r>
              <a:rPr lang="de-DE" sz="1200" b="0" i="1" kern="1000" spc="-5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, </a:t>
            </a: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gyógyítás</a:t>
            </a:r>
            <a:r>
              <a:rPr lang="de-DE" sz="1200" b="0" i="1" kern="1000" spc="-5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: 250 </a:t>
            </a: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éve</a:t>
            </a:r>
            <a:r>
              <a:rPr lang="de-DE" sz="1200" b="0" i="1" kern="1000" spc="-5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az</a:t>
            </a:r>
            <a:r>
              <a:rPr lang="de-DE" sz="1200" b="0" i="1" kern="1000" spc="-5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egészség</a:t>
            </a:r>
            <a:r>
              <a:rPr lang="de-DE" sz="1200" b="0" i="1" kern="1000" spc="-50" baseline="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de-DE" sz="1200" b="0" i="1" kern="1000" spc="-50" baseline="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szolgálatában</a:t>
            </a:r>
            <a:endParaRPr lang="hu-HU" sz="1200" b="0" i="1" kern="1000" spc="-50" baseline="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Cím hely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429400" cy="9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sz="32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sz="28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sz="24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4" name="Téglalap 3"/>
          <p:cNvSpPr/>
          <p:nvPr userDrawn="1"/>
        </p:nvSpPr>
        <p:spPr>
          <a:xfrm>
            <a:off x="3707905" y="4709117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H-UNCOVER</a:t>
            </a:r>
            <a:b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altLang="hu-HU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 userDrawn="1"/>
        </p:nvSpPr>
        <p:spPr>
          <a:xfrm>
            <a:off x="6876256" y="4639946"/>
            <a:ext cx="205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Merkely Béla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rektor</a:t>
            </a:r>
            <a:endParaRPr lang="hu-HU" altLang="hu-H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1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 Harmadik szint</a:t>
            </a:r>
          </a:p>
          <a:p>
            <a:pPr lvl="3"/>
            <a:r>
              <a:rPr lang="hu-HU" dirty="0" smtClean="0"/>
              <a:t> 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Szövegdoboz 5"/>
          <p:cNvSpPr txBox="1"/>
          <p:nvPr userDrawn="1"/>
        </p:nvSpPr>
        <p:spPr>
          <a:xfrm>
            <a:off x="1113756" y="4615635"/>
            <a:ext cx="2664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400" b="0" kern="1200" spc="100" baseline="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Semmelweis Egyetem</a:t>
            </a:r>
            <a:r>
              <a:rPr lang="hu-HU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hu-HU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</a:br>
            <a:r>
              <a:rPr lang="hu-HU" sz="12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http://semmelweis.hu/</a:t>
            </a:r>
          </a:p>
        </p:txBody>
      </p:sp>
      <p:cxnSp>
        <p:nvCxnSpPr>
          <p:cNvPr id="7" name="Egyenes összekötő 6"/>
          <p:cNvCxnSpPr/>
          <p:nvPr userDrawn="1"/>
        </p:nvCxnSpPr>
        <p:spPr>
          <a:xfrm>
            <a:off x="6804248" y="4709117"/>
            <a:ext cx="0" cy="360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 userDrawn="1"/>
        </p:nvCxnSpPr>
        <p:spPr>
          <a:xfrm>
            <a:off x="3635896" y="4709117"/>
            <a:ext cx="0" cy="360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600" y="4636779"/>
            <a:ext cx="468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149475" indent="-320675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4" name="Téglalap 3"/>
          <p:cNvSpPr/>
          <p:nvPr userDrawn="1"/>
        </p:nvSpPr>
        <p:spPr>
          <a:xfrm>
            <a:off x="3707905" y="4709117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H-UNCOVER</a:t>
            </a:r>
            <a:br>
              <a:rPr kumimoji="0" lang="hu-HU" alt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hu-HU" altLang="hu-HU" sz="1200" b="0" i="1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 userDrawn="1"/>
        </p:nvSpPr>
        <p:spPr>
          <a:xfrm>
            <a:off x="6876256" y="4639946"/>
            <a:ext cx="205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Merkely Béla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rektor</a:t>
            </a:r>
            <a:endParaRPr kumimoji="0" lang="hu-HU" altLang="hu-HU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1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 Harmadik szint</a:t>
            </a:r>
          </a:p>
          <a:p>
            <a:pPr lvl="3"/>
            <a:r>
              <a:rPr lang="hu-HU" dirty="0" smtClean="0"/>
              <a:t> 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Szövegdoboz 5"/>
          <p:cNvSpPr txBox="1"/>
          <p:nvPr userDrawn="1"/>
        </p:nvSpPr>
        <p:spPr>
          <a:xfrm>
            <a:off x="1113756" y="4615635"/>
            <a:ext cx="2664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Semmelweis Egyetem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http://semmelweis.hu/</a:t>
            </a:r>
          </a:p>
        </p:txBody>
      </p:sp>
      <p:cxnSp>
        <p:nvCxnSpPr>
          <p:cNvPr id="7" name="Egyenes összekötő 6"/>
          <p:cNvCxnSpPr/>
          <p:nvPr userDrawn="1"/>
        </p:nvCxnSpPr>
        <p:spPr>
          <a:xfrm>
            <a:off x="6804248" y="4709117"/>
            <a:ext cx="0" cy="360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 userDrawn="1"/>
        </p:nvCxnSpPr>
        <p:spPr>
          <a:xfrm>
            <a:off x="3635896" y="4709117"/>
            <a:ext cx="0" cy="360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600" y="4636779"/>
            <a:ext cx="468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149475" indent="-320675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Dr. Merkely Béla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H-UNCOVER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4"/>
          </p:nvPr>
        </p:nvSpPr>
        <p:spPr/>
        <p:txBody>
          <a:bodyPr>
            <a:normAutofit fontScale="47500" lnSpcReduction="20000"/>
          </a:bodyPr>
          <a:lstStyle/>
          <a:p>
            <a:r>
              <a:rPr lang="hu-HU" b="1" dirty="0"/>
              <a:t>HUN</a:t>
            </a:r>
            <a:r>
              <a:rPr lang="hu-HU" dirty="0"/>
              <a:t>garian </a:t>
            </a:r>
            <a:r>
              <a:rPr lang="hu-HU" b="1" dirty="0"/>
              <a:t>CO</a:t>
            </a:r>
            <a:r>
              <a:rPr lang="hu-HU" dirty="0"/>
              <a:t>rona</a:t>
            </a:r>
            <a:r>
              <a:rPr lang="hu-HU" b="1" dirty="0"/>
              <a:t>V</a:t>
            </a:r>
            <a:r>
              <a:rPr lang="hu-HU" dirty="0"/>
              <a:t>irus disease-19 </a:t>
            </a:r>
            <a:r>
              <a:rPr lang="hu-HU" b="1" dirty="0"/>
              <a:t>E</a:t>
            </a:r>
            <a:r>
              <a:rPr lang="hu-HU" dirty="0"/>
              <a:t>pidemiological </a:t>
            </a:r>
            <a:r>
              <a:rPr lang="hu-HU" b="1" dirty="0" smtClean="0"/>
              <a:t>R</a:t>
            </a:r>
            <a:r>
              <a:rPr lang="hu-HU" dirty="0" smtClean="0"/>
              <a:t>esearch</a:t>
            </a:r>
          </a:p>
          <a:p>
            <a:r>
              <a:rPr lang="hu-HU" dirty="0" smtClean="0"/>
              <a:t>Országos reprezentatív epidemiológiai kutatás az </a:t>
            </a:r>
            <a:r>
              <a:rPr lang="hu-HU" dirty="0" err="1" smtClean="0"/>
              <a:t>exit</a:t>
            </a:r>
            <a:r>
              <a:rPr lang="hu-HU" dirty="0" smtClean="0"/>
              <a:t> stratégia támogatására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hu-HU" dirty="0" smtClean="0"/>
              <a:t>H-UNCOVER részeredmények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6"/>
          </p:nvPr>
        </p:nvSpPr>
        <p:spPr>
          <a:xfrm>
            <a:off x="6156176" y="4083918"/>
            <a:ext cx="2520950" cy="216694"/>
          </a:xfrm>
        </p:spPr>
        <p:txBody>
          <a:bodyPr/>
          <a:lstStyle/>
          <a:p>
            <a:r>
              <a:rPr lang="hu-HU" dirty="0" smtClean="0"/>
              <a:t>2020. Június 17.</a:t>
            </a:r>
            <a:endParaRPr lang="hu-HU" dirty="0"/>
          </a:p>
        </p:txBody>
      </p:sp>
      <p:sp>
        <p:nvSpPr>
          <p:cNvPr id="8" name="Szöveg helye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hu-HU" dirty="0" smtClean="0"/>
              <a:t>a vizsgálat országos vezetője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45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53" y="620109"/>
            <a:ext cx="5944115" cy="371278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9" y="-17470"/>
            <a:ext cx="8820472" cy="637579"/>
          </a:xfrm>
        </p:spPr>
        <p:txBody>
          <a:bodyPr>
            <a:noAutofit/>
          </a:bodyPr>
          <a:lstStyle/>
          <a:p>
            <a:r>
              <a:rPr lang="hu-HU" sz="3000" dirty="0"/>
              <a:t>Részvételi arány és a résztvevők száma régiók szerint</a:t>
            </a:r>
          </a:p>
        </p:txBody>
      </p:sp>
      <p:sp>
        <p:nvSpPr>
          <p:cNvPr id="5" name="Dia számának helye 2">
            <a:extLst>
              <a:ext uri="{FF2B5EF4-FFF2-40B4-BE49-F238E27FC236}">
                <a16:creationId xmlns:a16="http://schemas.microsoft.com/office/drawing/2014/main" id="{FBC3BB3B-B1EA-44ED-88A2-8D2B338A8C5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fld id="{1A0B5D20-90C6-47BB-A188-49E443ACD015}" type="slidenum">
              <a:rPr lang="hu-H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>
                <a:defRPr/>
              </a:pPr>
              <a:t>10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Téglalap: lekerekített 31">
            <a:extLst>
              <a:ext uri="{FF2B5EF4-FFF2-40B4-BE49-F238E27FC236}">
                <a16:creationId xmlns:a16="http://schemas.microsoft.com/office/drawing/2014/main" id="{72113AD7-8C23-450C-A98B-D1F035144296}"/>
              </a:ext>
            </a:extLst>
          </p:cNvPr>
          <p:cNvSpPr/>
          <p:nvPr/>
        </p:nvSpPr>
        <p:spPr>
          <a:xfrm>
            <a:off x="412978" y="744127"/>
            <a:ext cx="1752859" cy="914400"/>
          </a:xfrm>
          <a:prstGeom prst="roundRect">
            <a:avLst/>
          </a:prstGeom>
          <a:solidFill>
            <a:srgbClr val="F7D883"/>
          </a:solidFill>
          <a:ln w="12700" cap="flat" cmpd="sng" algn="ctr">
            <a:solidFill>
              <a:srgbClr val="F7D88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hu-HU" sz="3000" b="1" kern="0" dirty="0">
                <a:solidFill>
                  <a:srgbClr val="000090"/>
                </a:solidFill>
                <a:latin typeface="Calibri"/>
              </a:rPr>
              <a:t>SE:71,4%</a:t>
            </a:r>
          </a:p>
        </p:txBody>
      </p:sp>
      <p:sp>
        <p:nvSpPr>
          <p:cNvPr id="32" name="Téglalap: lekerekített 41">
            <a:extLst>
              <a:ext uri="{FF2B5EF4-FFF2-40B4-BE49-F238E27FC236}">
                <a16:creationId xmlns:a16="http://schemas.microsoft.com/office/drawing/2014/main" id="{96902A8B-9607-452D-A2DA-EBA85D37154D}"/>
              </a:ext>
            </a:extLst>
          </p:cNvPr>
          <p:cNvSpPr/>
          <p:nvPr/>
        </p:nvSpPr>
        <p:spPr>
          <a:xfrm>
            <a:off x="7349782" y="1729890"/>
            <a:ext cx="1794218" cy="914400"/>
          </a:xfrm>
          <a:prstGeom prst="roundRect">
            <a:avLst/>
          </a:prstGeom>
          <a:solidFill>
            <a:srgbClr val="4CB6AA"/>
          </a:solidFill>
          <a:ln w="12700" cap="flat" cmpd="sng" algn="ctr">
            <a:solidFill>
              <a:srgbClr val="4CB6A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/>
            <a:r>
              <a:rPr lang="hu-HU" sz="3000" b="1" kern="0" dirty="0">
                <a:solidFill>
                  <a:srgbClr val="000090"/>
                </a:solidFill>
                <a:latin typeface="Calibri"/>
              </a:rPr>
              <a:t>DE:68,2%</a:t>
            </a:r>
          </a:p>
        </p:txBody>
      </p:sp>
      <p:sp>
        <p:nvSpPr>
          <p:cNvPr id="33" name="Téglalap: lekerekített 42">
            <a:extLst>
              <a:ext uri="{FF2B5EF4-FFF2-40B4-BE49-F238E27FC236}">
                <a16:creationId xmlns:a16="http://schemas.microsoft.com/office/drawing/2014/main" id="{07C78F13-4484-4834-95C4-C1871820C685}"/>
              </a:ext>
            </a:extLst>
          </p:cNvPr>
          <p:cNvSpPr/>
          <p:nvPr/>
        </p:nvSpPr>
        <p:spPr>
          <a:xfrm>
            <a:off x="6588224" y="3265943"/>
            <a:ext cx="2198303" cy="914400"/>
          </a:xfrm>
          <a:prstGeom prst="roundRect">
            <a:avLst/>
          </a:prstGeom>
          <a:solidFill>
            <a:srgbClr val="EE7B86"/>
          </a:solidFill>
          <a:ln w="12700" cap="flat" cmpd="sng" algn="ctr">
            <a:solidFill>
              <a:srgbClr val="EE7B8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hu-HU" sz="3000" b="1" kern="0" dirty="0">
                <a:solidFill>
                  <a:srgbClr val="000090"/>
                </a:solidFill>
                <a:latin typeface="Calibri"/>
              </a:rPr>
              <a:t>SZTE:63,6%</a:t>
            </a:r>
          </a:p>
        </p:txBody>
      </p:sp>
      <p:sp>
        <p:nvSpPr>
          <p:cNvPr id="34" name="Téglalap: lekerekített 43">
            <a:extLst>
              <a:ext uri="{FF2B5EF4-FFF2-40B4-BE49-F238E27FC236}">
                <a16:creationId xmlns:a16="http://schemas.microsoft.com/office/drawing/2014/main" id="{D57A44CA-6180-41A1-8B5C-79CB286BCCDF}"/>
              </a:ext>
            </a:extLst>
          </p:cNvPr>
          <p:cNvSpPr/>
          <p:nvPr/>
        </p:nvSpPr>
        <p:spPr>
          <a:xfrm>
            <a:off x="380239" y="3281779"/>
            <a:ext cx="1935826" cy="914400"/>
          </a:xfrm>
          <a:prstGeom prst="roundRect">
            <a:avLst/>
          </a:prstGeom>
          <a:solidFill>
            <a:srgbClr val="A6A6A6"/>
          </a:solidFill>
          <a:ln w="12700" cap="flat" cmpd="sng" algn="ctr">
            <a:solidFill>
              <a:srgbClr val="A6A6A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r>
              <a:rPr lang="hu-HU" sz="3000" b="1" kern="0" dirty="0">
                <a:solidFill>
                  <a:srgbClr val="000090"/>
                </a:solidFill>
                <a:latin typeface="Calibri"/>
              </a:rPr>
              <a:t>PTE:63,7%</a:t>
            </a:r>
          </a:p>
        </p:txBody>
      </p:sp>
      <p:sp>
        <p:nvSpPr>
          <p:cNvPr id="35" name="Téglalap 34"/>
          <p:cNvSpPr/>
          <p:nvPr/>
        </p:nvSpPr>
        <p:spPr>
          <a:xfrm>
            <a:off x="677216" y="1570659"/>
            <a:ext cx="1133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hu-HU" sz="2400" b="1" dirty="0" smtClean="0">
                <a:solidFill>
                  <a:srgbClr val="000090"/>
                </a:solidFill>
                <a:latin typeface="Calibri"/>
              </a:rPr>
              <a:t>4285 </a:t>
            </a:r>
            <a:r>
              <a:rPr lang="hu-HU" sz="2400" b="1" dirty="0">
                <a:solidFill>
                  <a:srgbClr val="000090"/>
                </a:solidFill>
                <a:latin typeface="Calibri"/>
              </a:rPr>
              <a:t>fő</a:t>
            </a:r>
          </a:p>
        </p:txBody>
      </p:sp>
      <p:sp>
        <p:nvSpPr>
          <p:cNvPr id="36" name="Téglalap 35"/>
          <p:cNvSpPr/>
          <p:nvPr/>
        </p:nvSpPr>
        <p:spPr>
          <a:xfrm>
            <a:off x="7476828" y="2541166"/>
            <a:ext cx="1133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hu-HU" sz="2400" b="1" dirty="0" smtClean="0">
                <a:solidFill>
                  <a:srgbClr val="000090"/>
                </a:solidFill>
                <a:latin typeface="Calibri"/>
              </a:rPr>
              <a:t>2285 </a:t>
            </a:r>
            <a:r>
              <a:rPr lang="hu-HU" sz="2400" b="1" dirty="0">
                <a:solidFill>
                  <a:srgbClr val="000090"/>
                </a:solidFill>
                <a:latin typeface="Calibri"/>
              </a:rPr>
              <a:t>fő</a:t>
            </a:r>
          </a:p>
        </p:txBody>
      </p:sp>
      <p:sp>
        <p:nvSpPr>
          <p:cNvPr id="37" name="Téglalap 36"/>
          <p:cNvSpPr/>
          <p:nvPr/>
        </p:nvSpPr>
        <p:spPr>
          <a:xfrm>
            <a:off x="6732240" y="4108741"/>
            <a:ext cx="1133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hu-HU" sz="2400" b="1" dirty="0" smtClean="0">
                <a:solidFill>
                  <a:srgbClr val="000090"/>
                </a:solidFill>
                <a:latin typeface="Calibri"/>
              </a:rPr>
              <a:t>1812 </a:t>
            </a:r>
            <a:r>
              <a:rPr lang="hu-HU" sz="2400" b="1" dirty="0">
                <a:solidFill>
                  <a:srgbClr val="000090"/>
                </a:solidFill>
                <a:latin typeface="Calibri"/>
              </a:rPr>
              <a:t>fő</a:t>
            </a:r>
          </a:p>
        </p:txBody>
      </p:sp>
      <p:sp>
        <p:nvSpPr>
          <p:cNvPr id="38" name="Téglalap 37"/>
          <p:cNvSpPr/>
          <p:nvPr/>
        </p:nvSpPr>
        <p:spPr>
          <a:xfrm>
            <a:off x="2189303" y="2223481"/>
            <a:ext cx="827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hu-HU" b="1" dirty="0" smtClean="0"/>
              <a:t>64,2%</a:t>
            </a:r>
            <a:r>
              <a:rPr lang="hu-HU" sz="2400" dirty="0" smtClean="0"/>
              <a:t> </a:t>
            </a:r>
            <a:endParaRPr lang="hu-HU" sz="24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235826" y="2911514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64,9%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2895795" y="2349539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76,9%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7" name="Téglalap 6"/>
          <p:cNvSpPr/>
          <p:nvPr/>
        </p:nvSpPr>
        <p:spPr>
          <a:xfrm>
            <a:off x="3779912" y="3082254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62,0%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6788128" y="1201327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72,9%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9" name="Téglalap 8"/>
          <p:cNvSpPr/>
          <p:nvPr/>
        </p:nvSpPr>
        <p:spPr>
          <a:xfrm>
            <a:off x="2986266" y="3207404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62,9%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10" name="Téglalap 9"/>
          <p:cNvSpPr/>
          <p:nvPr/>
        </p:nvSpPr>
        <p:spPr>
          <a:xfrm>
            <a:off x="4715981" y="2188943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75,1%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4591353" y="1208481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75,3%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20" name="Téglalap 19"/>
          <p:cNvSpPr/>
          <p:nvPr/>
        </p:nvSpPr>
        <p:spPr>
          <a:xfrm>
            <a:off x="616462" y="4138970"/>
            <a:ext cx="1133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hu-HU" sz="2400" b="1" dirty="0" smtClean="0">
                <a:solidFill>
                  <a:srgbClr val="000090"/>
                </a:solidFill>
                <a:latin typeface="Calibri"/>
              </a:rPr>
              <a:t>2221 </a:t>
            </a:r>
            <a:r>
              <a:rPr lang="hu-HU" sz="2400" b="1" dirty="0">
                <a:solidFill>
                  <a:srgbClr val="000090"/>
                </a:solidFill>
                <a:latin typeface="Calibri"/>
              </a:rPr>
              <a:t>fő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563888" y="1675178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72,7%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13" name="Téglalap 12"/>
          <p:cNvSpPr/>
          <p:nvPr/>
        </p:nvSpPr>
        <p:spPr>
          <a:xfrm>
            <a:off x="5514784" y="2187090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smtClean="0">
                <a:solidFill>
                  <a:srgbClr val="000000"/>
                </a:solidFill>
                <a:latin typeface="Calibri" panose="020F0502020204030204" pitchFamily="34" charset="0"/>
              </a:rPr>
              <a:t>58,2%</a:t>
            </a:r>
            <a:r>
              <a:rPr lang="hu-HU" smtClean="0"/>
              <a:t> 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5220072" y="149163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smtClean="0">
                <a:solidFill>
                  <a:srgbClr val="000000"/>
                </a:solidFill>
                <a:latin typeface="Calibri" panose="020F0502020204030204" pitchFamily="34" charset="0"/>
              </a:rPr>
              <a:t>66,4%</a:t>
            </a:r>
            <a:r>
              <a:rPr lang="hu-HU" smtClean="0"/>
              <a:t> 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6377168" y="1818790"/>
            <a:ext cx="76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61,8</a:t>
            </a:r>
            <a:r>
              <a:rPr lang="hu-HU" b="1" dirty="0" smtClean="0"/>
              <a:t>%</a:t>
            </a:r>
            <a:endParaRPr lang="hu-HU" b="1" dirty="0"/>
          </a:p>
        </p:txBody>
      </p:sp>
      <p:sp>
        <p:nvSpPr>
          <p:cNvPr id="16" name="Téglalap 15"/>
          <p:cNvSpPr/>
          <p:nvPr/>
        </p:nvSpPr>
        <p:spPr>
          <a:xfrm>
            <a:off x="2707620" y="1683905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71,9%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7" name="Téglalap 16"/>
          <p:cNvSpPr/>
          <p:nvPr/>
        </p:nvSpPr>
        <p:spPr>
          <a:xfrm>
            <a:off x="3752595" y="2441291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71,4%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8" name="Téglalap 17"/>
          <p:cNvSpPr/>
          <p:nvPr/>
        </p:nvSpPr>
        <p:spPr>
          <a:xfrm>
            <a:off x="5261555" y="3354844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58,6%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9" name="Téglalap 18"/>
          <p:cNvSpPr/>
          <p:nvPr/>
        </p:nvSpPr>
        <p:spPr>
          <a:xfrm>
            <a:off x="4234688" y="1840287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63,3%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21" name="Téglalap 20"/>
          <p:cNvSpPr/>
          <p:nvPr/>
        </p:nvSpPr>
        <p:spPr>
          <a:xfrm>
            <a:off x="5798307" y="869345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67,7</a:t>
            </a:r>
            <a:r>
              <a:rPr lang="hu-HU" b="1" dirty="0" smtClean="0"/>
              <a:t>%</a:t>
            </a:r>
            <a:endParaRPr lang="hu-HU" b="1" dirty="0"/>
          </a:p>
        </p:txBody>
      </p:sp>
      <p:sp>
        <p:nvSpPr>
          <p:cNvPr id="22" name="Téglalap 21"/>
          <p:cNvSpPr/>
          <p:nvPr/>
        </p:nvSpPr>
        <p:spPr>
          <a:xfrm>
            <a:off x="5940524" y="2770967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72,8%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4565692" y="2886256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64,7%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24" name="Téglalap 23"/>
          <p:cNvSpPr/>
          <p:nvPr/>
        </p:nvSpPr>
        <p:spPr>
          <a:xfrm>
            <a:off x="3383386" y="3735085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64,3%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48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5486"/>
            <a:ext cx="6984776" cy="43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96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79296" cy="1279921"/>
          </a:xfrm>
        </p:spPr>
        <p:txBody>
          <a:bodyPr>
            <a:normAutofit fontScale="90000"/>
          </a:bodyPr>
          <a:lstStyle/>
          <a:p>
            <a:r>
              <a:rPr lang="en-US" sz="3200" b="1" dirty="0" err="1"/>
              <a:t>Országos</a:t>
            </a:r>
            <a:r>
              <a:rPr lang="en-US" sz="3200" b="1" dirty="0"/>
              <a:t> </a:t>
            </a:r>
            <a:r>
              <a:rPr lang="en-US" sz="3200" b="1" dirty="0" err="1"/>
              <a:t>eredmények</a:t>
            </a:r>
            <a:r>
              <a:rPr lang="hu-HU" sz="3200" b="1" dirty="0"/>
              <a:t>: 67,6</a:t>
            </a:r>
            <a:r>
              <a:rPr lang="hu-HU" sz="3200" b="1" dirty="0" smtClean="0"/>
              <a:t>% </a:t>
            </a:r>
            <a:r>
              <a:rPr lang="hu-HU" sz="2200" b="1" dirty="0" smtClean="0"/>
              <a:t>(11,2%-kerethiba)</a:t>
            </a:r>
            <a:r>
              <a:rPr lang="hu-HU" sz="3200" b="1" dirty="0" smtClean="0"/>
              <a:t>  10602 fő</a:t>
            </a:r>
            <a:r>
              <a:rPr lang="hu-HU" sz="3200" b="1" dirty="0"/>
              <a:t/>
            </a:r>
            <a:br>
              <a:rPr lang="hu-HU" sz="3200" b="1" dirty="0"/>
            </a:br>
            <a:r>
              <a:rPr lang="hu-HU" sz="1600" b="1" dirty="0" smtClean="0"/>
              <a:t/>
            </a:r>
            <a:br>
              <a:rPr lang="hu-HU" sz="1600" b="1" dirty="0" smtClean="0"/>
            </a:br>
            <a:r>
              <a:rPr lang="hu-HU" sz="2700" b="1" dirty="0" smtClean="0"/>
              <a:t>Részeredmények: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43050"/>
            <a:ext cx="8280920" cy="2976364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Aktív fertőzöttség - </a:t>
            </a:r>
            <a:r>
              <a:rPr lang="en-US" dirty="0" smtClean="0"/>
              <a:t>PCR: </a:t>
            </a:r>
            <a:r>
              <a:rPr lang="hu-HU" dirty="0" smtClean="0"/>
              <a:t>8276</a:t>
            </a:r>
            <a:r>
              <a:rPr lang="en-US" dirty="0" smtClean="0"/>
              <a:t> PCR </a:t>
            </a:r>
            <a:r>
              <a:rPr lang="en-US" dirty="0" err="1" smtClean="0"/>
              <a:t>vizsgálat</a:t>
            </a:r>
            <a:r>
              <a:rPr lang="hu-HU" dirty="0" err="1" smtClean="0"/>
              <a:t>ból</a:t>
            </a:r>
            <a:r>
              <a:rPr lang="en-US" dirty="0" smtClean="0"/>
              <a:t>, </a:t>
            </a:r>
            <a:r>
              <a:rPr lang="hu-HU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pozitív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becsült </a:t>
            </a:r>
            <a:r>
              <a:rPr lang="hu-HU" dirty="0"/>
              <a:t>gyakoriság </a:t>
            </a:r>
            <a:r>
              <a:rPr lang="hu-HU" dirty="0" smtClean="0"/>
              <a:t>2,4/10000</a:t>
            </a:r>
            <a:r>
              <a:rPr lang="hu-HU" dirty="0"/>
              <a:t>, </a:t>
            </a:r>
            <a:r>
              <a:rPr lang="hu-HU" dirty="0" smtClean="0"/>
              <a:t>95</a:t>
            </a:r>
            <a:r>
              <a:rPr lang="hu-HU" dirty="0"/>
              <a:t>%-os konfidencia intervallum: </a:t>
            </a:r>
            <a:r>
              <a:rPr lang="hu-HU" dirty="0" smtClean="0"/>
              <a:t>3,0/100000-9/10000 8 </a:t>
            </a:r>
            <a:r>
              <a:rPr lang="hu-HU" dirty="0"/>
              <a:t>284 165 lakos között 243-7230 fertőző </a:t>
            </a:r>
            <a:r>
              <a:rPr lang="hu-HU" dirty="0" smtClean="0"/>
              <a:t>eset </a:t>
            </a:r>
            <a:r>
              <a:rPr lang="hu-HU" dirty="0"/>
              <a:t> </a:t>
            </a:r>
            <a:endParaRPr lang="hu-HU" dirty="0" smtClean="0"/>
          </a:p>
          <a:p>
            <a:r>
              <a:rPr lang="hu-HU" dirty="0" smtClean="0"/>
              <a:t>Átfertőzöttség - </a:t>
            </a:r>
            <a:r>
              <a:rPr lang="en-US" dirty="0" smtClean="0"/>
              <a:t>IgG </a:t>
            </a:r>
            <a:r>
              <a:rPr lang="en-US" dirty="0" err="1"/>
              <a:t>antitest</a:t>
            </a:r>
            <a:r>
              <a:rPr lang="en-US" dirty="0"/>
              <a:t> </a:t>
            </a:r>
            <a:r>
              <a:rPr lang="en-US" dirty="0" err="1"/>
              <a:t>vizsgálat</a:t>
            </a:r>
            <a:r>
              <a:rPr lang="en-US" dirty="0"/>
              <a:t>: </a:t>
            </a:r>
            <a:r>
              <a:rPr lang="en-US" dirty="0" smtClean="0"/>
              <a:t>1</a:t>
            </a:r>
            <a:r>
              <a:rPr lang="hu-HU" dirty="0"/>
              <a:t>524</a:t>
            </a:r>
            <a:r>
              <a:rPr lang="en-US" dirty="0"/>
              <a:t> </a:t>
            </a:r>
            <a:r>
              <a:rPr lang="en-US" dirty="0" err="1" smtClean="0"/>
              <a:t>mintá</a:t>
            </a:r>
            <a:r>
              <a:rPr lang="hu-HU" dirty="0" err="1" smtClean="0"/>
              <a:t>ból</a:t>
            </a:r>
            <a:r>
              <a:rPr lang="en-US" dirty="0" smtClean="0"/>
              <a:t> </a:t>
            </a:r>
            <a:r>
              <a:rPr lang="hu-HU" dirty="0" smtClean="0"/>
              <a:t>9 </a:t>
            </a:r>
            <a:r>
              <a:rPr lang="hu-HU" dirty="0"/>
              <a:t>pozitív </a:t>
            </a:r>
            <a:r>
              <a:rPr lang="en-US" dirty="0"/>
              <a:t>(</a:t>
            </a:r>
            <a:r>
              <a:rPr lang="hu-HU" dirty="0"/>
              <a:t>0,6</a:t>
            </a:r>
            <a:r>
              <a:rPr lang="en-US" dirty="0" smtClean="0"/>
              <a:t>%).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95</a:t>
            </a:r>
            <a:r>
              <a:rPr lang="hu-HU" dirty="0"/>
              <a:t>%-</a:t>
            </a:r>
            <a:r>
              <a:rPr lang="hu-HU" dirty="0" err="1"/>
              <a:t>os</a:t>
            </a:r>
            <a:r>
              <a:rPr lang="hu-HU" dirty="0"/>
              <a:t> biztonsággal a 2,7 ezrelék és az 1,1 százalék közé esne, azaz </a:t>
            </a:r>
            <a:r>
              <a:rPr lang="hu-HU" b="1" dirty="0"/>
              <a:t>22 399 és 92 624 </a:t>
            </a:r>
            <a:r>
              <a:rPr lang="hu-HU" dirty="0"/>
              <a:t>között </a:t>
            </a:r>
            <a:r>
              <a:rPr lang="hu-HU" dirty="0" smtClean="0"/>
              <a:t>van</a:t>
            </a:r>
          </a:p>
          <a:p>
            <a:r>
              <a:rPr lang="hu-HU" dirty="0" smtClean="0"/>
              <a:t>Végeredmény ezen adatokon belül maradt. </a:t>
            </a:r>
            <a:r>
              <a:rPr lang="hu-HU" sz="2900" dirty="0" smtClean="0"/>
              <a:t>Publikáció folyamatban</a:t>
            </a:r>
          </a:p>
        </p:txBody>
      </p:sp>
    </p:spTree>
    <p:extLst>
      <p:ext uri="{BB962C8B-B14F-4D97-AF65-F5344CB8AC3E}">
        <p14:creationId xmlns:p14="http://schemas.microsoft.com/office/powerpoint/2010/main" val="20948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67494"/>
            <a:ext cx="8136904" cy="42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1539" y="-100613"/>
            <a:ext cx="6172200" cy="70207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Magyarországi halálozási adatok</a:t>
            </a:r>
            <a:endParaRPr lang="hu-H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35" y="483518"/>
            <a:ext cx="641985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82" y="2545681"/>
            <a:ext cx="6387703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3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16" y="483518"/>
            <a:ext cx="639722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16" y="2546407"/>
            <a:ext cx="639722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471539" y="-100613"/>
            <a:ext cx="6172200" cy="702078"/>
          </a:xfrm>
        </p:spPr>
        <p:txBody>
          <a:bodyPr>
            <a:normAutofit/>
          </a:bodyPr>
          <a:lstStyle/>
          <a:p>
            <a:r>
              <a:rPr lang="hu-HU" sz="2400" dirty="0" smtClean="0"/>
              <a:t>Magyarországi halálozási adatok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0843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Hungary is one of the safest European country*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r="150"/>
          <a:stretch/>
        </p:blipFill>
        <p:spPr bwMode="auto">
          <a:xfrm>
            <a:off x="2156914" y="1175500"/>
            <a:ext cx="4823771" cy="33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444208" y="4155926"/>
            <a:ext cx="26308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264796"/>
                </a:solidFill>
              </a:rPr>
              <a:t>* source: https://</a:t>
            </a:r>
            <a:r>
              <a:rPr lang="en-US" sz="900" dirty="0" err="1">
                <a:solidFill>
                  <a:srgbClr val="264796"/>
                </a:solidFill>
              </a:rPr>
              <a:t>www.dkv.global</a:t>
            </a:r>
            <a:r>
              <a:rPr lang="en-US" sz="900" dirty="0">
                <a:solidFill>
                  <a:srgbClr val="264796"/>
                </a:solidFill>
              </a:rPr>
              <a:t>/eurozone-ranking</a:t>
            </a:r>
          </a:p>
        </p:txBody>
      </p:sp>
    </p:spTree>
    <p:extLst>
      <p:ext uri="{BB962C8B-B14F-4D97-AF65-F5344CB8AC3E}">
        <p14:creationId xmlns:p14="http://schemas.microsoft.com/office/powerpoint/2010/main" val="28328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 txBox="1"/>
          <p:nvPr/>
        </p:nvSpPr>
        <p:spPr>
          <a:xfrm>
            <a:off x="1015841" y="26700"/>
            <a:ext cx="8020079" cy="548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3810" lvl="0" indent="0" algn="l" defTabSz="914400" rtl="0" eaLnBrk="1" fontAlgn="auto" latinLnBrk="0" hangingPunct="1">
              <a:lnSpc>
                <a:spcPct val="1461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Exit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stratégia Közép-Kelet Európában: a jó példa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2247"/>
          <a:stretch/>
        </p:blipFill>
        <p:spPr>
          <a:xfrm>
            <a:off x="395536" y="771550"/>
            <a:ext cx="6624736" cy="375007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257454" y="575568"/>
            <a:ext cx="482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(Napi igazolt esetszámok </a:t>
            </a:r>
            <a:r>
              <a:rPr lang="hu-HU" b="1" dirty="0"/>
              <a:t>és 7 napos mozgóátlag)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228184" y="1923678"/>
            <a:ext cx="248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rgbClr val="002060"/>
                </a:solidFill>
              </a:rPr>
              <a:t>H-UNCOVER</a:t>
            </a:r>
            <a:endParaRPr lang="hu-H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 txBox="1"/>
          <p:nvPr/>
        </p:nvSpPr>
        <p:spPr>
          <a:xfrm>
            <a:off x="1015841" y="26700"/>
            <a:ext cx="8020079" cy="5488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3810" lvl="0" indent="0" algn="l" defTabSz="914400" rtl="0" eaLnBrk="1" fontAlgn="auto" latinLnBrk="0" hangingPunct="1">
              <a:lnSpc>
                <a:spcPct val="1461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Exit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stratégia Közép-Kelet Európában: rossz példák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813"/>
            <a:ext cx="4320480" cy="20162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99592" y="658892"/>
            <a:ext cx="102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Románia</a:t>
            </a:r>
            <a:endParaRPr lang="hu-HU" b="1" dirty="0"/>
          </a:p>
        </p:txBody>
      </p:sp>
      <p:pic>
        <p:nvPicPr>
          <p:cNvPr id="7" name="Picture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81" y="535812"/>
            <a:ext cx="4212193" cy="20359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5307853" y="699542"/>
            <a:ext cx="93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Ukrajna</a:t>
            </a:r>
            <a:endParaRPr lang="hu-HU" b="1" dirty="0"/>
          </a:p>
        </p:txBody>
      </p:sp>
      <p:pic>
        <p:nvPicPr>
          <p:cNvPr id="9" name="Picture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71750"/>
            <a:ext cx="4320480" cy="20145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866677" y="2694633"/>
            <a:ext cx="96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Bulgária</a:t>
            </a:r>
            <a:endParaRPr lang="hu-HU" b="1" dirty="0"/>
          </a:p>
        </p:txBody>
      </p:sp>
      <p:pic>
        <p:nvPicPr>
          <p:cNvPr id="11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81" y="2571750"/>
            <a:ext cx="4212194" cy="20145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292080" y="271576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Albánia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2239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vid_szures_4logo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r="-327"/>
          <a:stretch/>
        </p:blipFill>
        <p:spPr>
          <a:xfrm>
            <a:off x="179512" y="-92546"/>
            <a:ext cx="3863498" cy="5315139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67944" y="987574"/>
            <a:ext cx="4824536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447675" indent="-4476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Ä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808038" indent="-350838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Ê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¦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701800" indent="-330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hu-HU" sz="3200" kern="120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149475" indent="-320675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ê"/>
              <a:defRPr lang="hu-HU" sz="3200" kern="1200" dirty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  <a:r>
              <a:rPr lang="hu-HU" dirty="0" smtClean="0"/>
              <a:t> résztvevő</a:t>
            </a:r>
            <a:r>
              <a:rPr lang="en-US" dirty="0" smtClean="0"/>
              <a:t> </a:t>
            </a:r>
            <a:r>
              <a:rPr lang="en-US" dirty="0" err="1" smtClean="0"/>
              <a:t>lakosoknak</a:t>
            </a:r>
            <a:endParaRPr lang="en-US" dirty="0" smtClean="0"/>
          </a:p>
          <a:p>
            <a:r>
              <a:rPr lang="en-US" dirty="0" err="1" smtClean="0"/>
              <a:t>Polgármestereknek</a:t>
            </a:r>
            <a:r>
              <a:rPr lang="en-US" dirty="0" smtClean="0"/>
              <a:t>, </a:t>
            </a:r>
            <a:r>
              <a:rPr lang="en-US" dirty="0" err="1" smtClean="0"/>
              <a:t>jegyzőknek</a:t>
            </a:r>
            <a:endParaRPr lang="en-US" dirty="0" smtClean="0"/>
          </a:p>
          <a:p>
            <a:r>
              <a:rPr lang="en-US" dirty="0" err="1" smtClean="0"/>
              <a:t>Országos</a:t>
            </a:r>
            <a:r>
              <a:rPr lang="en-US" dirty="0" smtClean="0"/>
              <a:t> </a:t>
            </a:r>
            <a:r>
              <a:rPr lang="en-US" dirty="0" err="1" smtClean="0"/>
              <a:t>Mentőszolgálat</a:t>
            </a:r>
            <a:r>
              <a:rPr lang="en-US" dirty="0" smtClean="0"/>
              <a:t> </a:t>
            </a:r>
            <a:r>
              <a:rPr lang="en-US" dirty="0" err="1" smtClean="0"/>
              <a:t>munkatrásainak</a:t>
            </a:r>
            <a:endParaRPr lang="en-US" dirty="0" smtClean="0"/>
          </a:p>
          <a:p>
            <a:r>
              <a:rPr lang="en-US" dirty="0" err="1" smtClean="0"/>
              <a:t>Rendőrség</a:t>
            </a:r>
            <a:r>
              <a:rPr lang="en-US" dirty="0" smtClean="0"/>
              <a:t> </a:t>
            </a:r>
            <a:r>
              <a:rPr lang="en-US" dirty="0" err="1" smtClean="0"/>
              <a:t>munkatársainak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Magyarországi</a:t>
            </a:r>
            <a:r>
              <a:rPr lang="en-US" dirty="0" smtClean="0"/>
              <a:t> </a:t>
            </a:r>
            <a:r>
              <a:rPr lang="en-US" dirty="0" err="1" smtClean="0"/>
              <a:t>Vízimentők</a:t>
            </a:r>
            <a:r>
              <a:rPr lang="en-US" dirty="0" smtClean="0"/>
              <a:t> </a:t>
            </a:r>
            <a:r>
              <a:rPr lang="en-US" dirty="0" err="1" smtClean="0"/>
              <a:t>munkatársainak</a:t>
            </a:r>
            <a:endParaRPr lang="en-US" dirty="0" smtClean="0"/>
          </a:p>
          <a:p>
            <a:r>
              <a:rPr lang="hu-HU" dirty="0" smtClean="0"/>
              <a:t>NNK-</a:t>
            </a:r>
            <a:r>
              <a:rPr lang="hu-HU" dirty="0" err="1" smtClean="0"/>
              <a:t>nak</a:t>
            </a:r>
            <a:r>
              <a:rPr lang="hu-HU" dirty="0" smtClean="0"/>
              <a:t> és a </a:t>
            </a:r>
            <a:r>
              <a:rPr lang="hu-HU" dirty="0"/>
              <a:t>h</a:t>
            </a:r>
            <a:r>
              <a:rPr lang="en-US" dirty="0" err="1" smtClean="0"/>
              <a:t>áziorvosoknak</a:t>
            </a:r>
            <a:endParaRPr lang="en-US" dirty="0" smtClean="0"/>
          </a:p>
          <a:p>
            <a:r>
              <a:rPr lang="en-US" dirty="0" err="1" smtClean="0"/>
              <a:t>Országos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helyi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</a:t>
            </a:r>
            <a:r>
              <a:rPr lang="en-US" dirty="0" err="1" smtClean="0"/>
              <a:t>képviselőinek</a:t>
            </a:r>
            <a:endParaRPr lang="hu-HU" dirty="0" smtClean="0"/>
          </a:p>
          <a:p>
            <a:r>
              <a:rPr lang="hu-HU" dirty="0" smtClean="0"/>
              <a:t>ITM-</a:t>
            </a:r>
            <a:r>
              <a:rPr lang="hu-HU" dirty="0" err="1" smtClean="0"/>
              <a:t>nek</a:t>
            </a:r>
            <a:endParaRPr lang="en-US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95936" y="-12670"/>
            <a:ext cx="4690864" cy="85725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Köszönjük</a:t>
            </a:r>
            <a:r>
              <a:rPr lang="en-US" sz="2400" dirty="0" smtClean="0"/>
              <a:t> a </a:t>
            </a:r>
            <a:r>
              <a:rPr lang="en-US" sz="2400" dirty="0" err="1" smtClean="0"/>
              <a:t>támogatást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 </a:t>
            </a:r>
            <a:r>
              <a:rPr lang="en-US" sz="2400" dirty="0" err="1" smtClean="0"/>
              <a:t>együttműködést</a:t>
            </a:r>
            <a:r>
              <a:rPr lang="hu-HU" sz="2400" dirty="0" smtClean="0"/>
              <a:t> - folytatjuk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2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5644981" y="2413785"/>
            <a:ext cx="3124963" cy="1955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4485028" y="1075086"/>
            <a:ext cx="247174" cy="228600"/>
          </a:xfrm>
          <a:custGeom>
            <a:avLst/>
            <a:gdLst/>
            <a:ahLst/>
            <a:cxnLst/>
            <a:rect l="l" t="t" r="r" b="b"/>
            <a:pathLst>
              <a:path w="329564" h="304800">
                <a:moveTo>
                  <a:pt x="0" y="0"/>
                </a:moveTo>
                <a:lnTo>
                  <a:pt x="0" y="304800"/>
                </a:lnTo>
                <a:lnTo>
                  <a:pt x="329184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85028" y="1669447"/>
            <a:ext cx="247174" cy="228600"/>
          </a:xfrm>
          <a:custGeom>
            <a:avLst/>
            <a:gdLst/>
            <a:ahLst/>
            <a:cxnLst/>
            <a:rect l="l" t="t" r="r" b="b"/>
            <a:pathLst>
              <a:path w="329564" h="304800">
                <a:moveTo>
                  <a:pt x="0" y="0"/>
                </a:moveTo>
                <a:lnTo>
                  <a:pt x="0" y="304800"/>
                </a:lnTo>
                <a:lnTo>
                  <a:pt x="329184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5028" y="2312255"/>
            <a:ext cx="247174" cy="228600"/>
          </a:xfrm>
          <a:custGeom>
            <a:avLst/>
            <a:gdLst/>
            <a:ahLst/>
            <a:cxnLst/>
            <a:rect l="l" t="t" r="r" b="b"/>
            <a:pathLst>
              <a:path w="329564" h="304800">
                <a:moveTo>
                  <a:pt x="0" y="0"/>
                </a:moveTo>
                <a:lnTo>
                  <a:pt x="0" y="304800"/>
                </a:lnTo>
                <a:lnTo>
                  <a:pt x="329184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1567" y="1107186"/>
            <a:ext cx="6534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sz="1350" b="1" i="0" u="none" strike="noStrike" kern="1200" cap="none" spc="4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91567" y="1723454"/>
            <a:ext cx="81962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Stagnálás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3343" y="79918"/>
            <a:ext cx="8020079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3810" lvl="0" indent="0" algn="l" defTabSz="914400" rtl="0" eaLnBrk="1" fontAlgn="auto" latinLnBrk="0" hangingPunct="1">
              <a:lnSpc>
                <a:spcPct val="1461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400" b="1" i="0" u="none" strike="noStrike" kern="1200" cap="none" spc="-8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járványterjedés </a:t>
            </a:r>
            <a:r>
              <a:rPr kumimoji="0" sz="2400" b="1" i="0" u="none" strike="noStrike" kern="1200" cap="none" spc="-4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jellemzése:  a reprodukciós szám</a:t>
            </a:r>
            <a:r>
              <a:rPr kumimoji="0" sz="2400" b="1" i="0" u="none" strike="noStrike" kern="1200" cap="none" spc="-19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3608" y="1140526"/>
            <a:ext cx="3331369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04311" marR="0" lvl="0" indent="-204311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>
                <a:srgbClr val="001F5F"/>
              </a:buClr>
              <a:buSzTx/>
              <a:buFont typeface="Wingdings"/>
              <a:buChar char=""/>
              <a:tabLst>
                <a:tab pos="204311" algn="l"/>
                <a:tab pos="205264" algn="l"/>
              </a:tabLst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&gt; 1 (azaz 1 fertőzött átlagosan több</a:t>
            </a:r>
            <a:r>
              <a:rPr kumimoji="0" sz="1200" b="0" i="0" u="none" strike="noStrike" kern="1200" cap="none" spc="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4332" y="1369410"/>
            <a:ext cx="383905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>
                <a:tab pos="3829050" algn="l"/>
              </a:tabLst>
              <a:defRPr/>
            </a:pPr>
            <a:r>
              <a:rPr kumimoji="0" sz="1200" b="0" i="0" u="sng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0" i="0" u="sng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0" i="0" u="sng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Arial"/>
                <a:ea typeface="+mn-ea"/>
                <a:cs typeface="Arial"/>
              </a:rPr>
              <a:t>1 további </a:t>
            </a:r>
            <a:r>
              <a:rPr kumimoji="0" sz="1200" b="0" i="0" u="sng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Arial"/>
                <a:ea typeface="+mn-ea"/>
                <a:cs typeface="Arial"/>
              </a:rPr>
              <a:t>embert </a:t>
            </a:r>
            <a:r>
              <a:rPr kumimoji="0" sz="1200" b="0" i="0" u="sng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Arial"/>
                <a:ea typeface="+mn-ea"/>
                <a:cs typeface="Arial"/>
              </a:rPr>
              <a:t>fertőz</a:t>
            </a:r>
            <a:r>
              <a:rPr kumimoji="0" sz="1200" b="0" i="0" u="sng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200" b="0" i="0" u="sng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5B9BD4"/>
                  </a:solidFill>
                </a:uFill>
                <a:latin typeface="Arial"/>
                <a:ea typeface="+mn-ea"/>
                <a:cs typeface="Arial"/>
              </a:rPr>
              <a:t>meg)	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2657" y="1761230"/>
            <a:ext cx="302990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04311" marR="0" lvl="0" indent="-204311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>
                <a:srgbClr val="001F5F"/>
              </a:buClr>
              <a:buSzTx/>
              <a:buFont typeface="Wingdings"/>
              <a:buChar char=""/>
              <a:tabLst>
                <a:tab pos="204311" algn="l"/>
                <a:tab pos="205264" algn="l"/>
              </a:tabLst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 R ≈ 1 (azaz 1 fertőzött átlagosan kb.</a:t>
            </a: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04788" marR="0" lvl="0" indent="0" algn="l" defTabSz="9144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további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embert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fertőz</a:t>
            </a:r>
            <a:r>
              <a:rPr kumimoji="0" sz="12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meg)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2658" y="2336578"/>
            <a:ext cx="3357086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04311" marR="3810" lvl="0" indent="-204311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>
                <a:srgbClr val="001F5F"/>
              </a:buClr>
              <a:buSzTx/>
              <a:buFont typeface="Wingdings"/>
              <a:buChar char=""/>
              <a:tabLst>
                <a:tab pos="204311" algn="l"/>
                <a:tab pos="205264" algn="l"/>
              </a:tabLst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&lt; 1(azaz 1 fertőzött átlagosan kevesebb,  mint 1 további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embert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fertőz</a:t>
            </a: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meg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27369" y="2201227"/>
            <a:ext cx="95154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381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Eradikáció 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(le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350" b="1" i="0" u="none" strike="noStrike" kern="1200" cap="none" spc="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94332" y="2166652"/>
            <a:ext cx="3829526" cy="0"/>
          </a:xfrm>
          <a:custGeom>
            <a:avLst/>
            <a:gdLst/>
            <a:ahLst/>
            <a:cxnLst/>
            <a:rect l="l" t="t" r="r" b="b"/>
            <a:pathLst>
              <a:path w="5106035">
                <a:moveTo>
                  <a:pt x="0" y="0"/>
                </a:moveTo>
                <a:lnTo>
                  <a:pt x="5105527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0062" y="2909149"/>
            <a:ext cx="3354125" cy="11637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R=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  <a:p>
            <a:pPr marL="9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(napi </a:t>
            </a:r>
            <a:r>
              <a:rPr kumimoji="0" sz="15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kontaktusok </a:t>
            </a:r>
            <a:r>
              <a:rPr kumimoji="0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száma)</a:t>
            </a:r>
            <a:r>
              <a:rPr kumimoji="0" sz="15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*</a:t>
            </a:r>
          </a:p>
          <a:p>
            <a:pPr marL="9525" marR="381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</a:t>
            </a:r>
            <a:r>
              <a:rPr kumimoji="0" sz="15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fertőzés</a:t>
            </a:r>
            <a:r>
              <a:rPr kumimoji="0" lang="hu-HU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500" b="0" i="0" u="none" strike="noStrike" kern="1200" cap="none" spc="-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átadásának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valószínűsége)*  </a:t>
            </a:r>
            <a:r>
              <a:rPr kumimoji="0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(fogékonyak aránya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populációban)*  </a:t>
            </a:r>
            <a:r>
              <a:rPr kumimoji="0" sz="1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(fertőző </a:t>
            </a:r>
            <a:r>
              <a:rPr kumimoji="0" sz="15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periódus</a:t>
            </a:r>
            <a:r>
              <a:rPr kumimoji="0" sz="15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</a:t>
            </a:r>
            <a:r>
              <a:rPr kumimoji="0" sz="15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hossza)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100731" y="577858"/>
            <a:ext cx="304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Röst</a:t>
            </a:r>
            <a:r>
              <a:rPr lang="hu-HU" dirty="0" smtClean="0"/>
              <a:t> Gergely: személyes közlés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345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9632" y="261938"/>
            <a:ext cx="7484318" cy="93102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80975" marR="3810" lvl="0" indent="-171450" algn="l" defTabSz="914400" rtl="0" eaLnBrk="1" fontAlgn="auto" latinLnBrk="0" hangingPunct="1">
              <a:lnSpc>
                <a:spcPts val="2265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0975" algn="l"/>
              </a:tabLst>
              <a:defRPr/>
            </a:pPr>
            <a:r>
              <a:rPr kumimoji="0" sz="21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Március </a:t>
            </a:r>
            <a:r>
              <a:rPr kumimoji="0" sz="21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16: „Ha csak a </a:t>
            </a:r>
            <a:r>
              <a:rPr kumimoji="0" sz="21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kontakcsökkentés </a:t>
            </a:r>
            <a:r>
              <a:rPr kumimoji="0" sz="21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lenne az </a:t>
            </a:r>
            <a:r>
              <a:rPr kumimoji="0" sz="21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egyetlen </a:t>
            </a:r>
            <a:r>
              <a:rPr kumimoji="0" sz="21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eszköz,  </a:t>
            </a:r>
            <a:r>
              <a:rPr kumimoji="0" sz="21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akkor </a:t>
            </a:r>
            <a:r>
              <a:rPr kumimoji="0" sz="21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1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járvány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kontrollálásához </a:t>
            </a:r>
            <a:r>
              <a:rPr kumimoji="0" sz="21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a </a:t>
            </a:r>
            <a:r>
              <a:rPr kumimoji="0" sz="2100" b="1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közösségi </a:t>
            </a:r>
            <a:r>
              <a:rPr kumimoji="0" sz="2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kapcsolatok 62%-át </a:t>
            </a:r>
            <a:r>
              <a:rPr kumimoji="0" sz="2100" b="1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kell  </a:t>
            </a:r>
            <a:r>
              <a:rPr kumimoji="0" sz="21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kiiktatni</a:t>
            </a:r>
            <a:r>
              <a:rPr kumimoji="0" sz="21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!”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2614" y="2283718"/>
            <a:ext cx="3317081" cy="1156811"/>
            <a:chOff x="6877811" y="4509515"/>
            <a:chExt cx="4422775" cy="1542415"/>
          </a:xfrm>
        </p:grpSpPr>
        <p:sp>
          <p:nvSpPr>
            <p:cNvPr id="4" name="object 4"/>
            <p:cNvSpPr/>
            <p:nvPr/>
          </p:nvSpPr>
          <p:spPr>
            <a:xfrm>
              <a:off x="6877811" y="4512563"/>
              <a:ext cx="4419600" cy="1539240"/>
            </a:xfrm>
            <a:custGeom>
              <a:avLst/>
              <a:gdLst/>
              <a:ahLst/>
              <a:cxnLst/>
              <a:rect l="l" t="t" r="r" b="b"/>
              <a:pathLst>
                <a:path w="4419600" h="1539239">
                  <a:moveTo>
                    <a:pt x="53340" y="1485900"/>
                  </a:moveTo>
                  <a:lnTo>
                    <a:pt x="4419600" y="1485900"/>
                  </a:lnTo>
                </a:path>
                <a:path w="4419600" h="1539239">
                  <a:moveTo>
                    <a:pt x="53340" y="1274064"/>
                  </a:moveTo>
                  <a:lnTo>
                    <a:pt x="4419600" y="1274064"/>
                  </a:lnTo>
                </a:path>
                <a:path w="4419600" h="1539239">
                  <a:moveTo>
                    <a:pt x="53340" y="1060704"/>
                  </a:moveTo>
                  <a:lnTo>
                    <a:pt x="4419600" y="1060704"/>
                  </a:lnTo>
                </a:path>
                <a:path w="4419600" h="1539239">
                  <a:moveTo>
                    <a:pt x="53340" y="848868"/>
                  </a:moveTo>
                  <a:lnTo>
                    <a:pt x="4419600" y="848868"/>
                  </a:lnTo>
                </a:path>
                <a:path w="4419600" h="1539239">
                  <a:moveTo>
                    <a:pt x="53340" y="637032"/>
                  </a:moveTo>
                  <a:lnTo>
                    <a:pt x="4419600" y="637032"/>
                  </a:lnTo>
                </a:path>
                <a:path w="4419600" h="1539239">
                  <a:moveTo>
                    <a:pt x="53340" y="425196"/>
                  </a:moveTo>
                  <a:lnTo>
                    <a:pt x="4419600" y="425196"/>
                  </a:lnTo>
                </a:path>
                <a:path w="4419600" h="1539239">
                  <a:moveTo>
                    <a:pt x="53340" y="211836"/>
                  </a:moveTo>
                  <a:lnTo>
                    <a:pt x="4419600" y="211836"/>
                  </a:lnTo>
                </a:path>
                <a:path w="4419600" h="1539239">
                  <a:moveTo>
                    <a:pt x="53340" y="0"/>
                  </a:moveTo>
                  <a:lnTo>
                    <a:pt x="4419600" y="0"/>
                  </a:lnTo>
                </a:path>
                <a:path w="4419600" h="1539239">
                  <a:moveTo>
                    <a:pt x="53340" y="1485900"/>
                  </a:moveTo>
                  <a:lnTo>
                    <a:pt x="53340" y="0"/>
                  </a:lnTo>
                </a:path>
                <a:path w="4419600" h="1539239">
                  <a:moveTo>
                    <a:pt x="0" y="1485900"/>
                  </a:moveTo>
                  <a:lnTo>
                    <a:pt x="53340" y="1485900"/>
                  </a:lnTo>
                </a:path>
                <a:path w="4419600" h="1539239">
                  <a:moveTo>
                    <a:pt x="0" y="1274064"/>
                  </a:moveTo>
                  <a:lnTo>
                    <a:pt x="53340" y="1274064"/>
                  </a:lnTo>
                </a:path>
                <a:path w="4419600" h="1539239">
                  <a:moveTo>
                    <a:pt x="0" y="1060704"/>
                  </a:moveTo>
                  <a:lnTo>
                    <a:pt x="53340" y="1060704"/>
                  </a:lnTo>
                </a:path>
                <a:path w="4419600" h="1539239">
                  <a:moveTo>
                    <a:pt x="0" y="848868"/>
                  </a:moveTo>
                  <a:lnTo>
                    <a:pt x="53340" y="848868"/>
                  </a:lnTo>
                </a:path>
                <a:path w="4419600" h="1539239">
                  <a:moveTo>
                    <a:pt x="0" y="637032"/>
                  </a:moveTo>
                  <a:lnTo>
                    <a:pt x="53340" y="637032"/>
                  </a:lnTo>
                </a:path>
                <a:path w="4419600" h="1539239">
                  <a:moveTo>
                    <a:pt x="0" y="425196"/>
                  </a:moveTo>
                  <a:lnTo>
                    <a:pt x="53340" y="425196"/>
                  </a:lnTo>
                </a:path>
                <a:path w="4419600" h="1539239">
                  <a:moveTo>
                    <a:pt x="0" y="211836"/>
                  </a:moveTo>
                  <a:lnTo>
                    <a:pt x="53340" y="211836"/>
                  </a:lnTo>
                </a:path>
                <a:path w="4419600" h="1539239">
                  <a:moveTo>
                    <a:pt x="0" y="0"/>
                  </a:moveTo>
                  <a:lnTo>
                    <a:pt x="53340" y="0"/>
                  </a:lnTo>
                </a:path>
                <a:path w="4419600" h="1539239">
                  <a:moveTo>
                    <a:pt x="53340" y="1485900"/>
                  </a:moveTo>
                  <a:lnTo>
                    <a:pt x="4419600" y="1485900"/>
                  </a:lnTo>
                </a:path>
                <a:path w="4419600" h="1539239">
                  <a:moveTo>
                    <a:pt x="53340" y="1485900"/>
                  </a:moveTo>
                  <a:lnTo>
                    <a:pt x="53340" y="1539240"/>
                  </a:lnTo>
                </a:path>
                <a:path w="4419600" h="1539239">
                  <a:moveTo>
                    <a:pt x="115824" y="1485900"/>
                  </a:moveTo>
                  <a:lnTo>
                    <a:pt x="115824" y="1539240"/>
                  </a:lnTo>
                </a:path>
                <a:path w="4419600" h="1539239">
                  <a:moveTo>
                    <a:pt x="178308" y="1485900"/>
                  </a:moveTo>
                  <a:lnTo>
                    <a:pt x="178308" y="1539240"/>
                  </a:lnTo>
                </a:path>
                <a:path w="4419600" h="1539239">
                  <a:moveTo>
                    <a:pt x="240792" y="1485900"/>
                  </a:moveTo>
                  <a:lnTo>
                    <a:pt x="240792" y="1539240"/>
                  </a:lnTo>
                </a:path>
                <a:path w="4419600" h="1539239">
                  <a:moveTo>
                    <a:pt x="303276" y="1485900"/>
                  </a:moveTo>
                  <a:lnTo>
                    <a:pt x="303276" y="1539240"/>
                  </a:lnTo>
                </a:path>
                <a:path w="4419600" h="1539239">
                  <a:moveTo>
                    <a:pt x="365760" y="1485900"/>
                  </a:moveTo>
                  <a:lnTo>
                    <a:pt x="365760" y="1539240"/>
                  </a:lnTo>
                </a:path>
                <a:path w="4419600" h="1539239">
                  <a:moveTo>
                    <a:pt x="428244" y="1485900"/>
                  </a:moveTo>
                  <a:lnTo>
                    <a:pt x="428244" y="1539240"/>
                  </a:lnTo>
                </a:path>
                <a:path w="4419600" h="1539239">
                  <a:moveTo>
                    <a:pt x="490728" y="1485900"/>
                  </a:moveTo>
                  <a:lnTo>
                    <a:pt x="490728" y="1539240"/>
                  </a:lnTo>
                </a:path>
                <a:path w="4419600" h="1539239">
                  <a:moveTo>
                    <a:pt x="553212" y="1485900"/>
                  </a:moveTo>
                  <a:lnTo>
                    <a:pt x="553212" y="1539240"/>
                  </a:lnTo>
                </a:path>
                <a:path w="4419600" h="1539239">
                  <a:moveTo>
                    <a:pt x="615696" y="1485900"/>
                  </a:moveTo>
                  <a:lnTo>
                    <a:pt x="615696" y="1539240"/>
                  </a:lnTo>
                </a:path>
                <a:path w="4419600" h="1539239">
                  <a:moveTo>
                    <a:pt x="678180" y="1485900"/>
                  </a:moveTo>
                  <a:lnTo>
                    <a:pt x="678180" y="1539240"/>
                  </a:lnTo>
                </a:path>
                <a:path w="4419600" h="1539239">
                  <a:moveTo>
                    <a:pt x="740664" y="1485900"/>
                  </a:moveTo>
                  <a:lnTo>
                    <a:pt x="740664" y="1539240"/>
                  </a:lnTo>
                </a:path>
                <a:path w="4419600" h="1539239">
                  <a:moveTo>
                    <a:pt x="801624" y="1485900"/>
                  </a:moveTo>
                  <a:lnTo>
                    <a:pt x="801624" y="1539240"/>
                  </a:lnTo>
                </a:path>
                <a:path w="4419600" h="1539239">
                  <a:moveTo>
                    <a:pt x="864108" y="1485900"/>
                  </a:moveTo>
                  <a:lnTo>
                    <a:pt x="864108" y="1539240"/>
                  </a:lnTo>
                </a:path>
                <a:path w="4419600" h="1539239">
                  <a:moveTo>
                    <a:pt x="926592" y="1485900"/>
                  </a:moveTo>
                  <a:lnTo>
                    <a:pt x="926592" y="1539240"/>
                  </a:lnTo>
                </a:path>
                <a:path w="4419600" h="1539239">
                  <a:moveTo>
                    <a:pt x="989076" y="1485900"/>
                  </a:moveTo>
                  <a:lnTo>
                    <a:pt x="989076" y="1539240"/>
                  </a:lnTo>
                </a:path>
                <a:path w="4419600" h="1539239">
                  <a:moveTo>
                    <a:pt x="1051560" y="1485900"/>
                  </a:moveTo>
                  <a:lnTo>
                    <a:pt x="1051560" y="1539240"/>
                  </a:lnTo>
                </a:path>
                <a:path w="4419600" h="1539239">
                  <a:moveTo>
                    <a:pt x="1114044" y="1485900"/>
                  </a:moveTo>
                  <a:lnTo>
                    <a:pt x="1114044" y="1539240"/>
                  </a:lnTo>
                </a:path>
                <a:path w="4419600" h="1539239">
                  <a:moveTo>
                    <a:pt x="1176528" y="1485900"/>
                  </a:moveTo>
                  <a:lnTo>
                    <a:pt x="1176528" y="1539240"/>
                  </a:lnTo>
                </a:path>
                <a:path w="4419600" h="1539239">
                  <a:moveTo>
                    <a:pt x="1239012" y="1485900"/>
                  </a:moveTo>
                  <a:lnTo>
                    <a:pt x="1239012" y="1539240"/>
                  </a:lnTo>
                </a:path>
                <a:path w="4419600" h="1539239">
                  <a:moveTo>
                    <a:pt x="1301496" y="1485900"/>
                  </a:moveTo>
                  <a:lnTo>
                    <a:pt x="1301496" y="1539240"/>
                  </a:lnTo>
                </a:path>
                <a:path w="4419600" h="1539239">
                  <a:moveTo>
                    <a:pt x="1363980" y="1485900"/>
                  </a:moveTo>
                  <a:lnTo>
                    <a:pt x="1363980" y="1539240"/>
                  </a:lnTo>
                </a:path>
                <a:path w="4419600" h="1539239">
                  <a:moveTo>
                    <a:pt x="1426464" y="1485900"/>
                  </a:moveTo>
                  <a:lnTo>
                    <a:pt x="1426464" y="1539240"/>
                  </a:lnTo>
                </a:path>
                <a:path w="4419600" h="1539239">
                  <a:moveTo>
                    <a:pt x="1488948" y="1485900"/>
                  </a:moveTo>
                  <a:lnTo>
                    <a:pt x="1488948" y="1539240"/>
                  </a:lnTo>
                </a:path>
                <a:path w="4419600" h="1539239">
                  <a:moveTo>
                    <a:pt x="1551432" y="1485900"/>
                  </a:moveTo>
                  <a:lnTo>
                    <a:pt x="1551432" y="1539240"/>
                  </a:lnTo>
                </a:path>
                <a:path w="4419600" h="1539239">
                  <a:moveTo>
                    <a:pt x="1612392" y="1485900"/>
                  </a:moveTo>
                  <a:lnTo>
                    <a:pt x="1612392" y="1539240"/>
                  </a:lnTo>
                </a:path>
                <a:path w="4419600" h="1539239">
                  <a:moveTo>
                    <a:pt x="1674876" y="1485900"/>
                  </a:moveTo>
                  <a:lnTo>
                    <a:pt x="1674876" y="1539240"/>
                  </a:lnTo>
                </a:path>
                <a:path w="4419600" h="1539239">
                  <a:moveTo>
                    <a:pt x="1737360" y="1485900"/>
                  </a:moveTo>
                  <a:lnTo>
                    <a:pt x="1737360" y="1539240"/>
                  </a:lnTo>
                </a:path>
                <a:path w="4419600" h="1539239">
                  <a:moveTo>
                    <a:pt x="1799844" y="1485900"/>
                  </a:moveTo>
                  <a:lnTo>
                    <a:pt x="1799844" y="1539240"/>
                  </a:lnTo>
                </a:path>
                <a:path w="4419600" h="1539239">
                  <a:moveTo>
                    <a:pt x="1862328" y="1485900"/>
                  </a:moveTo>
                  <a:lnTo>
                    <a:pt x="1862328" y="1539240"/>
                  </a:lnTo>
                </a:path>
                <a:path w="4419600" h="1539239">
                  <a:moveTo>
                    <a:pt x="1924812" y="1485900"/>
                  </a:moveTo>
                  <a:lnTo>
                    <a:pt x="1924812" y="1539240"/>
                  </a:lnTo>
                </a:path>
                <a:path w="4419600" h="1539239">
                  <a:moveTo>
                    <a:pt x="1987296" y="1485900"/>
                  </a:moveTo>
                  <a:lnTo>
                    <a:pt x="1987296" y="1539240"/>
                  </a:lnTo>
                </a:path>
                <a:path w="4419600" h="1539239">
                  <a:moveTo>
                    <a:pt x="2049780" y="1485900"/>
                  </a:moveTo>
                  <a:lnTo>
                    <a:pt x="2049780" y="1539240"/>
                  </a:lnTo>
                </a:path>
                <a:path w="4419600" h="1539239">
                  <a:moveTo>
                    <a:pt x="2112264" y="1485900"/>
                  </a:moveTo>
                  <a:lnTo>
                    <a:pt x="2112264" y="1539240"/>
                  </a:lnTo>
                </a:path>
                <a:path w="4419600" h="1539239">
                  <a:moveTo>
                    <a:pt x="2174748" y="1485900"/>
                  </a:moveTo>
                  <a:lnTo>
                    <a:pt x="2174748" y="1539240"/>
                  </a:lnTo>
                </a:path>
                <a:path w="4419600" h="1539239">
                  <a:moveTo>
                    <a:pt x="2237232" y="1485900"/>
                  </a:moveTo>
                  <a:lnTo>
                    <a:pt x="2237232" y="1539240"/>
                  </a:lnTo>
                </a:path>
                <a:path w="4419600" h="1539239">
                  <a:moveTo>
                    <a:pt x="2299716" y="1485900"/>
                  </a:moveTo>
                  <a:lnTo>
                    <a:pt x="2299716" y="1539240"/>
                  </a:lnTo>
                </a:path>
                <a:path w="4419600" h="1539239">
                  <a:moveTo>
                    <a:pt x="2362200" y="1485900"/>
                  </a:moveTo>
                  <a:lnTo>
                    <a:pt x="2362200" y="1539240"/>
                  </a:lnTo>
                </a:path>
                <a:path w="4419600" h="1539239">
                  <a:moveTo>
                    <a:pt x="2423160" y="1485900"/>
                  </a:moveTo>
                  <a:lnTo>
                    <a:pt x="2423160" y="1539240"/>
                  </a:lnTo>
                </a:path>
                <a:path w="4419600" h="1539239">
                  <a:moveTo>
                    <a:pt x="2485644" y="1485900"/>
                  </a:moveTo>
                  <a:lnTo>
                    <a:pt x="2485644" y="1539240"/>
                  </a:lnTo>
                </a:path>
                <a:path w="4419600" h="1539239">
                  <a:moveTo>
                    <a:pt x="2548128" y="1485900"/>
                  </a:moveTo>
                  <a:lnTo>
                    <a:pt x="2548128" y="1539240"/>
                  </a:lnTo>
                </a:path>
                <a:path w="4419600" h="1539239">
                  <a:moveTo>
                    <a:pt x="2610612" y="1485900"/>
                  </a:moveTo>
                  <a:lnTo>
                    <a:pt x="2610612" y="1539240"/>
                  </a:lnTo>
                </a:path>
                <a:path w="4419600" h="1539239">
                  <a:moveTo>
                    <a:pt x="2673096" y="1485900"/>
                  </a:moveTo>
                  <a:lnTo>
                    <a:pt x="2673096" y="1539240"/>
                  </a:lnTo>
                </a:path>
                <a:path w="4419600" h="1539239">
                  <a:moveTo>
                    <a:pt x="2735580" y="1485900"/>
                  </a:moveTo>
                  <a:lnTo>
                    <a:pt x="2735580" y="1539240"/>
                  </a:lnTo>
                </a:path>
                <a:path w="4419600" h="1539239">
                  <a:moveTo>
                    <a:pt x="2798064" y="1485900"/>
                  </a:moveTo>
                  <a:lnTo>
                    <a:pt x="2798064" y="1539240"/>
                  </a:lnTo>
                </a:path>
                <a:path w="4419600" h="1539239">
                  <a:moveTo>
                    <a:pt x="2860548" y="1485900"/>
                  </a:moveTo>
                  <a:lnTo>
                    <a:pt x="2860548" y="1539240"/>
                  </a:lnTo>
                </a:path>
                <a:path w="4419600" h="1539239">
                  <a:moveTo>
                    <a:pt x="2923032" y="1485900"/>
                  </a:moveTo>
                  <a:lnTo>
                    <a:pt x="2923032" y="1539240"/>
                  </a:lnTo>
                </a:path>
                <a:path w="4419600" h="1539239">
                  <a:moveTo>
                    <a:pt x="2985516" y="1485900"/>
                  </a:moveTo>
                  <a:lnTo>
                    <a:pt x="2985516" y="1539240"/>
                  </a:lnTo>
                </a:path>
                <a:path w="4419600" h="1539239">
                  <a:moveTo>
                    <a:pt x="3048000" y="1485900"/>
                  </a:moveTo>
                  <a:lnTo>
                    <a:pt x="3048000" y="1539240"/>
                  </a:lnTo>
                </a:path>
                <a:path w="4419600" h="1539239">
                  <a:moveTo>
                    <a:pt x="3110484" y="1485900"/>
                  </a:moveTo>
                  <a:lnTo>
                    <a:pt x="3110484" y="1539240"/>
                  </a:lnTo>
                </a:path>
                <a:path w="4419600" h="1539239">
                  <a:moveTo>
                    <a:pt x="3172968" y="1485900"/>
                  </a:moveTo>
                  <a:lnTo>
                    <a:pt x="3172968" y="1539240"/>
                  </a:lnTo>
                </a:path>
                <a:path w="4419600" h="1539239">
                  <a:moveTo>
                    <a:pt x="3233928" y="1485900"/>
                  </a:moveTo>
                  <a:lnTo>
                    <a:pt x="3233928" y="1539240"/>
                  </a:lnTo>
                </a:path>
                <a:path w="4419600" h="1539239">
                  <a:moveTo>
                    <a:pt x="3296412" y="1485900"/>
                  </a:moveTo>
                  <a:lnTo>
                    <a:pt x="3296412" y="1539240"/>
                  </a:lnTo>
                </a:path>
                <a:path w="4419600" h="1539239">
                  <a:moveTo>
                    <a:pt x="3358896" y="1485900"/>
                  </a:moveTo>
                  <a:lnTo>
                    <a:pt x="3358896" y="1539240"/>
                  </a:lnTo>
                </a:path>
                <a:path w="4419600" h="1539239">
                  <a:moveTo>
                    <a:pt x="3421380" y="1485900"/>
                  </a:moveTo>
                  <a:lnTo>
                    <a:pt x="3421380" y="1539240"/>
                  </a:lnTo>
                </a:path>
                <a:path w="4419600" h="1539239">
                  <a:moveTo>
                    <a:pt x="3483864" y="1485900"/>
                  </a:moveTo>
                  <a:lnTo>
                    <a:pt x="3483864" y="1539240"/>
                  </a:lnTo>
                </a:path>
                <a:path w="4419600" h="1539239">
                  <a:moveTo>
                    <a:pt x="3546348" y="1485900"/>
                  </a:moveTo>
                  <a:lnTo>
                    <a:pt x="3546348" y="1539240"/>
                  </a:lnTo>
                </a:path>
                <a:path w="4419600" h="1539239">
                  <a:moveTo>
                    <a:pt x="3608832" y="1485900"/>
                  </a:moveTo>
                  <a:lnTo>
                    <a:pt x="3608832" y="1539240"/>
                  </a:lnTo>
                </a:path>
                <a:path w="4419600" h="1539239">
                  <a:moveTo>
                    <a:pt x="3671316" y="1485900"/>
                  </a:moveTo>
                  <a:lnTo>
                    <a:pt x="3671316" y="1539240"/>
                  </a:lnTo>
                </a:path>
                <a:path w="4419600" h="1539239">
                  <a:moveTo>
                    <a:pt x="3733800" y="1485900"/>
                  </a:moveTo>
                  <a:lnTo>
                    <a:pt x="3733800" y="1539240"/>
                  </a:lnTo>
                </a:path>
                <a:path w="4419600" h="1539239">
                  <a:moveTo>
                    <a:pt x="3796284" y="1485900"/>
                  </a:moveTo>
                  <a:lnTo>
                    <a:pt x="3796284" y="1539240"/>
                  </a:lnTo>
                </a:path>
                <a:path w="4419600" h="1539239">
                  <a:moveTo>
                    <a:pt x="3858768" y="1485900"/>
                  </a:moveTo>
                  <a:lnTo>
                    <a:pt x="3858768" y="1539240"/>
                  </a:lnTo>
                </a:path>
                <a:path w="4419600" h="1539239">
                  <a:moveTo>
                    <a:pt x="3921252" y="1485900"/>
                  </a:moveTo>
                  <a:lnTo>
                    <a:pt x="3921252" y="1539240"/>
                  </a:lnTo>
                </a:path>
                <a:path w="4419600" h="1539239">
                  <a:moveTo>
                    <a:pt x="3983736" y="1485900"/>
                  </a:moveTo>
                  <a:lnTo>
                    <a:pt x="3983736" y="1539240"/>
                  </a:lnTo>
                </a:path>
                <a:path w="4419600" h="1539239">
                  <a:moveTo>
                    <a:pt x="4044696" y="1485900"/>
                  </a:moveTo>
                  <a:lnTo>
                    <a:pt x="4044696" y="1539240"/>
                  </a:lnTo>
                </a:path>
                <a:path w="4419600" h="1539239">
                  <a:moveTo>
                    <a:pt x="4107180" y="1485900"/>
                  </a:moveTo>
                  <a:lnTo>
                    <a:pt x="4107180" y="1539240"/>
                  </a:lnTo>
                </a:path>
                <a:path w="4419600" h="1539239">
                  <a:moveTo>
                    <a:pt x="4169664" y="1485900"/>
                  </a:moveTo>
                  <a:lnTo>
                    <a:pt x="4169664" y="1539240"/>
                  </a:lnTo>
                </a:path>
                <a:path w="4419600" h="1539239">
                  <a:moveTo>
                    <a:pt x="4232148" y="1485900"/>
                  </a:moveTo>
                  <a:lnTo>
                    <a:pt x="4232148" y="1539240"/>
                  </a:lnTo>
                </a:path>
                <a:path w="4419600" h="1539239">
                  <a:moveTo>
                    <a:pt x="4294632" y="1485900"/>
                  </a:moveTo>
                  <a:lnTo>
                    <a:pt x="4294632" y="1539240"/>
                  </a:lnTo>
                </a:path>
                <a:path w="4419600" h="1539239">
                  <a:moveTo>
                    <a:pt x="4357116" y="1485900"/>
                  </a:moveTo>
                  <a:lnTo>
                    <a:pt x="4357116" y="1539240"/>
                  </a:lnTo>
                </a:path>
                <a:path w="4419600" h="1539239">
                  <a:moveTo>
                    <a:pt x="4419600" y="1485900"/>
                  </a:moveTo>
                  <a:lnTo>
                    <a:pt x="4419600" y="1539240"/>
                  </a:lnTo>
                </a:path>
              </a:pathLst>
            </a:custGeom>
            <a:ln w="6096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962393" y="4604765"/>
              <a:ext cx="4304030" cy="1388745"/>
            </a:xfrm>
            <a:custGeom>
              <a:avLst/>
              <a:gdLst/>
              <a:ahLst/>
              <a:cxnLst/>
              <a:rect l="l" t="t" r="r" b="b"/>
              <a:pathLst>
                <a:path w="4304030" h="1388745">
                  <a:moveTo>
                    <a:pt x="0" y="1388363"/>
                  </a:moveTo>
                  <a:lnTo>
                    <a:pt x="62483" y="1385315"/>
                  </a:lnTo>
                  <a:lnTo>
                    <a:pt x="124967" y="1383791"/>
                  </a:lnTo>
                  <a:lnTo>
                    <a:pt x="187451" y="1380743"/>
                  </a:lnTo>
                  <a:lnTo>
                    <a:pt x="249935" y="1379219"/>
                  </a:lnTo>
                  <a:lnTo>
                    <a:pt x="312420" y="1376171"/>
                  </a:lnTo>
                  <a:lnTo>
                    <a:pt x="374903" y="1373123"/>
                  </a:lnTo>
                  <a:lnTo>
                    <a:pt x="437387" y="1367027"/>
                  </a:lnTo>
                  <a:lnTo>
                    <a:pt x="499872" y="1359407"/>
                  </a:lnTo>
                  <a:lnTo>
                    <a:pt x="562355" y="1351787"/>
                  </a:lnTo>
                  <a:lnTo>
                    <a:pt x="624839" y="1339595"/>
                  </a:lnTo>
                  <a:lnTo>
                    <a:pt x="687324" y="1331975"/>
                  </a:lnTo>
                  <a:lnTo>
                    <a:pt x="748283" y="1318259"/>
                  </a:lnTo>
                  <a:lnTo>
                    <a:pt x="810767" y="1306067"/>
                  </a:lnTo>
                  <a:lnTo>
                    <a:pt x="873251" y="1289303"/>
                  </a:lnTo>
                  <a:lnTo>
                    <a:pt x="935735" y="1261871"/>
                  </a:lnTo>
                  <a:lnTo>
                    <a:pt x="998220" y="1226819"/>
                  </a:lnTo>
                  <a:lnTo>
                    <a:pt x="1060703" y="1207007"/>
                  </a:lnTo>
                  <a:lnTo>
                    <a:pt x="1123187" y="1167383"/>
                  </a:lnTo>
                  <a:lnTo>
                    <a:pt x="1185672" y="1130807"/>
                  </a:lnTo>
                  <a:lnTo>
                    <a:pt x="1248155" y="1092707"/>
                  </a:lnTo>
                  <a:lnTo>
                    <a:pt x="1310639" y="1054607"/>
                  </a:lnTo>
                  <a:lnTo>
                    <a:pt x="1373124" y="990599"/>
                  </a:lnTo>
                  <a:lnTo>
                    <a:pt x="1435607" y="958595"/>
                  </a:lnTo>
                  <a:lnTo>
                    <a:pt x="1498091" y="922019"/>
                  </a:lnTo>
                  <a:lnTo>
                    <a:pt x="1559052" y="894587"/>
                  </a:lnTo>
                  <a:lnTo>
                    <a:pt x="1621535" y="847343"/>
                  </a:lnTo>
                  <a:lnTo>
                    <a:pt x="1684020" y="818387"/>
                  </a:lnTo>
                  <a:lnTo>
                    <a:pt x="1746503" y="778763"/>
                  </a:lnTo>
                  <a:lnTo>
                    <a:pt x="1808987" y="752855"/>
                  </a:lnTo>
                  <a:lnTo>
                    <a:pt x="1871472" y="775715"/>
                  </a:lnTo>
                  <a:lnTo>
                    <a:pt x="1933955" y="717803"/>
                  </a:lnTo>
                  <a:lnTo>
                    <a:pt x="1996439" y="675131"/>
                  </a:lnTo>
                  <a:lnTo>
                    <a:pt x="2058924" y="624839"/>
                  </a:lnTo>
                  <a:lnTo>
                    <a:pt x="2121407" y="441959"/>
                  </a:lnTo>
                  <a:lnTo>
                    <a:pt x="2183891" y="359663"/>
                  </a:lnTo>
                  <a:lnTo>
                    <a:pt x="2246376" y="323087"/>
                  </a:lnTo>
                  <a:lnTo>
                    <a:pt x="2308859" y="313943"/>
                  </a:lnTo>
                  <a:lnTo>
                    <a:pt x="2369820" y="303275"/>
                  </a:lnTo>
                  <a:lnTo>
                    <a:pt x="2432304" y="266699"/>
                  </a:lnTo>
                  <a:lnTo>
                    <a:pt x="2494787" y="252983"/>
                  </a:lnTo>
                  <a:lnTo>
                    <a:pt x="2557272" y="175259"/>
                  </a:lnTo>
                  <a:lnTo>
                    <a:pt x="2619755" y="156971"/>
                  </a:lnTo>
                  <a:lnTo>
                    <a:pt x="2682239" y="128015"/>
                  </a:lnTo>
                  <a:lnTo>
                    <a:pt x="2744724" y="71627"/>
                  </a:lnTo>
                  <a:lnTo>
                    <a:pt x="2807207" y="28955"/>
                  </a:lnTo>
                  <a:lnTo>
                    <a:pt x="2869691" y="38099"/>
                  </a:lnTo>
                  <a:lnTo>
                    <a:pt x="2932176" y="0"/>
                  </a:lnTo>
                  <a:lnTo>
                    <a:pt x="2994659" y="117347"/>
                  </a:lnTo>
                  <a:lnTo>
                    <a:pt x="3057144" y="181355"/>
                  </a:lnTo>
                  <a:lnTo>
                    <a:pt x="3119628" y="227075"/>
                  </a:lnTo>
                  <a:lnTo>
                    <a:pt x="3180587" y="188975"/>
                  </a:lnTo>
                  <a:lnTo>
                    <a:pt x="3243072" y="175259"/>
                  </a:lnTo>
                  <a:lnTo>
                    <a:pt x="3305555" y="163067"/>
                  </a:lnTo>
                  <a:lnTo>
                    <a:pt x="3368039" y="188975"/>
                  </a:lnTo>
                  <a:lnTo>
                    <a:pt x="3430524" y="213359"/>
                  </a:lnTo>
                  <a:lnTo>
                    <a:pt x="3493007" y="204215"/>
                  </a:lnTo>
                  <a:lnTo>
                    <a:pt x="3555491" y="231647"/>
                  </a:lnTo>
                  <a:lnTo>
                    <a:pt x="3617976" y="263651"/>
                  </a:lnTo>
                  <a:lnTo>
                    <a:pt x="3680459" y="352043"/>
                  </a:lnTo>
                  <a:lnTo>
                    <a:pt x="3742944" y="377951"/>
                  </a:lnTo>
                  <a:lnTo>
                    <a:pt x="3805428" y="464819"/>
                  </a:lnTo>
                  <a:lnTo>
                    <a:pt x="3867911" y="541019"/>
                  </a:lnTo>
                  <a:lnTo>
                    <a:pt x="3930396" y="566927"/>
                  </a:lnTo>
                  <a:lnTo>
                    <a:pt x="3991355" y="574547"/>
                  </a:lnTo>
                  <a:lnTo>
                    <a:pt x="4053839" y="641603"/>
                  </a:lnTo>
                  <a:lnTo>
                    <a:pt x="4116324" y="682751"/>
                  </a:lnTo>
                  <a:lnTo>
                    <a:pt x="4178807" y="736091"/>
                  </a:lnTo>
                  <a:lnTo>
                    <a:pt x="4241291" y="746759"/>
                  </a:lnTo>
                  <a:lnTo>
                    <a:pt x="4303776" y="800099"/>
                  </a:lnTo>
                </a:path>
              </a:pathLst>
            </a:custGeom>
            <a:ln w="381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71156" y="2186371"/>
            <a:ext cx="167640" cy="13433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ts val="1256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25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525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344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344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344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344" marR="0" lvl="0" indent="0" algn="l" defTabSz="914400" rtl="0" eaLnBrk="1" fontAlgn="auto" latinLnBrk="0" hangingPunct="1">
              <a:lnSpc>
                <a:spcPts val="1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3344" marR="0" lvl="0" indent="0" algn="l" defTabSz="914400" rtl="0" eaLnBrk="1" fontAlgn="auto" latinLnBrk="0" hangingPunct="1">
              <a:lnSpc>
                <a:spcPts val="12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83087" y="3471876"/>
            <a:ext cx="3367332" cy="2643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ts val="12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01</a:t>
            </a:r>
          </a:p>
          <a:p>
            <a:pPr marL="9525" marR="3810" lvl="0" indent="0" algn="just" defTabSz="914400" rtl="0" eaLnBrk="1" fontAlgn="auto" latinLnBrk="0" hangingPunct="1">
              <a:lnSpc>
                <a:spcPct val="116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05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09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17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29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33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37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41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45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49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53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57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61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65 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85857" y="2306002"/>
            <a:ext cx="474489" cy="1257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ts val="12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 napos</a:t>
            </a:r>
            <a:r>
              <a:rPr kumimoji="0" sz="1050" b="1" i="0" u="none" strike="noStrike" kern="1200" cap="none" spc="-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kumulatív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80060" marR="14288" lvl="0" indent="-459581" algn="l" defTabSz="914400" rtl="0" eaLnBrk="1" fontAlgn="auto" latinLnBrk="0" hangingPunct="1">
              <a:lnSpc>
                <a:spcPts val="1208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incidencia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(100</a:t>
            </a:r>
            <a:r>
              <a:rPr kumimoji="0" sz="105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000  </a:t>
            </a: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főre)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6121" y="1419622"/>
            <a:ext cx="3766995" cy="3003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758426" y="1419622"/>
            <a:ext cx="304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Röst</a:t>
            </a:r>
            <a:r>
              <a:rPr lang="hu-HU" dirty="0" smtClean="0"/>
              <a:t> Gergely: személyes közlés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852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Autofit/>
          </a:bodyPr>
          <a:lstStyle/>
          <a:p>
            <a:r>
              <a:rPr lang="hu-HU" sz="2400" dirty="0" smtClean="0"/>
              <a:t>A különböző járványügyi kategóriákban eltérő a pozitív találatok aránya, a trend csökkenő</a:t>
            </a:r>
            <a:endParaRPr lang="hu-HU" sz="2400" dirty="0"/>
          </a:p>
        </p:txBody>
      </p:sp>
      <p:pic>
        <p:nvPicPr>
          <p:cNvPr id="5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8352928" cy="33123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3" name="Lefelé nyíl 2"/>
          <p:cNvSpPr/>
          <p:nvPr/>
        </p:nvSpPr>
        <p:spPr>
          <a:xfrm>
            <a:off x="4932040" y="1923678"/>
            <a:ext cx="45719" cy="8640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>
            <a:off x="6228184" y="1938770"/>
            <a:ext cx="45719" cy="8640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938345" y="2171060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H-UNCOVER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39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539552" y="627534"/>
            <a:ext cx="7992888" cy="3888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21196" y="-92546"/>
            <a:ext cx="8229600" cy="857250"/>
          </a:xfrm>
        </p:spPr>
        <p:txBody>
          <a:bodyPr>
            <a:noAutofit/>
          </a:bodyPr>
          <a:lstStyle/>
          <a:p>
            <a:r>
              <a:rPr lang="hu-HU" sz="2400" dirty="0" smtClean="0"/>
              <a:t>Reprodukciós szám alakulása a járvány idején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607527" y="1203598"/>
            <a:ext cx="304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Röst</a:t>
            </a:r>
            <a:r>
              <a:rPr lang="hu-HU" dirty="0" smtClean="0"/>
              <a:t> Gergely: személyes közlés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273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Igazolt COVID-19 esetek</a:t>
            </a:r>
            <a:endParaRPr lang="hu-HU" sz="2800" dirty="0"/>
          </a:p>
        </p:txBody>
      </p:sp>
      <p:sp>
        <p:nvSpPr>
          <p:cNvPr id="5" name="object 3"/>
          <p:cNvSpPr/>
          <p:nvPr/>
        </p:nvSpPr>
        <p:spPr>
          <a:xfrm>
            <a:off x="1691680" y="1063229"/>
            <a:ext cx="5480454" cy="3364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45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Klinikai járványelemzés: Konklúziók</a:t>
            </a:r>
            <a:endParaRPr lang="hu-H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sz="4000" dirty="0" smtClean="0"/>
              <a:t>Az idejekorán bevezetett korlátozó intézkedések hatásosak voltak</a:t>
            </a:r>
          </a:p>
          <a:p>
            <a:r>
              <a:rPr lang="hu-HU" sz="4000" dirty="0" smtClean="0"/>
              <a:t>Tömeges fertőzés nem lépett fel, és nyájimmunitás sincs</a:t>
            </a:r>
          </a:p>
          <a:p>
            <a:r>
              <a:rPr lang="hu-HU" sz="4000" dirty="0" smtClean="0"/>
              <a:t>Intézményi fertőzések teszik ki az esetek jelentős részét</a:t>
            </a:r>
          </a:p>
          <a:p>
            <a:r>
              <a:rPr lang="hu-HU" sz="4000" dirty="0" smtClean="0"/>
              <a:t>A PCR és gyorsteszt eredmények is alacsony fertőzöttséget mutatnak </a:t>
            </a:r>
          </a:p>
          <a:p>
            <a:r>
              <a:rPr lang="hu-HU" sz="4000" dirty="0" smtClean="0"/>
              <a:t>Elkezdődhet a lazítás, de megfelelő kontroll szükséges</a:t>
            </a:r>
          </a:p>
          <a:p>
            <a:r>
              <a:rPr lang="hu-HU" sz="4000" dirty="0" smtClean="0"/>
              <a:t>Egy reprezentatív országos epidemiológiai keresztmetszeti vizsgálat pontos képet adhat a kiindulási állapotról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35"/>
            <a:ext cx="8229600" cy="857250"/>
          </a:xfrm>
        </p:spPr>
        <p:txBody>
          <a:bodyPr/>
          <a:lstStyle/>
          <a:p>
            <a:r>
              <a:rPr lang="en-US" dirty="0" smtClean="0"/>
              <a:t>H-UNCOVER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89185"/>
            <a:ext cx="8435280" cy="36267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/>
              <a:t>Az idejekorán bevezetett korlátozó intézkedések hatásosak voltak</a:t>
            </a:r>
          </a:p>
          <a:p>
            <a:pPr marL="0" indent="0">
              <a:buNone/>
            </a:pPr>
            <a:r>
              <a:rPr lang="hu-HU" dirty="0"/>
              <a:t>Tömeges fertőzés nem lépett </a:t>
            </a:r>
            <a:r>
              <a:rPr lang="hu-HU" dirty="0" smtClean="0"/>
              <a:t>fel, intézményi </a:t>
            </a:r>
            <a:r>
              <a:rPr lang="hu-HU" dirty="0"/>
              <a:t>fertőzések </a:t>
            </a:r>
            <a:r>
              <a:rPr lang="hu-HU" dirty="0" smtClean="0"/>
              <a:t>száma jelentős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 PCR </a:t>
            </a:r>
            <a:r>
              <a:rPr lang="hu-HU" dirty="0" smtClean="0"/>
              <a:t>eredmények </a:t>
            </a:r>
            <a:r>
              <a:rPr lang="hu-HU" dirty="0"/>
              <a:t>is alacsony fertőzöttséget mutatnak </a:t>
            </a:r>
          </a:p>
          <a:p>
            <a:pPr marL="0" indent="0">
              <a:buNone/>
            </a:pPr>
            <a:r>
              <a:rPr lang="hu-HU" dirty="0"/>
              <a:t>Elkezdődhet a lazítás, de megfelelő kontroll szükséges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Debreceni Egyetem, Pécsi </a:t>
            </a:r>
            <a:r>
              <a:rPr lang="hu-HU" dirty="0"/>
              <a:t>Tudományegyetem, Szegedi Tudományegyetem, </a:t>
            </a:r>
            <a:r>
              <a:rPr lang="hu-HU" dirty="0" smtClean="0"/>
              <a:t>Semmelweis </a:t>
            </a:r>
            <a:r>
              <a:rPr lang="hu-HU" dirty="0"/>
              <a:t>Egyetem, </a:t>
            </a:r>
            <a:endParaRPr lang="hu-HU" dirty="0" smtClean="0"/>
          </a:p>
          <a:p>
            <a:r>
              <a:rPr lang="hu-HU" dirty="0" smtClean="0"/>
              <a:t>Központi Statisztikai Hivatal szervezésében</a:t>
            </a:r>
          </a:p>
          <a:p>
            <a:r>
              <a:rPr lang="hu-HU" dirty="0" smtClean="0"/>
              <a:t>ITM támogatásával</a:t>
            </a:r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r>
              <a:rPr lang="hu-HU" dirty="0" smtClean="0"/>
              <a:t>Cél: Reprezentatív országos klinikai járványügyi sorozat felméréssel objektív keresztmetszeti képet kapjunk </a:t>
            </a:r>
            <a:r>
              <a:rPr lang="hu-HU" dirty="0"/>
              <a:t>a járvány kiterjedéséről és az új típusú koronavírussal </a:t>
            </a:r>
            <a:r>
              <a:rPr lang="hu-HU" dirty="0" smtClean="0"/>
              <a:t>fertőzöttek, átfertőzöttek </a:t>
            </a:r>
            <a:r>
              <a:rPr lang="hu-HU" dirty="0"/>
              <a:t>valós </a:t>
            </a:r>
            <a:r>
              <a:rPr lang="hu-HU" dirty="0" smtClean="0"/>
              <a:t>számáról és dinamikájáról</a:t>
            </a:r>
          </a:p>
        </p:txBody>
      </p:sp>
    </p:spTree>
    <p:extLst>
      <p:ext uri="{BB962C8B-B14F-4D97-AF65-F5344CB8AC3E}">
        <p14:creationId xmlns:p14="http://schemas.microsoft.com/office/powerpoint/2010/main" val="33512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H-UNCOVER felépítése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74" y="1067505"/>
            <a:ext cx="8363272" cy="3315815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Beválasztási kritériumok: </a:t>
            </a:r>
            <a:r>
              <a:rPr lang="hu-HU" dirty="0"/>
              <a:t>legalább 14 </a:t>
            </a:r>
            <a:r>
              <a:rPr lang="hu-HU" dirty="0" smtClean="0"/>
              <a:t>éves, magánháztartásban </a:t>
            </a:r>
            <a:r>
              <a:rPr lang="hu-HU" dirty="0"/>
              <a:t>élő személyek</a:t>
            </a:r>
            <a:endParaRPr lang="hu-HU" dirty="0" smtClean="0"/>
          </a:p>
          <a:p>
            <a:r>
              <a:rPr lang="hu-HU" dirty="0" smtClean="0"/>
              <a:t>A személyek kiválasztása: a KSH </a:t>
            </a:r>
            <a:r>
              <a:rPr lang="hu-HU" dirty="0"/>
              <a:t>statisztikusai </a:t>
            </a:r>
            <a:r>
              <a:rPr lang="hu-HU" dirty="0" smtClean="0"/>
              <a:t>által </a:t>
            </a:r>
            <a:r>
              <a:rPr lang="hu-HU" dirty="0"/>
              <a:t>kiválasztott 17 </a:t>
            </a:r>
            <a:r>
              <a:rPr lang="hu-HU" dirty="0" smtClean="0"/>
              <a:t>787 fő (466 település + 23 kerület) kapott meghívást levélben, ügyfélkapun és adott esetben telefonon a vizsgálatban való részvételre (háziorvosok, polgármesterek, jegyzők, kormányhivatal, körzeti megbízottak, egyetemi és PhD hallgatók – több mint 5000 fő) </a:t>
            </a:r>
          </a:p>
          <a:p>
            <a:r>
              <a:rPr lang="hu-HU" dirty="0"/>
              <a:t>Első keresztmetszeti vizsgálat: </a:t>
            </a:r>
            <a:r>
              <a:rPr lang="hu-HU" dirty="0" smtClean="0"/>
              <a:t>2020.05.01-16. </a:t>
            </a:r>
            <a:r>
              <a:rPr lang="hu-HU" dirty="0"/>
              <a:t>között</a:t>
            </a:r>
          </a:p>
          <a:p>
            <a:r>
              <a:rPr lang="hu-HU" dirty="0"/>
              <a:t>A mintavétel az ország 7 </a:t>
            </a:r>
            <a:r>
              <a:rPr lang="hu-HU" dirty="0" smtClean="0"/>
              <a:t>régiójára </a:t>
            </a:r>
            <a:r>
              <a:rPr lang="hu-HU" dirty="0"/>
              <a:t>és életkorra </a:t>
            </a:r>
            <a:r>
              <a:rPr lang="hu-HU" dirty="0" smtClean="0"/>
              <a:t>reprezentatív</a:t>
            </a:r>
            <a:br>
              <a:rPr lang="hu-HU" dirty="0" smtClean="0"/>
            </a:br>
            <a:r>
              <a:rPr lang="hu-HU" dirty="0" smtClean="0"/>
              <a:t>(10500-11200)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76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loldal ú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loldal ú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666</Words>
  <Application>Microsoft Office PowerPoint</Application>
  <PresentationFormat>Diavetítés a képernyőre (16:9 oldalarány)</PresentationFormat>
  <Paragraphs>126</Paragraphs>
  <Slides>19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Arial</vt:lpstr>
      <vt:lpstr>Book Antiqua</vt:lpstr>
      <vt:lpstr>Calibri</vt:lpstr>
      <vt:lpstr>Carlito</vt:lpstr>
      <vt:lpstr>Franklin Gothic Book</vt:lpstr>
      <vt:lpstr>Times New Roman</vt:lpstr>
      <vt:lpstr>Wingdings</vt:lpstr>
      <vt:lpstr>Wingdings 3</vt:lpstr>
      <vt:lpstr>Office-téma</vt:lpstr>
      <vt:lpstr>Beloldal új</vt:lpstr>
      <vt:lpstr>1_Beloldal új</vt:lpstr>
      <vt:lpstr>H-UNCOVER</vt:lpstr>
      <vt:lpstr>PowerPoint-bemutató</vt:lpstr>
      <vt:lpstr>PowerPoint-bemutató</vt:lpstr>
      <vt:lpstr>A különböző járványügyi kategóriákban eltérő a pozitív találatok aránya, a trend csökkenő</vt:lpstr>
      <vt:lpstr>Reprodukciós szám alakulása a járvány idején</vt:lpstr>
      <vt:lpstr>Igazolt COVID-19 esetek</vt:lpstr>
      <vt:lpstr>Klinikai járványelemzés: Konklúziók</vt:lpstr>
      <vt:lpstr>H-UNCOVER</vt:lpstr>
      <vt:lpstr>A H-UNCOVER felépítése</vt:lpstr>
      <vt:lpstr>Részvételi arány és a résztvevők száma régiók szerint</vt:lpstr>
      <vt:lpstr>PowerPoint-bemutató</vt:lpstr>
      <vt:lpstr>Országos eredmények: 67,6% (11,2%-kerethiba)  10602 fő  Részeredmények:</vt:lpstr>
      <vt:lpstr>PowerPoint-bemutató</vt:lpstr>
      <vt:lpstr>Magyarországi halálozási adatok</vt:lpstr>
      <vt:lpstr>Magyarországi halálozási adatok</vt:lpstr>
      <vt:lpstr>Hungary is one of the safest European country*</vt:lpstr>
      <vt:lpstr>PowerPoint-bemutató</vt:lpstr>
      <vt:lpstr>PowerPoint-bemutató</vt:lpstr>
      <vt:lpstr>Köszönjük a támogatást és  együttműködést - folytatjuk!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Mézes Dorottya</dc:creator>
  <cp:lastModifiedBy>Merkely Béla</cp:lastModifiedBy>
  <cp:revision>170</cp:revision>
  <dcterms:created xsi:type="dcterms:W3CDTF">2015-02-04T08:09:30Z</dcterms:created>
  <dcterms:modified xsi:type="dcterms:W3CDTF">2020-06-17T06:56:27Z</dcterms:modified>
</cp:coreProperties>
</file>