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E5C53-AB7F-43E0-8C10-4B2321058EC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E4527-AAC4-485A-9FF3-C43BDE9CC3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96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83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79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62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9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280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65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61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984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7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Előadásom során szólni fogok elsőként a mához vezető útról, stratégiánkról, képzési portfóliónkról, a képzési program egri sajátosságairól , valamint régi és új feladatainkról a köznevelésben.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48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1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9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39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pedagógusképzés teljes portfóliójával büszkélkedhetünk.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54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Valljuk, hogy jól szervezett pedagógusképzés csak az</a:t>
            </a:r>
            <a:r>
              <a:rPr lang="hu-HU" baseline="0" dirty="0" smtClean="0"/>
              <a:t> intézményen belüli koherencia és komplexitás révén valósulhat meg.</a:t>
            </a:r>
          </a:p>
          <a:p>
            <a:r>
              <a:rPr lang="hu-HU" baseline="0" dirty="0" smtClean="0"/>
              <a:t>A pedagógusképzésben részt vevő szervezeti egységek….összehangolt együttműködése szükséges az összetett és felelősségteljes munkához.</a:t>
            </a:r>
            <a:endParaRPr lang="hu-HU" dirty="0" smtClean="0"/>
          </a:p>
          <a:p>
            <a:r>
              <a:rPr lang="hu-HU" dirty="0" smtClean="0"/>
              <a:t>A hallgatói lemorzsolódás érdemi csökkentésére Tanulásmódszertan és Kutatásmódszertan kötelező tanegységeket vezettünk be.</a:t>
            </a:r>
          </a:p>
          <a:p>
            <a:r>
              <a:rPr lang="hu-HU" dirty="0" smtClean="0"/>
              <a:t>Szervezetfejlesztő tréningeket</a:t>
            </a:r>
            <a:r>
              <a:rPr lang="hu-HU" baseline="0" dirty="0" smtClean="0"/>
              <a:t> tartunk </a:t>
            </a:r>
            <a:r>
              <a:rPr lang="hu-HU" dirty="0" smtClean="0"/>
              <a:t>tanár szakos hallgatóink számára</a:t>
            </a:r>
          </a:p>
          <a:p>
            <a:r>
              <a:rPr lang="hu-HU" dirty="0" smtClean="0"/>
              <a:t>Hangsúlyos a társadalmi</a:t>
            </a:r>
            <a:r>
              <a:rPr lang="hu-HU" baseline="0" dirty="0" smtClean="0"/>
              <a:t> problémák megjelenítése.</a:t>
            </a:r>
          </a:p>
          <a:p>
            <a:r>
              <a:rPr lang="hu-HU" baseline="0" dirty="0" smtClean="0"/>
              <a:t>A tanári és szakmai kompetenciák elmélyítésén túl a digitális kompetenciák fejlesztése is előtérben</a:t>
            </a:r>
            <a:r>
              <a:rPr lang="hu-HU" dirty="0" smtClean="0"/>
              <a:t> van.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93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1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EKE gyökerei mintegy negyed századra nyúlnak vissza, amikor </a:t>
            </a:r>
            <a:r>
              <a:rPr lang="hu-HU" dirty="0" err="1" smtClean="0"/>
              <a:t>Barkócz</a:t>
            </a:r>
            <a:r>
              <a:rPr lang="hu-HU" dirty="0" smtClean="0"/>
              <a:t> Ferenc</a:t>
            </a:r>
            <a:r>
              <a:rPr lang="hu-HU" baseline="0" dirty="0" smtClean="0"/>
              <a:t> egri püspök, később esztergomi érsek a 18. század második felében felsőoktatási reformot tervezett, és már akkor megjelent az egyetem megvalósításának a gondolata.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4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7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4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94400" y="3886200"/>
            <a:ext cx="57912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341275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0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2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42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0352" y="4474722"/>
            <a:ext cx="11329415" cy="21585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távolléti oktatás megvalósításának gyakorlati tapasztalatai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felsőoktatásban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WEBINÁRIUM-sorozat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Eger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2020.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június 17.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Dr. Csáfor Hajnalka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b. oktatási, képzésfejlesztési és tanulmányi ügyekért felelős rektorhelyettes</a:t>
            </a:r>
            <a:endParaRPr lang="hu-H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1187" cy="4474723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629764" y="759482"/>
            <a:ext cx="11091671" cy="127509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A távolléti oktatás gyakorlati megvalósulásának a tapasztalatai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a tanárképzésben az  </a:t>
            </a:r>
            <a:r>
              <a:rPr kumimoji="0" lang="hu-HU" sz="4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Eszterházy Károly </a:t>
            </a:r>
            <a:r>
              <a:rPr kumimoji="0" lang="hu-HU" sz="4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Egyetemen</a:t>
            </a:r>
            <a:endParaRPr kumimoji="0" lang="hu-HU" sz="48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00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Tapasztalatok a távolléti oktatásban megvalósuló gyakorlatokról a tanárképzésben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1079563"/>
            <a:ext cx="10905632" cy="56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Tapasztalatok a távolléti oktatásban megvalósuló gyakorlatokról a tanárképzésben</a:t>
            </a:r>
          </a:p>
        </p:txBody>
      </p:sp>
      <p:sp>
        <p:nvSpPr>
          <p:cNvPr id="2" name="Téglalap 1"/>
          <p:cNvSpPr/>
          <p:nvPr/>
        </p:nvSpPr>
        <p:spPr>
          <a:xfrm>
            <a:off x="182880" y="1225297"/>
            <a:ext cx="11850624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Gyakorlóiskolai tanítási gyakorlat: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félév: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fenti elveket figyelembe véve valósul meg – 75%-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követelményminimum megadásával; távtanítás formáját is alkalmazva</a:t>
            </a:r>
          </a:p>
          <a:p>
            <a:pPr marL="7905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jellemzően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 órát tanítanak, a többi hospitálás</a:t>
            </a:r>
          </a:p>
          <a:p>
            <a:pPr marL="7905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módosított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követelmények: 3 online tanóra megtartása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félév: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fenti elveket figyelembe véve valósul meg – 75%-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követelményminimum megadásával; távtanítás formáját is alkalmazva –, kiegészülve a Zárótanítással</a:t>
            </a:r>
          </a:p>
          <a:p>
            <a:pPr marL="7905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óra tanítási gyakorlatot kell teljesíteni</a:t>
            </a:r>
          </a:p>
          <a:p>
            <a:pPr marL="7905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módosított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követelmények:</a:t>
            </a:r>
          </a:p>
          <a:p>
            <a:pPr marL="0" marR="0" lvl="0" indent="13446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	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teljes óraterv készítése (hagyományos órára készítve)</a:t>
            </a:r>
          </a:p>
          <a:p>
            <a:pPr marL="0" marR="0" lvl="0" indent="13446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	5 online tanóra megtartása a szakvezető/mentortanár által meghatározott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		témában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Tapasztalatok a távolléti oktatásban megvalósuló gyakorlatokról a tanárképzésben</a:t>
            </a:r>
          </a:p>
        </p:txBody>
      </p:sp>
      <p:sp>
        <p:nvSpPr>
          <p:cNvPr id="2" name="Téglalap 1"/>
          <p:cNvSpPr/>
          <p:nvPr/>
        </p:nvSpPr>
        <p:spPr>
          <a:xfrm>
            <a:off x="341376" y="1872616"/>
            <a:ext cx="1185062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Rövid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ciklusú szakhoz kapcsolódó gyakorlatok: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óra tanítása a kötelező számukra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javasoltuk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gyakorlatok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megkezdését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és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teljesítését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távtanítás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rendszerében: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13446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	3 teljes óraterv készítése (hagyományos órára készítve)</a:t>
            </a:r>
          </a:p>
          <a:p>
            <a:pPr marL="13446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	3 online tanóra megtartása a szakvezető/mentortanár által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	meghatározott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témában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Tapasztalatok a távolléti oktatásban megvalósuló gyakorlatokról a tanárképzésben</a:t>
            </a:r>
          </a:p>
        </p:txBody>
      </p:sp>
      <p:sp>
        <p:nvSpPr>
          <p:cNvPr id="2" name="Téglalap 1"/>
          <p:cNvSpPr/>
          <p:nvPr/>
        </p:nvSpPr>
        <p:spPr>
          <a:xfrm>
            <a:off x="341376" y="1497712"/>
            <a:ext cx="118506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Összefüggő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tanítási gyakorlatok: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egy éves tanítási gyakorlat: a végzősöknek nem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jelentett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problémát, jellemzően megvan az elvárt 75%-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teljesítési minimum, így teljesítettként lezárhatók.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Aki ebben a félévben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kezdte meg a gyakorlatot,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annak nem jelentett problémát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távtanításos formában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teljesíthette.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régi MA és Közgazdásztanár szakon: távtanításos rendszerben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volt szükséges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teljesíteniük.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 hetes gyakorlatok áprilisban lettek volna, ezeket át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kellett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szervezni távoktatásos formára - a rendelet szerint minimum 8 tanóra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megtartása volt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kötelező, ezért (75% figyelembevételével) 3 óra normál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tanóra-tervezet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és 3 online (minimum 30 perces) tanóra megtartása.</a:t>
            </a:r>
          </a:p>
        </p:txBody>
      </p:sp>
    </p:spTree>
    <p:extLst>
      <p:ext uri="{BB962C8B-B14F-4D97-AF65-F5344CB8AC3E}">
        <p14:creationId xmlns:p14="http://schemas.microsoft.com/office/powerpoint/2010/main" val="21756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Tapasztalatok a távolléti oktatásban megvalósuló gyakorlatokról a tanárképzésben</a:t>
            </a:r>
          </a:p>
        </p:txBody>
      </p:sp>
      <p:sp>
        <p:nvSpPr>
          <p:cNvPr id="3" name="Téglalap 2"/>
          <p:cNvSpPr/>
          <p:nvPr/>
        </p:nvSpPr>
        <p:spPr>
          <a:xfrm>
            <a:off x="100584" y="1184898"/>
            <a:ext cx="114482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zárótanítás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lehetséges megvalósulási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módjai: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47675" marR="0" lvl="0" indent="-4476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stream-elt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óra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(30 perces tanóra, valós idejű megvalósítással, a szakvezető és a módszertanos csatlakozásával)</a:t>
            </a:r>
          </a:p>
          <a:p>
            <a:pPr marL="447675" marR="0" lvl="0" indent="-4476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“statikus” óra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(pl. Google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Classroom-ban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MS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Teams-ben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kidolgozott, 45’ időtartamra tervezett óra) valós idejű támogatással  (Skype, Zoom,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Discord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stb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a szakvezető és a módszertanos csatlakozásával)</a:t>
            </a:r>
          </a:p>
          <a:p>
            <a:pPr marL="447675" marR="0" lvl="0" indent="-4476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“statikus” óra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(pl. Google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Classroom-ban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MS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Teams-ben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kidolgozott, 45’ időtartamra tervezett óra) az órát követő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kísérő megbeszéléssel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(online valós idejű egyeztetés pl. Skype, Zoom, stb.) a szakvezető, a módszertanos és a hallgató részvételével, ahol a hallgató “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megvédte”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digitális tanrendre készített és a szakvezető által a tanulóknak kiadott órát (A közösségi művelődés tanár szak esetében, a speciális helyzetéből adódóan eltérés: min. 45 perces osztályszintű rendezvény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megtervezése és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értékelése.)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3464" y="337480"/>
            <a:ext cx="11554762" cy="9271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Összegzés a tanítási gyakorlatokról és zárótanításokról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0625" y="1201745"/>
            <a:ext cx="722376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marR="0" lvl="0" indent="-2635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Új és nehéz feladatot kellett megoldanunk, de mind az egyéni, mind a csoportos gyakorlatokat sikerült megvalósítanunk.</a:t>
            </a:r>
          </a:p>
          <a:p>
            <a:pPr marL="263525" marR="0" lvl="0" indent="-2635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hallgatók az új körülményekhez alkalmazkodva, többségében jól és kiválóan teljesítettek mind a tanítási gyakorlatok, mind pedig az online vizsgatanítások alkalmával.</a:t>
            </a:r>
          </a:p>
          <a:p>
            <a:pPr marL="263525" marR="0" lvl="0" indent="-2635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hallgatókkal és szakvezetőikkel való kapcsolattartás zökkenőmentes volt, a kiadott feladatokat – személyes találkozás és konzultáció hiányában is – ez elküldött instrukciók és segédanyagok felhasználásával meg tudták oldani a hallgatók. A szakmódszertanos kollégák figyelemmel kísérték az online órákat és az azokat követő megbeszéléseket.</a:t>
            </a:r>
          </a:p>
          <a:p>
            <a:pPr marL="263525" marR="0" lvl="0" indent="-263525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960967" y="541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960967" y="58308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960967" y="6341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26" y="1675786"/>
            <a:ext cx="38100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zövegdoboz 2"/>
          <p:cNvSpPr txBox="1"/>
          <p:nvPr/>
        </p:nvSpPr>
        <p:spPr>
          <a:xfrm>
            <a:off x="420625" y="4973761"/>
            <a:ext cx="11532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marR="0" lvl="0" indent="-2635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hallgatók számára leginkább a videóanyagok elkészítése okozott problémát és a tanulókkal való személyes kapcsolatteremtés lehetőségét hiányolták.</a:t>
            </a:r>
          </a:p>
          <a:p>
            <a:pPr marL="263525" marR="0" lvl="0" indent="-2635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levelező tanrendben tanuló hallgatók kérték, hogy saját osztályaikban taníthassanak, amelynek összehangolása nem volt könnyű, de igyekeztünk a kéréseket teljesíteni.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960967" y="541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960967" y="58308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960967" y="6341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4632" y="1263234"/>
            <a:ext cx="112562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Pedagógia Kar dékánja arra kért minden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vezetőt, campusvezetőt, hogy mérje fel, hogy a hallgatók hol tartanak gyakorlatuk töltésével. A beérkezett válaszok szerint a hallgatók 2/3-a teljesítette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tanítási gyakorlat elvárt óraszámainak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legalább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70%-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át.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Javaslata alapján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ezen hallgatóknak a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tanítási gyakorlatát  is elfogadtuk.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Mint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ismert, az iskolák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átálltak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digitális oktatásra. Több gyakorlatát töltő hallgató jelezte, hogy az iskola segítségadásra kérte őket. Megfelelő igazolás ellenében ennek elfogadását is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engedélyeztük.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gyakorlatukat nem, vagy csak részben teljesítők számára javasoltuk továbbá, a gyakorlati idő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augusztus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31-ig történő meghosszabbítását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Pedagógia Kar Dékáni Hivatala folyamatosan gyűjti a hallgatók visszajelzéseit és frissíti az erre irányuló nyilvántartást.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Úgy érezzük, és a hallgatói valamint a gyakorlóiskolai visszajelzések is ezt igazolják, hogy </a:t>
            </a: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mind a tanítási gyakorlatok mind pedig a zárótantások zavartalanul zajlottak és sikeresen zárultak intézményünkben.</a:t>
            </a: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86134" y="321321"/>
            <a:ext cx="11554762" cy="927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-6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Összegzés a tanítási gyakorlatokról és zárótanításokról</a:t>
            </a:r>
            <a:r>
              <a:rPr kumimoji="0" lang="hu-HU" sz="28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hu-HU" sz="28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hu-HU" sz="28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hu-HU" sz="28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hu-HU" sz="28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hu-HU" sz="28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hu-HU" sz="2800" b="1" i="0" u="none" strike="noStrike" kern="1200" cap="all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1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960967" y="541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960967" y="58308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960967" y="6341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86134" y="147585"/>
            <a:ext cx="11554762" cy="927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-6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A tanév végi hosszabb projektek során pedig olyan alkotások születtek, melyek új oldalról mutatták meg a gyerekek személyiségét. Erre az ismeretre építhetünk a későbbiekben is. </a:t>
            </a:r>
            <a:br>
              <a:rPr kumimoji="0" lang="hu-HU" sz="24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</a:br>
            <a:endParaRPr kumimoji="0" lang="hu-HU" sz="24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052" y="1074685"/>
            <a:ext cx="6652007" cy="373779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8772"/>
            <a:ext cx="3572566" cy="274343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320" y="4004893"/>
            <a:ext cx="3974740" cy="280440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2060" y="6409186"/>
            <a:ext cx="43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Társasjátékok készítése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504052" y="4796194"/>
            <a:ext cx="672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Rómeó és Júlia bemutatása saját figurákkal, videófeladatként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508248" y="3503057"/>
            <a:ext cx="43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Lego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-s előadás</a:t>
            </a:r>
          </a:p>
        </p:txBody>
      </p:sp>
    </p:spTree>
    <p:extLst>
      <p:ext uri="{BB962C8B-B14F-4D97-AF65-F5344CB8AC3E}">
        <p14:creationId xmlns:p14="http://schemas.microsoft.com/office/powerpoint/2010/main" val="22139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2649"/>
            <a:ext cx="12192001" cy="4474723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924644" y="-493777"/>
            <a:ext cx="8036705" cy="220239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KÖSZÖNÖM A MEGTISZTELŐ FIGYELMET </a:t>
            </a:r>
            <a:endParaRPr kumimoji="0" lang="hu-HU" sz="44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299947" y="4621795"/>
            <a:ext cx="399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safor.hajnalka@uni-eszterhazy.hu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6" y="1445080"/>
            <a:ext cx="11850624" cy="5120640"/>
          </a:xfrm>
        </p:spPr>
        <p:txBody>
          <a:bodyPr anchor="t">
            <a:normAutofit fontScale="70000" lnSpcReduction="20000"/>
          </a:bodyPr>
          <a:lstStyle/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március 9.	 	Járványügyi Munkabizottság (JMB) létrehozása.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március 11.	Rektori utasítás az oktatás rendjének módosításáról a 40/2020-as 									kormányrendelet alapján.</a:t>
            </a: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március 13.	Intézkedési terv a távoktatásra való átálláshoz.</a:t>
            </a: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március 17.  	Az oktatási egységek tájékoztatása a távoktatás megkezdésével kapcsolatos 							feladataikról.</a:t>
            </a: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március 18. 	A hallgatók tájékoztatása a távoktatás megkezdésének részleteiről.</a:t>
            </a: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március 18-20.	Online </a:t>
            </a:r>
            <a:r>
              <a:rPr lang="hu-H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Moodle</a:t>
            </a: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-oktatás az egyetem oktatói számára.</a:t>
            </a:r>
            <a:endParaRPr lang="hu-H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március 23.	A távolléti oktatás megkezdése.</a:t>
            </a: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</a:t>
            </a: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március 26.	Rektori utasítás a 2019/20-as tanév tavaszi félévének az oktatásszervezéséről.</a:t>
            </a:r>
          </a:p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május 6.		Rektori utasítás az online vizsgák szervezéséről és lebonyolításáról.</a:t>
            </a:r>
            <a:endParaRPr lang="hu-H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503237" lvl="1" indent="0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503237" lvl="1" indent="0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hu-H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defTabSz="457200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Távoktatásra történő átállás az EKE-n</a:t>
            </a:r>
            <a:endParaRPr kumimoji="0" lang="hu-HU" sz="40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Felsőoktatási reform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Barkóczy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Ferenc püspök egyetemalapítási gondolata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74124" y="138345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Távoktatási segédletek</a:t>
            </a:r>
            <a:endParaRPr kumimoji="0" lang="hu-HU" sz="40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795528"/>
            <a:ext cx="11210544" cy="60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099566" y="229785"/>
            <a:ext cx="9980676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Moodle</a:t>
            </a:r>
            <a:r>
              <a:rPr kumimoji="0" lang="hu-HU" sz="40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-használat az Eszterházy Károly Egyetemen</a:t>
            </a:r>
            <a:endParaRPr kumimoji="0" lang="hu-HU" sz="40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7500"/>
            <a:ext cx="6089904" cy="3690276"/>
          </a:xfrm>
          <a:prstGeom prst="rect">
            <a:avLst/>
          </a:prstGeom>
          <a:solidFill>
            <a:schemeClr val="accent1">
              <a:lumMod val="75000"/>
              <a:alpha val="99000"/>
            </a:schemeClr>
          </a:solidFill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32" y="2917840"/>
            <a:ext cx="6133095" cy="38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099566" y="229785"/>
            <a:ext cx="9980676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Moodle</a:t>
            </a:r>
            <a:r>
              <a:rPr kumimoji="0" lang="hu-HU" sz="40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-használat az Eszterházy Károly Egyetemen</a:t>
            </a:r>
            <a:endParaRPr kumimoji="0" lang="hu-HU" sz="40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148143"/>
            <a:ext cx="9507474" cy="55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152400"/>
            <a:ext cx="12192000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Fő profil a pedagógusképzés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11674" y="1267138"/>
            <a:ext cx="9617374" cy="54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0BAD2">
                  <a:lumMod val="50000"/>
                </a:srgb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Egyetemünkön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elérhető a pedagógusképzés teljes portfóliója: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0BAD2">
                  <a:lumMod val="50000"/>
                </a:srgbClr>
              </a:buClr>
              <a:buSzTx/>
              <a:buFont typeface="Wingdings" pitchFamily="2" charset="2"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60000" marR="0" lvl="1" indent="-395288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BAD2">
                  <a:lumMod val="50000"/>
                </a:srgbClr>
              </a:buClr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Csecsemő és kisgyermeknevelő</a:t>
            </a:r>
          </a:p>
          <a:p>
            <a:pPr marL="360000" marR="0" lvl="1" indent="-395288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BAD2">
                  <a:lumMod val="50000"/>
                </a:srgbClr>
              </a:buClr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Óvodapedagógus</a:t>
            </a:r>
          </a:p>
          <a:p>
            <a:pPr marL="360000" marR="0" lvl="1" indent="-395288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BAD2">
                  <a:lumMod val="50000"/>
                </a:srgbClr>
              </a:buClr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Tanító </a:t>
            </a:r>
          </a:p>
          <a:p>
            <a:pPr marL="360000" marR="0" lvl="1" indent="-395288" algn="l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>
                  <a:lumMod val="50000"/>
                </a:srgbClr>
              </a:buClr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Tanár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 osztatlan tanárszak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BAD2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74 szakpár</a:t>
            </a:r>
          </a:p>
          <a:p>
            <a:pPr marL="360000" marR="0" lvl="1" indent="-395288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BAD2">
                  <a:lumMod val="50000"/>
                </a:srgbClr>
              </a:buClr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Neveléstudományi Doktori Iskola (Doktori alprogramok átalakítása a pedagógusképzés igényei szerint)</a:t>
            </a:r>
          </a:p>
          <a:p>
            <a:pPr marL="360000" marR="0" lvl="1" indent="-395288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BAD2">
                  <a:lumMod val="50000"/>
                </a:srgbClr>
              </a:buClr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2018 szeptemberétől gyógypedagógia szak</a:t>
            </a:r>
          </a:p>
          <a:p>
            <a:pPr marL="360000" marR="0" lvl="1" indent="-395288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BAD2">
                  <a:lumMod val="50000"/>
                </a:srgbClr>
              </a:buClr>
              <a:buSzTx/>
              <a:buFont typeface="Cambria Math" panose="02040503050406030204" pitchFamily="18" charset="0"/>
              <a:buChar char="–"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4927" y="314182"/>
            <a:ext cx="8832849" cy="9271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cap="non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sz="3600" cap="non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pedagógusképzés</a:t>
            </a:r>
            <a:r>
              <a:rPr lang="hu-HU" sz="3600" cap="non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600" cap="non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egri sajátosságai</a:t>
            </a:r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hu-H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960967" y="541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960967" y="58308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960967" y="6341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9606" r="22012" b="21757"/>
          <a:stretch/>
        </p:blipFill>
        <p:spPr bwMode="auto">
          <a:xfrm>
            <a:off x="9848088" y="4645652"/>
            <a:ext cx="2260892" cy="213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5342" y="1199489"/>
            <a:ext cx="10945283" cy="5186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marR="0" lvl="0" indent="-357188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Koherencia és komplexitás: </a:t>
            </a: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pedagógia-pszichológia,  Pedagógusképző Központ, szakmódszertan, szaktanszékek, gyakorlóhely.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57188" marR="0" lvl="0" indent="-357188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Kötelező tantárgyak: tanulásmódszertan, kutatásmódszertan.</a:t>
            </a:r>
          </a:p>
          <a:p>
            <a:pPr marL="357188" marR="0" lvl="0" indent="-357188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Érzékenyítés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(tréning, erdei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iskola, pályaorientáció).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57188" marR="0" lvl="0" indent="-357188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társadalmi problémák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megjelenítése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(pl. integráció, hátrányos helyzet, migráció),  és az interkulturális tanári kompetenciák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fejlesztése.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57188" marR="0" lvl="0" indent="-357188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Digitális tananyagfejlesztés, digitális kompetenciák fejlesztése.</a:t>
            </a:r>
          </a:p>
          <a:p>
            <a:pPr marL="357188" marR="0" lvl="0" indent="-357188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Komplex Alapprogram integrálása.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Tapasztalatok a távolléti oktatásban megvalósuló gyakorlatokról a tanárképzésben</a:t>
            </a:r>
            <a:endParaRPr kumimoji="0" lang="hu-HU" sz="40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90246" y="1446040"/>
            <a:ext cx="987552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Az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egyetemen a tanárképzésben folyó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tanítással, pedagógiai tevékenységekkel összefüggő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tevékenységek: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tanárszakos hallgatók távolléti oktatásban megvalósuló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egyetemi órái/kurzusai.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tanári szakokhoz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kapcsolódó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tanítási gyakorlatok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140970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yakorlóiskolai tanítási gyakorlatok,</a:t>
            </a:r>
          </a:p>
          <a:p>
            <a:pPr marL="140970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övid ciklusú tanítási gyakorlatok,</a:t>
            </a:r>
          </a:p>
          <a:p>
            <a:pPr marL="140970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Ö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sszefüggő tanítási gyakorlatok.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Zárótanítások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és záróvizsgák.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29758" y="2412274"/>
            <a:ext cx="6210925" cy="2690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185414" y="156633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Tapasztalatok a távolléti oktatásban megvalósuló gyakorlatokról a tanárképzésben</a:t>
            </a:r>
          </a:p>
        </p:txBody>
      </p:sp>
      <p:sp>
        <p:nvSpPr>
          <p:cNvPr id="2" name="Téglalap 1"/>
          <p:cNvSpPr/>
          <p:nvPr/>
        </p:nvSpPr>
        <p:spPr>
          <a:xfrm>
            <a:off x="705523" y="1562161"/>
            <a:ext cx="1081735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pedagógiai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gyakorlatok 2019/2020-as tanév II.  félévében történő eredményes teljesítéséhez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alapelvek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kerültek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megfogalmazásra, melyek közül a legfontosabbak: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koncepció legfőbb törekvése, hogy a hallgatók az ebben a félévben – tantervi rendjüknek megfelelően – megkezdett gyakorlataikat sikeresen teljesíteni tudják.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hallgatók tevékenységükkel kapcsolódjanak be a gyakorlatot biztosító intézmények kialakult „távtanításos” közoktatási formájába.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40BAD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mbria Math" panose="02040503050406030204" pitchFamily="18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Amennyiben a megkezdett tanítási gyakorlat minimum 75%-a teljesült, a gyakorlat lezárható. (75%-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követelményminimum)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ret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Szélesvásznú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Times New Roman</vt:lpstr>
      <vt:lpstr>Wingdings</vt:lpstr>
      <vt:lpstr>Wingdings 2</vt:lpstr>
      <vt:lpstr>Keret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pedagógusképzés egri sajátosságai 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Összegzés a tanítási gyakorlatokról és zárótanításokról   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csafor.hajnalka</dc:creator>
  <cp:lastModifiedBy>csafor.hajnalka</cp:lastModifiedBy>
  <cp:revision>1</cp:revision>
  <dcterms:created xsi:type="dcterms:W3CDTF">2020-06-15T14:09:28Z</dcterms:created>
  <dcterms:modified xsi:type="dcterms:W3CDTF">2020-06-15T14:09:57Z</dcterms:modified>
</cp:coreProperties>
</file>